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6"/>
  </p:sldMasterIdLst>
  <p:notesMasterIdLst>
    <p:notesMasterId r:id="rId24"/>
  </p:notesMasterIdLst>
  <p:handoutMasterIdLst>
    <p:handoutMasterId r:id="rId25"/>
  </p:handoutMasterIdLst>
  <p:sldIdLst>
    <p:sldId id="256" r:id="rId17"/>
    <p:sldId id="420" r:id="rId18"/>
    <p:sldId id="415" r:id="rId19"/>
    <p:sldId id="440" r:id="rId20"/>
    <p:sldId id="478" r:id="rId21"/>
    <p:sldId id="479" r:id="rId22"/>
    <p:sldId id="426" r:id="rId23"/>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boldItalic r:id="rId35"/>
    </p:embeddedFont>
    <p:embeddedFont>
      <p:font typeface="Open Sans Semibold" panose="020B0706030804020204" pitchFamily="34"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L. Choi" initials="YLC" lastIdx="1" clrIdx="0">
    <p:extLst>
      <p:ext uri="{19B8F6BF-5375-455C-9EA6-DF929625EA0E}">
        <p15:presenceInfo xmlns:p15="http://schemas.microsoft.com/office/powerpoint/2012/main" userId="S::ychoi@co.slo.ca.us::b5ba9db4-9a21-4ebc-9f03-b1e33c0348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C000"/>
    <a:srgbClr val="7030A0"/>
    <a:srgbClr val="0070C0"/>
    <a:srgbClr val="2C6938"/>
    <a:srgbClr val="0A3C5F"/>
    <a:srgbClr val="69C07A"/>
    <a:srgbClr val="95A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15" autoAdjust="0"/>
    <p:restoredTop sz="93792" autoAdjust="0"/>
  </p:normalViewPr>
  <p:slideViewPr>
    <p:cSldViewPr snapToGrid="0">
      <p:cViewPr varScale="1">
        <p:scale>
          <a:sx n="67" d="100"/>
          <a:sy n="67" d="100"/>
        </p:scale>
        <p:origin x="788" y="4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6" d="100"/>
          <a:sy n="86" d="100"/>
        </p:scale>
        <p:origin x="345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AE4B8B41-5439-4F4B-8427-2E4ACB2E30BC}" type="datetimeFigureOut">
              <a:rPr lang="en-US" smtClean="0"/>
              <a:t>12/6/2023</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403FB88E-7323-42C1-BA54-37F9634EEFE5}" type="slidenum">
              <a:rPr lang="en-US" smtClean="0"/>
              <a:t>‹#›</a:t>
            </a:fld>
            <a:endParaRPr lang="en-US"/>
          </a:p>
        </p:txBody>
      </p:sp>
    </p:spTree>
    <p:extLst>
      <p:ext uri="{BB962C8B-B14F-4D97-AF65-F5344CB8AC3E}">
        <p14:creationId xmlns:p14="http://schemas.microsoft.com/office/powerpoint/2010/main" val="200367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23029A1F-56AA-4D59-94E6-D57232EDCDCA}" type="datetimeFigureOut">
              <a:rPr lang="en-US" smtClean="0"/>
              <a:t>12/6/2023</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2549325-4929-4A80-A141-45148CFDA031}" type="slidenum">
              <a:rPr lang="en-US" smtClean="0"/>
              <a:t>‹#›</a:t>
            </a:fld>
            <a:endParaRPr lang="en-US"/>
          </a:p>
        </p:txBody>
      </p:sp>
    </p:spTree>
    <p:extLst>
      <p:ext uri="{BB962C8B-B14F-4D97-AF65-F5344CB8AC3E}">
        <p14:creationId xmlns:p14="http://schemas.microsoft.com/office/powerpoint/2010/main" val="275565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2549325-4929-4A80-A141-45148CFDA031}" type="slidenum">
              <a:rPr lang="en-US" smtClean="0"/>
              <a:t>1</a:t>
            </a:fld>
            <a:endParaRPr lang="en-US"/>
          </a:p>
        </p:txBody>
      </p:sp>
      <p:sp>
        <p:nvSpPr>
          <p:cNvPr id="5" name="Rectangle 4">
            <a:extLst>
              <a:ext uri="{FF2B5EF4-FFF2-40B4-BE49-F238E27FC236}">
                <a16:creationId xmlns:a16="http://schemas.microsoft.com/office/drawing/2014/main" id="{CD837A2C-481F-4557-890C-B9E400EBECA1}"/>
              </a:ext>
            </a:extLst>
          </p:cNvPr>
          <p:cNvSpPr/>
          <p:nvPr/>
        </p:nvSpPr>
        <p:spPr>
          <a:xfrm>
            <a:off x="533400" y="4572000"/>
            <a:ext cx="6248400" cy="461665"/>
          </a:xfrm>
          <a:prstGeom prst="rect">
            <a:avLst/>
          </a:prstGeom>
        </p:spPr>
        <p:txBody>
          <a:bodyPr wrap="square">
            <a:spAutoFit/>
          </a:bodyPr>
          <a:lstStyle/>
          <a:p>
            <a:r>
              <a:rPr lang="en-US" sz="1200" dirty="0">
                <a:latin typeface="Arial" panose="020B0604020202020204" pitchFamily="34" charset="0"/>
                <a:ea typeface="Times New Roman" panose="02020603050405020304" pitchFamily="18" charset="0"/>
              </a:rPr>
              <a:t>Thank you and good Afternoon.  My name is Kip Morais, with County Planning.  I will be presenting the three action items before you today. </a:t>
            </a:r>
            <a:endParaRPr lang="en-US" sz="16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882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325-4929-4A80-A141-45148CFDA031}" type="slidenum">
              <a:rPr lang="en-US" smtClean="0"/>
              <a:t>2</a:t>
            </a:fld>
            <a:endParaRPr lang="en-US"/>
          </a:p>
        </p:txBody>
      </p:sp>
    </p:spTree>
    <p:extLst>
      <p:ext uri="{BB962C8B-B14F-4D97-AF65-F5344CB8AC3E}">
        <p14:creationId xmlns:p14="http://schemas.microsoft.com/office/powerpoint/2010/main" val="256735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results of the Los Osos Offset Study completed in June of this year and also public comment that has been received throughout this process by members of the public. The public review draft package that was published on November 27 contains the public questions and comments that were received during the August BMC and Los Osos Community Advisory Council meetings.</a:t>
            </a:r>
          </a:p>
        </p:txBody>
      </p:sp>
      <p:sp>
        <p:nvSpPr>
          <p:cNvPr id="4" name="Slide Number Placeholder 3"/>
          <p:cNvSpPr>
            <a:spLocks noGrp="1"/>
          </p:cNvSpPr>
          <p:nvPr>
            <p:ph type="sldNum" sz="quarter" idx="5"/>
          </p:nvPr>
        </p:nvSpPr>
        <p:spPr/>
        <p:txBody>
          <a:bodyPr/>
          <a:lstStyle/>
          <a:p>
            <a:fld id="{F2549325-4929-4A80-A141-45148CFDA031}" type="slidenum">
              <a:rPr lang="en-US" smtClean="0"/>
              <a:t>3</a:t>
            </a:fld>
            <a:endParaRPr lang="en-US"/>
          </a:p>
        </p:txBody>
      </p:sp>
    </p:spTree>
    <p:extLst>
      <p:ext uri="{BB962C8B-B14F-4D97-AF65-F5344CB8AC3E}">
        <p14:creationId xmlns:p14="http://schemas.microsoft.com/office/powerpoint/2010/main" val="77061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325-4929-4A80-A141-45148CFDA031}" type="slidenum">
              <a:rPr lang="en-US" smtClean="0"/>
              <a:t>4</a:t>
            </a:fld>
            <a:endParaRPr lang="en-US"/>
          </a:p>
        </p:txBody>
      </p:sp>
    </p:spTree>
    <p:extLst>
      <p:ext uri="{BB962C8B-B14F-4D97-AF65-F5344CB8AC3E}">
        <p14:creationId xmlns:p14="http://schemas.microsoft.com/office/powerpoint/2010/main" val="185323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325-4929-4A80-A141-45148CFDA031}" type="slidenum">
              <a:rPr lang="en-US" smtClean="0"/>
              <a:t>5</a:t>
            </a:fld>
            <a:endParaRPr lang="en-US"/>
          </a:p>
        </p:txBody>
      </p:sp>
    </p:spTree>
    <p:extLst>
      <p:ext uri="{BB962C8B-B14F-4D97-AF65-F5344CB8AC3E}">
        <p14:creationId xmlns:p14="http://schemas.microsoft.com/office/powerpoint/2010/main" val="150077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ordinance was amended around the time that the sewer was being constructed to restrict bathroom retrofits to only homes outside of the PZ. At that time, connection to the sewer required that homes update their bathroom fixtures to the current flow requirements in the ordinance. The Offset Study revealed that because it has been almost 8 years since the sewer came online, there is potential to install more efficient bathroom fixtures.</a:t>
            </a:r>
          </a:p>
          <a:p>
            <a:r>
              <a:rPr lang="en-US" dirty="0"/>
              <a:t>- Total offset or water savings required has been changed to be dependent upon water source (i.e., water purveyor or self-sourced) and parcel size. The requirements have also been changed to group the Mobile Homes and Multi-Family home requirements, based on the development of the requirements.</a:t>
            </a:r>
          </a:p>
          <a:p>
            <a:r>
              <a:rPr lang="en-US" dirty="0"/>
              <a:t>- Changes to program implementation:</a:t>
            </a:r>
          </a:p>
          <a:p>
            <a:r>
              <a:rPr lang="en-US" dirty="0"/>
              <a:t>	- staff will conduct post-installation inspections at random to verify installations have been 	made</a:t>
            </a:r>
          </a:p>
          <a:p>
            <a:r>
              <a:rPr lang="en-US" dirty="0"/>
              <a:t>	- the average usage rates and total water savings requirement will be updated every 5 years</a:t>
            </a:r>
          </a:p>
          <a:p>
            <a:r>
              <a:rPr lang="en-US" dirty="0"/>
              <a:t>	- the Dept will conduct a pilot program to test an outdoor water conservation program</a:t>
            </a:r>
          </a:p>
          <a:p>
            <a:r>
              <a:rPr lang="en-US" dirty="0"/>
              <a:t>	- the tables have been removed from the ordinance and are placed in the </a:t>
            </a:r>
            <a:r>
              <a:rPr lang="en-US" dirty="0" err="1"/>
              <a:t>T19</a:t>
            </a:r>
            <a:r>
              <a:rPr lang="en-US" dirty="0"/>
              <a:t> application</a:t>
            </a:r>
          </a:p>
          <a:p>
            <a:r>
              <a:rPr lang="en-US" dirty="0"/>
              <a:t>- calculated water savings</a:t>
            </a:r>
          </a:p>
          <a:p>
            <a:r>
              <a:rPr lang="en-US" dirty="0"/>
              <a:t>	- hot water recirc systems require more involvement to calculate savings</a:t>
            </a:r>
          </a:p>
          <a:p>
            <a:r>
              <a:rPr lang="en-US" dirty="0"/>
              <a:t>	- adapted the clothes washing machine assumptions to reflect the most recent RECS survey </a:t>
            </a:r>
          </a:p>
          <a:p>
            <a:r>
              <a:rPr lang="en-US" dirty="0"/>
              <a:t>	(based on climate, at 203 loads/year) the previous assumption was over 300 loads/year based on nationwide EPA assumptions</a:t>
            </a:r>
          </a:p>
        </p:txBody>
      </p:sp>
      <p:sp>
        <p:nvSpPr>
          <p:cNvPr id="4" name="Slide Number Placeholder 3"/>
          <p:cNvSpPr>
            <a:spLocks noGrp="1"/>
          </p:cNvSpPr>
          <p:nvPr>
            <p:ph type="sldNum" sz="quarter" idx="5"/>
          </p:nvPr>
        </p:nvSpPr>
        <p:spPr/>
        <p:txBody>
          <a:bodyPr/>
          <a:lstStyle/>
          <a:p>
            <a:fld id="{F2549325-4929-4A80-A141-45148CFDA031}" type="slidenum">
              <a:rPr lang="en-US" smtClean="0"/>
              <a:t>6</a:t>
            </a:fld>
            <a:endParaRPr lang="en-US"/>
          </a:p>
        </p:txBody>
      </p:sp>
    </p:spTree>
    <p:extLst>
      <p:ext uri="{BB962C8B-B14F-4D97-AF65-F5344CB8AC3E}">
        <p14:creationId xmlns:p14="http://schemas.microsoft.com/office/powerpoint/2010/main" val="340635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325-4929-4A80-A141-45148CFDA031}" type="slidenum">
              <a:rPr lang="en-US" smtClean="0"/>
              <a:t>7</a:t>
            </a:fld>
            <a:endParaRPr lang="en-US"/>
          </a:p>
        </p:txBody>
      </p:sp>
    </p:spTree>
    <p:extLst>
      <p:ext uri="{BB962C8B-B14F-4D97-AF65-F5344CB8AC3E}">
        <p14:creationId xmlns:p14="http://schemas.microsoft.com/office/powerpoint/2010/main" val="830600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BB9164-9599-4821-B079-BBE9523E68A8}"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FD7FE-C17C-4789-BE30-857289229205}" type="slidenum">
              <a:rPr lang="en-US" smtClean="0"/>
              <a:t>‹#›</a:t>
            </a:fld>
            <a:endParaRPr lang="en-US"/>
          </a:p>
        </p:txBody>
      </p:sp>
      <p:sp>
        <p:nvSpPr>
          <p:cNvPr id="6" name="Rectangle 5"/>
          <p:cNvSpPr/>
          <p:nvPr/>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B3B5E"/>
              </a:solidFill>
            </a:endParaRPr>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831013" y="1910995"/>
            <a:ext cx="3481973" cy="2190233"/>
          </a:xfrm>
          <a:prstGeom prst="rect">
            <a:avLst/>
          </a:prstGeom>
        </p:spPr>
      </p:pic>
      <p:sp>
        <p:nvSpPr>
          <p:cNvPr id="8" name="TextBox 7"/>
          <p:cNvSpPr txBox="1"/>
          <p:nvPr/>
        </p:nvSpPr>
        <p:spPr>
          <a:xfrm>
            <a:off x="2020226" y="4708899"/>
            <a:ext cx="5103550" cy="369332"/>
          </a:xfrm>
          <a:prstGeom prst="rect">
            <a:avLst/>
          </a:prstGeom>
          <a:noFill/>
        </p:spPr>
        <p:txBody>
          <a:bodyPr wrap="square" rtlCol="0">
            <a:spAutoFit/>
          </a:bodyPr>
          <a:lstStyle/>
          <a:p>
            <a:pPr algn="ctr"/>
            <a:r>
              <a:rPr lang="en-US" sz="1800" b="1">
                <a:solidFill>
                  <a:srgbClr val="818284"/>
                </a:solidFill>
                <a:latin typeface="Open Sans" charset="0"/>
                <a:ea typeface="Open Sans" charset="0"/>
                <a:cs typeface="Open Sans" charset="0"/>
              </a:rPr>
              <a:t>COUNTY OF SAN LUIS OBISPO</a:t>
            </a:r>
          </a:p>
        </p:txBody>
      </p:sp>
      <p:sp>
        <p:nvSpPr>
          <p:cNvPr id="9" name="TextBox 8"/>
          <p:cNvSpPr txBox="1"/>
          <p:nvPr/>
        </p:nvSpPr>
        <p:spPr>
          <a:xfrm>
            <a:off x="2020226" y="6208252"/>
            <a:ext cx="5103550" cy="276999"/>
          </a:xfrm>
          <a:prstGeom prst="rect">
            <a:avLst/>
          </a:prstGeom>
          <a:noFill/>
        </p:spPr>
        <p:txBody>
          <a:bodyPr wrap="square" rtlCol="0">
            <a:spAutoFit/>
          </a:bodyPr>
          <a:lstStyle/>
          <a:p>
            <a:pPr algn="ctr"/>
            <a:r>
              <a:rPr lang="en-US" sz="1200">
                <a:solidFill>
                  <a:schemeClr val="bg1"/>
                </a:solidFill>
                <a:latin typeface="Open Sans" charset="0"/>
                <a:ea typeface="Open Sans" charset="0"/>
                <a:cs typeface="Open Sans" charset="0"/>
              </a:rPr>
              <a:t>www.slocounty.ca.gov</a:t>
            </a:r>
          </a:p>
        </p:txBody>
      </p:sp>
    </p:spTree>
    <p:extLst>
      <p:ext uri="{BB962C8B-B14F-4D97-AF65-F5344CB8AC3E}">
        <p14:creationId xmlns:p14="http://schemas.microsoft.com/office/powerpoint/2010/main" val="317389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628650" y="365128"/>
            <a:ext cx="7886700" cy="1325563"/>
          </a:xfrm>
        </p:spPr>
        <p:txBody>
          <a:bodyPr/>
          <a:lstStyle/>
          <a:p>
            <a:r>
              <a:rPr lang="en-US"/>
              <a:t>Click to edit Master title style</a:t>
            </a:r>
          </a:p>
        </p:txBody>
      </p:sp>
      <p:sp>
        <p:nvSpPr>
          <p:cNvPr id="11" name="Vertical Text Placeholder 2"/>
          <p:cNvSpPr>
            <a:spLocks noGrp="1"/>
          </p:cNvSpPr>
          <p:nvPr>
            <p:ph type="body" orient="vert" idx="1"/>
          </p:nvPr>
        </p:nvSpPr>
        <p:spPr>
          <a:xfrm>
            <a:off x="628650" y="1825626"/>
            <a:ext cx="7886700" cy="3810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783569"/>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12" name="Vertical Title 1"/>
          <p:cNvSpPr>
            <a:spLocks noGrp="1"/>
          </p:cNvSpPr>
          <p:nvPr>
            <p:ph type="title" orient="vert"/>
          </p:nvPr>
        </p:nvSpPr>
        <p:spPr>
          <a:xfrm>
            <a:off x="6543676" y="365127"/>
            <a:ext cx="1971675" cy="5387975"/>
          </a:xfrm>
        </p:spPr>
        <p:txBody>
          <a:bodyPr vert="eaVert"/>
          <a:lstStyle/>
          <a:p>
            <a:r>
              <a:rPr lang="en-US"/>
              <a:t>Click to edit Master title style</a:t>
            </a:r>
          </a:p>
        </p:txBody>
      </p:sp>
      <p:sp>
        <p:nvSpPr>
          <p:cNvPr id="13" name="Vertical Text Placeholder 2"/>
          <p:cNvSpPr>
            <a:spLocks noGrp="1"/>
          </p:cNvSpPr>
          <p:nvPr>
            <p:ph type="body" orient="vert" idx="1"/>
          </p:nvPr>
        </p:nvSpPr>
        <p:spPr>
          <a:xfrm>
            <a:off x="628651" y="365127"/>
            <a:ext cx="5800725" cy="538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154858"/>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cap="none" baseline="0">
                <a:solidFill>
                  <a:srgbClr val="0B3B5E"/>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title style</a:t>
            </a:r>
          </a:p>
        </p:txBody>
      </p:sp>
      <p:sp>
        <p:nvSpPr>
          <p:cNvPr id="9" name="Content Placeholder 2"/>
          <p:cNvSpPr>
            <a:spLocks noGrp="1"/>
          </p:cNvSpPr>
          <p:nvPr>
            <p:ph idx="1"/>
          </p:nvPr>
        </p:nvSpPr>
        <p:spPr>
          <a:xfrm>
            <a:off x="628650" y="1825625"/>
            <a:ext cx="7886700" cy="381015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525375"/>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cap="none" baseline="0">
                <a:solidFill>
                  <a:srgbClr val="0B3B5E"/>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title style</a:t>
            </a:r>
          </a:p>
        </p:txBody>
      </p:sp>
      <p:sp>
        <p:nvSpPr>
          <p:cNvPr id="9" name="Content Placeholder 2"/>
          <p:cNvSpPr>
            <a:spLocks noGrp="1"/>
          </p:cNvSpPr>
          <p:nvPr>
            <p:ph idx="1"/>
          </p:nvPr>
        </p:nvSpPr>
        <p:spPr>
          <a:xfrm>
            <a:off x="628650" y="1825625"/>
            <a:ext cx="7886700" cy="381015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320615"/>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cap="none" baseline="0">
                <a:solidFill>
                  <a:srgbClr val="0B3B5E"/>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title style</a:t>
            </a:r>
          </a:p>
        </p:txBody>
      </p:sp>
      <p:sp>
        <p:nvSpPr>
          <p:cNvPr id="11" name="Content Placeholder 2"/>
          <p:cNvSpPr>
            <a:spLocks noGrp="1"/>
          </p:cNvSpPr>
          <p:nvPr>
            <p:ph sz="half" idx="1"/>
          </p:nvPr>
        </p:nvSpPr>
        <p:spPr>
          <a:xfrm>
            <a:off x="628650" y="1825625"/>
            <a:ext cx="3886200" cy="381015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4629150" y="1825625"/>
            <a:ext cx="3886200" cy="381015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086639"/>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9" name="Text Placeholder 2"/>
          <p:cNvSpPr>
            <a:spLocks noGrp="1"/>
          </p:cNvSpPr>
          <p:nvPr>
            <p:ph type="body" idx="1" hasCustomPrompt="1"/>
          </p:nvPr>
        </p:nvSpPr>
        <p:spPr>
          <a:xfrm>
            <a:off x="629842" y="956657"/>
            <a:ext cx="3868340" cy="515926"/>
          </a:xfrm>
        </p:spPr>
        <p:txBody>
          <a:bodyPr anchor="b"/>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b="1">
                <a:solidFill>
                  <a:srgbClr val="81828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b="1">
                <a:solidFill>
                  <a:srgbClr val="818284"/>
                </a:solidFill>
                <a:latin typeface="Open Sans" charset="0"/>
                <a:ea typeface="Open Sans" charset="0"/>
                <a:cs typeface="Open Sans" charset="0"/>
              </a:rPr>
              <a:t>Sub Header</a:t>
            </a:r>
          </a:p>
        </p:txBody>
      </p:sp>
      <p:sp>
        <p:nvSpPr>
          <p:cNvPr id="13" name="Content Placeholder 3"/>
          <p:cNvSpPr>
            <a:spLocks noGrp="1"/>
          </p:cNvSpPr>
          <p:nvPr>
            <p:ph sz="half" idx="2"/>
          </p:nvPr>
        </p:nvSpPr>
        <p:spPr>
          <a:xfrm>
            <a:off x="629842" y="1596421"/>
            <a:ext cx="3868340" cy="4150619"/>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3" hasCustomPrompt="1"/>
          </p:nvPr>
        </p:nvSpPr>
        <p:spPr>
          <a:xfrm>
            <a:off x="4629151" y="956657"/>
            <a:ext cx="3887391" cy="515926"/>
          </a:xfrm>
        </p:spPr>
        <p:txBody>
          <a:bodyPr anchor="b"/>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b="1">
                <a:solidFill>
                  <a:srgbClr val="81828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b="1">
                <a:solidFill>
                  <a:srgbClr val="818284"/>
                </a:solidFill>
                <a:latin typeface="Open Sans" charset="0"/>
                <a:ea typeface="Open Sans" charset="0"/>
                <a:cs typeface="Open Sans" charset="0"/>
              </a:rPr>
              <a:t>Sub Header</a:t>
            </a:r>
          </a:p>
        </p:txBody>
      </p:sp>
      <p:sp>
        <p:nvSpPr>
          <p:cNvPr id="15" name="Content Placeholder 5"/>
          <p:cNvSpPr>
            <a:spLocks noGrp="1"/>
          </p:cNvSpPr>
          <p:nvPr>
            <p:ph sz="quarter" idx="4"/>
          </p:nvPr>
        </p:nvSpPr>
        <p:spPr>
          <a:xfrm>
            <a:off x="4629151" y="1632931"/>
            <a:ext cx="3887391" cy="4120169"/>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628650" y="365128"/>
            <a:ext cx="7886700" cy="718085"/>
          </a:xfrm>
        </p:spPr>
        <p:txBody>
          <a:bodyPr/>
          <a:lstStyle/>
          <a:p>
            <a:r>
              <a:rPr lang="en-US"/>
              <a:t>Click to edit Master title style</a:t>
            </a:r>
          </a:p>
        </p:txBody>
      </p:sp>
    </p:spTree>
    <p:extLst>
      <p:ext uri="{BB962C8B-B14F-4D97-AF65-F5344CB8AC3E}">
        <p14:creationId xmlns:p14="http://schemas.microsoft.com/office/powerpoint/2010/main" val="1973833813"/>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305440"/>
            <a:ext cx="9144000" cy="1325563"/>
          </a:xfrm>
        </p:spPr>
        <p:txBody>
          <a:bodyPr>
            <a:normAutofit/>
          </a:bodyPr>
          <a:lstStyle>
            <a:lvl1pPr algn="ctr">
              <a:defRPr sz="2700" cap="none" baseline="0">
                <a:solidFill>
                  <a:srgbClr val="0B3B5E"/>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title style</a:t>
            </a:r>
          </a:p>
        </p:txBody>
      </p:sp>
    </p:spTree>
    <p:extLst>
      <p:ext uri="{BB962C8B-B14F-4D97-AF65-F5344CB8AC3E}">
        <p14:creationId xmlns:p14="http://schemas.microsoft.com/office/powerpoint/2010/main" val="4027239318"/>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129114"/>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1" name="Content Placeholder 2"/>
          <p:cNvSpPr>
            <a:spLocks noGrp="1"/>
          </p:cNvSpPr>
          <p:nvPr>
            <p:ph idx="1"/>
          </p:nvPr>
        </p:nvSpPr>
        <p:spPr>
          <a:xfrm>
            <a:off x="3887391" y="987427"/>
            <a:ext cx="4629150" cy="46767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half" idx="2"/>
          </p:nvPr>
        </p:nvSpPr>
        <p:spPr>
          <a:xfrm>
            <a:off x="629841" y="2057400"/>
            <a:ext cx="2949178" cy="360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2714179"/>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4" name="Picture Placeholder 2"/>
          <p:cNvSpPr>
            <a:spLocks noGrp="1" noChangeAspect="1"/>
          </p:cNvSpPr>
          <p:nvPr>
            <p:ph type="pic" idx="1"/>
          </p:nvPr>
        </p:nvSpPr>
        <p:spPr>
          <a:xfrm>
            <a:off x="3887391" y="987428"/>
            <a:ext cx="4629150" cy="464835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Text Placeholder 3"/>
          <p:cNvSpPr>
            <a:spLocks noGrp="1"/>
          </p:cNvSpPr>
          <p:nvPr>
            <p:ph type="body" sz="half" idx="2"/>
          </p:nvPr>
        </p:nvSpPr>
        <p:spPr>
          <a:xfrm>
            <a:off x="629841" y="2057402"/>
            <a:ext cx="2949178" cy="35783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04672311"/>
      </p:ext>
    </p:extLst>
  </p:cSld>
  <p:clrMapOvr>
    <a:masterClrMapping/>
  </p:clrMapOvr>
  <p:extLst>
    <p:ext uri="{DCECCB84-F9BA-43D5-87BE-67443E8EF086}">
      <p15:sldGuideLst xmlns:p15="http://schemas.microsoft.com/office/powerpoint/2012/main">
        <p15:guide id="1" pos="3840">
          <p15:clr>
            <a:srgbClr val="FBAE40"/>
          </p15:clr>
        </p15:guide>
        <p15:guide id="2" orient="horz" pos="288">
          <p15:clr>
            <a:srgbClr val="FBAE40"/>
          </p15:clr>
        </p15:guide>
        <p15:guide id="3" pos="768">
          <p15:clr>
            <a:srgbClr val="FBAE40"/>
          </p15:clr>
        </p15:guide>
        <p15:guide id="4" pos="6912">
          <p15:clr>
            <a:srgbClr val="FBAE40"/>
          </p15:clr>
        </p15:guide>
        <p15:guide id="5" orient="horz" pos="36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p:cNvSpPr>
            <a:spLocks noGrp="1"/>
          </p:cNvSpPr>
          <p:nvPr>
            <p:ph type="body" idx="1"/>
          </p:nvPr>
        </p:nvSpPr>
        <p:spPr>
          <a:xfrm>
            <a:off x="628650" y="1825625"/>
            <a:ext cx="7886700" cy="39214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BB9164-9599-4821-B079-BBE9523E68A8}" type="datetimeFigureOut">
              <a:rPr lang="en-US" smtClean="0"/>
              <a:t>12/6/2023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FD7FE-C17C-4789-BE30-857289229205}" type="slidenum">
              <a:rPr lang="en-US" smtClean="0"/>
              <a:t>‹#›</a:t>
            </a:fld>
            <a:endParaRPr lang="en-US"/>
          </a:p>
        </p:txBody>
      </p:sp>
      <p:sp>
        <p:nvSpPr>
          <p:cNvPr id="7" name="Rectangle 6"/>
          <p:cNvSpPr/>
          <p:nvPr/>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B3B5E"/>
              </a:solidFill>
            </a:endParaRPr>
          </a:p>
        </p:txBody>
      </p:sp>
      <p:sp>
        <p:nvSpPr>
          <p:cNvPr id="8" name="TextBox 7"/>
          <p:cNvSpPr txBox="1"/>
          <p:nvPr/>
        </p:nvSpPr>
        <p:spPr>
          <a:xfrm>
            <a:off x="1508858" y="6206628"/>
            <a:ext cx="3579530" cy="307777"/>
          </a:xfrm>
          <a:prstGeom prst="rect">
            <a:avLst/>
          </a:prstGeom>
          <a:noFill/>
        </p:spPr>
        <p:txBody>
          <a:bodyPr wrap="square" rtlCol="0">
            <a:spAutoFit/>
          </a:bodyPr>
          <a:lstStyle/>
          <a:p>
            <a:pPr algn="l"/>
            <a:r>
              <a:rPr lang="en-US" sz="1400" b="1">
                <a:solidFill>
                  <a:schemeClr val="bg1"/>
                </a:solidFill>
                <a:latin typeface="Open Sans" charset="0"/>
                <a:ea typeface="Open Sans" charset="0"/>
                <a:cs typeface="Open Sans" charset="0"/>
              </a:rPr>
              <a:t>COUNTY OF SAN LUIS OBISPO</a:t>
            </a:r>
          </a:p>
        </p:txBody>
      </p:sp>
      <p:sp>
        <p:nvSpPr>
          <p:cNvPr id="10" name="TextBox 9"/>
          <p:cNvSpPr txBox="1"/>
          <p:nvPr/>
        </p:nvSpPr>
        <p:spPr>
          <a:xfrm>
            <a:off x="5259838" y="6171714"/>
            <a:ext cx="3579530" cy="307777"/>
          </a:xfrm>
          <a:prstGeom prst="rect">
            <a:avLst/>
          </a:prstGeom>
          <a:noFill/>
        </p:spPr>
        <p:txBody>
          <a:bodyPr wrap="square" rtlCol="0">
            <a:spAutoFit/>
          </a:bodyPr>
          <a:lstStyle/>
          <a:p>
            <a:pPr algn="r"/>
            <a:r>
              <a:rPr lang="en-US" sz="1400">
                <a:solidFill>
                  <a:schemeClr val="bg1"/>
                </a:solidFill>
                <a:latin typeface="Open Sans" charset="0"/>
                <a:ea typeface="Open Sans" charset="0"/>
                <a:cs typeface="Open Sans" charset="0"/>
              </a:rPr>
              <a:t>www.slocounty.ca.gov</a:t>
            </a: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5750" y="6019533"/>
            <a:ext cx="1051658" cy="661515"/>
          </a:xfrm>
          <a:prstGeom prst="rect">
            <a:avLst/>
          </a:prstGeom>
        </p:spPr>
      </p:pic>
    </p:spTree>
    <p:extLst>
      <p:ext uri="{BB962C8B-B14F-4D97-AF65-F5344CB8AC3E}">
        <p14:creationId xmlns:p14="http://schemas.microsoft.com/office/powerpoint/2010/main" val="2528942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2700" kern="1200" cap="none" baseline="0">
          <a:solidFill>
            <a:schemeClr val="tx1"/>
          </a:solidFill>
          <a:latin typeface="+mj-lt"/>
          <a:ea typeface="+mj-ea"/>
          <a:cs typeface="+mj-cs"/>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78B2F8-C0F1-42A4-91B2-1B04FE68332D}"/>
              </a:ext>
            </a:extLst>
          </p:cNvPr>
          <p:cNvSpPr/>
          <p:nvPr/>
        </p:nvSpPr>
        <p:spPr>
          <a:xfrm>
            <a:off x="346685" y="622198"/>
            <a:ext cx="8450630" cy="1014508"/>
          </a:xfrm>
          <a:prstGeom prst="rect">
            <a:avLst/>
          </a:prstGeom>
        </p:spPr>
        <p:txBody>
          <a:bodyPr wrap="square">
            <a:spAutoFit/>
          </a:bodyPr>
          <a:lstStyle/>
          <a:p>
            <a:pPr algn="ctr">
              <a:lnSpc>
                <a:spcPct val="110000"/>
              </a:lnSpc>
            </a:pPr>
            <a:r>
              <a:rPr lang="en-US" sz="2800" b="1" dirty="0"/>
              <a:t>Los Osos Offset Program Amendments, Title 8 and Title 19 – Public Review Draft Overview</a:t>
            </a:r>
          </a:p>
        </p:txBody>
      </p:sp>
      <p:sp>
        <p:nvSpPr>
          <p:cNvPr id="4" name="TextBox 3">
            <a:extLst>
              <a:ext uri="{FF2B5EF4-FFF2-40B4-BE49-F238E27FC236}">
                <a16:creationId xmlns:a16="http://schemas.microsoft.com/office/drawing/2014/main" id="{9B1E9675-8BFB-49BF-AC9F-2E5EF7260250}"/>
              </a:ext>
            </a:extLst>
          </p:cNvPr>
          <p:cNvSpPr txBox="1"/>
          <p:nvPr/>
        </p:nvSpPr>
        <p:spPr>
          <a:xfrm>
            <a:off x="838200" y="5140271"/>
            <a:ext cx="7467600" cy="461665"/>
          </a:xfrm>
          <a:prstGeom prst="rect">
            <a:avLst/>
          </a:prstGeom>
          <a:solidFill>
            <a:schemeClr val="bg1"/>
          </a:solidFill>
        </p:spPr>
        <p:txBody>
          <a:bodyPr wrap="square" rtlCol="0">
            <a:spAutoFit/>
          </a:bodyPr>
          <a:lstStyle/>
          <a:p>
            <a:pPr algn="ctr"/>
            <a:r>
              <a:rPr lang="en-US" sz="2400" dirty="0"/>
              <a:t>December 6, 2023</a:t>
            </a:r>
          </a:p>
        </p:txBody>
      </p:sp>
    </p:spTree>
    <p:extLst>
      <p:ext uri="{BB962C8B-B14F-4D97-AF65-F5344CB8AC3E}">
        <p14:creationId xmlns:p14="http://schemas.microsoft.com/office/powerpoint/2010/main" val="325230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000-442B-4E5F-83D5-2C953A19A0B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F3971A3-664F-4995-9652-BC80DE522BAC}"/>
              </a:ext>
            </a:extLst>
          </p:cNvPr>
          <p:cNvSpPr>
            <a:spLocks noGrp="1"/>
          </p:cNvSpPr>
          <p:nvPr>
            <p:ph idx="1"/>
          </p:nvPr>
        </p:nvSpPr>
        <p:spPr>
          <a:xfrm>
            <a:off x="721420" y="1243746"/>
            <a:ext cx="7701159" cy="4370507"/>
          </a:xfrm>
        </p:spPr>
        <p:txBody>
          <a:bodyPr vert="horz" lIns="91440" tIns="45720" rIns="91440" bIns="45720" rtlCol="0" anchor="t">
            <a:normAutofit/>
          </a:bodyPr>
          <a:lstStyle/>
          <a:p>
            <a:r>
              <a:rPr lang="en-US" sz="2400" dirty="0"/>
              <a:t>June 30, 2023 – Maddaus Water Management, Inc. completes Title 19 Los Osos Water Offset Program audit (i.e., The Los Osos Water Offset Study)</a:t>
            </a:r>
          </a:p>
          <a:p>
            <a:r>
              <a:rPr lang="en-US" sz="2400" dirty="0"/>
              <a:t>October 17, 2023 – County BOS requested draft amendments to Title 19</a:t>
            </a:r>
          </a:p>
          <a:p>
            <a:r>
              <a:rPr lang="en-US" sz="2400" dirty="0"/>
              <a:t>November 27, 2023 – Public Review Draft of Los Osos Offset Program amendments shared</a:t>
            </a:r>
          </a:p>
          <a:p>
            <a:r>
              <a:rPr lang="en-US" sz="2400" b="1" dirty="0"/>
              <a:t>December 31, 2023 </a:t>
            </a:r>
            <a:r>
              <a:rPr lang="en-US" sz="2400" dirty="0"/>
              <a:t>– </a:t>
            </a:r>
            <a:r>
              <a:rPr lang="en-US" sz="2400" u="sng" dirty="0"/>
              <a:t>Public comment due on Public Review Draft</a:t>
            </a:r>
          </a:p>
          <a:p>
            <a:r>
              <a:rPr lang="en-US" sz="2400" dirty="0"/>
              <a:t>February 27, 2024 – County BOS Hearing on Draft Los Osos Offset Program amendments</a:t>
            </a:r>
          </a:p>
          <a:p>
            <a:endParaRPr lang="en-US" sz="2400" dirty="0"/>
          </a:p>
        </p:txBody>
      </p:sp>
    </p:spTree>
    <p:extLst>
      <p:ext uri="{BB962C8B-B14F-4D97-AF65-F5344CB8AC3E}">
        <p14:creationId xmlns:p14="http://schemas.microsoft.com/office/powerpoint/2010/main" val="244676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000-442B-4E5F-83D5-2C953A19A0BA}"/>
              </a:ext>
            </a:extLst>
          </p:cNvPr>
          <p:cNvSpPr>
            <a:spLocks noGrp="1"/>
          </p:cNvSpPr>
          <p:nvPr>
            <p:ph type="title"/>
          </p:nvPr>
        </p:nvSpPr>
        <p:spPr>
          <a:xfrm>
            <a:off x="628650" y="2103437"/>
            <a:ext cx="7886700" cy="1325563"/>
          </a:xfrm>
        </p:spPr>
        <p:txBody>
          <a:bodyPr/>
          <a:lstStyle/>
          <a:p>
            <a:pPr algn="ctr"/>
            <a:r>
              <a:rPr lang="en-US" dirty="0"/>
              <a:t>Summary of Amendments</a:t>
            </a:r>
          </a:p>
        </p:txBody>
      </p:sp>
    </p:spTree>
    <p:extLst>
      <p:ext uri="{BB962C8B-B14F-4D97-AF65-F5344CB8AC3E}">
        <p14:creationId xmlns:p14="http://schemas.microsoft.com/office/powerpoint/2010/main" val="49734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000-442B-4E5F-83D5-2C953A19A0BA}"/>
              </a:ext>
            </a:extLst>
          </p:cNvPr>
          <p:cNvSpPr>
            <a:spLocks noGrp="1"/>
          </p:cNvSpPr>
          <p:nvPr>
            <p:ph type="title"/>
          </p:nvPr>
        </p:nvSpPr>
        <p:spPr/>
        <p:txBody>
          <a:bodyPr/>
          <a:lstStyle/>
          <a:p>
            <a:r>
              <a:rPr lang="en-US" dirty="0"/>
              <a:t>Amendments to Title 8 Retrofit-Upon-Sale and Title 19 Retrofit-to-Build</a:t>
            </a:r>
          </a:p>
        </p:txBody>
      </p:sp>
      <p:sp>
        <p:nvSpPr>
          <p:cNvPr id="3" name="Content Placeholder 2">
            <a:extLst>
              <a:ext uri="{FF2B5EF4-FFF2-40B4-BE49-F238E27FC236}">
                <a16:creationId xmlns:a16="http://schemas.microsoft.com/office/drawing/2014/main" id="{3F3971A3-664F-4995-9652-BC80DE522BAC}"/>
              </a:ext>
            </a:extLst>
          </p:cNvPr>
          <p:cNvSpPr>
            <a:spLocks noGrp="1"/>
          </p:cNvSpPr>
          <p:nvPr>
            <p:ph idx="1"/>
          </p:nvPr>
        </p:nvSpPr>
        <p:spPr>
          <a:xfrm>
            <a:off x="628650" y="1507807"/>
            <a:ext cx="8107388" cy="394145"/>
          </a:xfrm>
        </p:spPr>
        <p:txBody>
          <a:bodyPr vert="horz" lIns="91440" tIns="45720" rIns="91440" bIns="45720" rtlCol="0" anchor="t">
            <a:normAutofit lnSpcReduction="10000"/>
          </a:bodyPr>
          <a:lstStyle/>
          <a:p>
            <a:r>
              <a:rPr lang="en-US" sz="2400" b="1" dirty="0"/>
              <a:t>Program Map</a:t>
            </a:r>
          </a:p>
          <a:p>
            <a:pPr marL="0" indent="0">
              <a:buNone/>
            </a:pPr>
            <a:endParaRPr lang="en-US" sz="2400" dirty="0"/>
          </a:p>
        </p:txBody>
      </p:sp>
      <p:pic>
        <p:nvPicPr>
          <p:cNvPr id="5" name="Picture 4">
            <a:extLst>
              <a:ext uri="{FF2B5EF4-FFF2-40B4-BE49-F238E27FC236}">
                <a16:creationId xmlns:a16="http://schemas.microsoft.com/office/drawing/2014/main" id="{68761030-A8C8-4AA9-39D0-115BA720E547}"/>
              </a:ext>
            </a:extLst>
          </p:cNvPr>
          <p:cNvPicPr>
            <a:picLocks noChangeAspect="1"/>
          </p:cNvPicPr>
          <p:nvPr/>
        </p:nvPicPr>
        <p:blipFill>
          <a:blip r:embed="rId3"/>
          <a:stretch>
            <a:fillRect/>
          </a:stretch>
        </p:blipFill>
        <p:spPr>
          <a:xfrm>
            <a:off x="4762494" y="1987685"/>
            <a:ext cx="4305673" cy="3406435"/>
          </a:xfrm>
          <a:prstGeom prst="rect">
            <a:avLst/>
          </a:prstGeom>
        </p:spPr>
      </p:pic>
      <p:pic>
        <p:nvPicPr>
          <p:cNvPr id="6" name="image2.png">
            <a:extLst>
              <a:ext uri="{FF2B5EF4-FFF2-40B4-BE49-F238E27FC236}">
                <a16:creationId xmlns:a16="http://schemas.microsoft.com/office/drawing/2014/main" id="{90D72428-1F76-7C0F-B538-6D7EBC13AAD0}"/>
              </a:ext>
            </a:extLst>
          </p:cNvPr>
          <p:cNvPicPr>
            <a:picLocks noChangeAspect="1"/>
          </p:cNvPicPr>
          <p:nvPr/>
        </p:nvPicPr>
        <p:blipFill rotWithShape="1">
          <a:blip r:embed="rId4" cstate="print"/>
          <a:srcRect l="912" t="2161" r="957" b="1358"/>
          <a:stretch/>
        </p:blipFill>
        <p:spPr>
          <a:xfrm>
            <a:off x="75833" y="1987685"/>
            <a:ext cx="4598471" cy="3486523"/>
          </a:xfrm>
          <a:prstGeom prst="rect">
            <a:avLst/>
          </a:prstGeom>
        </p:spPr>
      </p:pic>
      <p:sp>
        <p:nvSpPr>
          <p:cNvPr id="7" name="Content Placeholder 2">
            <a:extLst>
              <a:ext uri="{FF2B5EF4-FFF2-40B4-BE49-F238E27FC236}">
                <a16:creationId xmlns:a16="http://schemas.microsoft.com/office/drawing/2014/main" id="{5C44FECB-0FD0-E0A0-636B-0174A283F5DF}"/>
              </a:ext>
            </a:extLst>
          </p:cNvPr>
          <p:cNvSpPr txBox="1">
            <a:spLocks/>
          </p:cNvSpPr>
          <p:nvPr/>
        </p:nvSpPr>
        <p:spPr>
          <a:xfrm>
            <a:off x="1591056" y="5408411"/>
            <a:ext cx="7077926" cy="394145"/>
          </a:xfrm>
          <a:prstGeom prst="rect">
            <a:avLst/>
          </a:prstGeom>
        </p:spPr>
        <p:txBody>
          <a:bodyPr vert="horz" lIns="91440" tIns="45720" rIns="91440" bIns="45720" rtlCol="0" anchor="t">
            <a:norm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t>Existing						Proposed</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90499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000-442B-4E5F-83D5-2C953A19A0BA}"/>
              </a:ext>
            </a:extLst>
          </p:cNvPr>
          <p:cNvSpPr>
            <a:spLocks noGrp="1"/>
          </p:cNvSpPr>
          <p:nvPr>
            <p:ph type="title"/>
          </p:nvPr>
        </p:nvSpPr>
        <p:spPr/>
        <p:txBody>
          <a:bodyPr/>
          <a:lstStyle/>
          <a:p>
            <a:r>
              <a:rPr lang="en-US" dirty="0"/>
              <a:t>Amendments to Title 8 Retrofit-Upon-Sale </a:t>
            </a:r>
            <a:r>
              <a:rPr lang="en-US" u="sng" dirty="0"/>
              <a:t>and</a:t>
            </a:r>
            <a:r>
              <a:rPr lang="en-US" dirty="0"/>
              <a:t> Title 19 Retrofit-to-Build</a:t>
            </a:r>
          </a:p>
        </p:txBody>
      </p:sp>
      <p:sp>
        <p:nvSpPr>
          <p:cNvPr id="3" name="Content Placeholder 2">
            <a:extLst>
              <a:ext uri="{FF2B5EF4-FFF2-40B4-BE49-F238E27FC236}">
                <a16:creationId xmlns:a16="http://schemas.microsoft.com/office/drawing/2014/main" id="{3F3971A3-664F-4995-9652-BC80DE522BAC}"/>
              </a:ext>
            </a:extLst>
          </p:cNvPr>
          <p:cNvSpPr>
            <a:spLocks noGrp="1"/>
          </p:cNvSpPr>
          <p:nvPr>
            <p:ph idx="1"/>
          </p:nvPr>
        </p:nvSpPr>
        <p:spPr>
          <a:xfrm>
            <a:off x="628650" y="1507807"/>
            <a:ext cx="8107388" cy="4133334"/>
          </a:xfrm>
        </p:spPr>
        <p:txBody>
          <a:bodyPr vert="horz" lIns="91440" tIns="45720" rIns="91440" bIns="45720" rtlCol="0" anchor="t">
            <a:normAutofit/>
          </a:bodyPr>
          <a:lstStyle/>
          <a:p>
            <a:r>
              <a:rPr lang="en-US" sz="2400" b="1" dirty="0"/>
              <a:t>Program Map</a:t>
            </a:r>
          </a:p>
          <a:p>
            <a:pPr marL="0" indent="0">
              <a:buNone/>
            </a:pPr>
            <a:endParaRPr lang="en-US" sz="2400" dirty="0"/>
          </a:p>
          <a:p>
            <a:r>
              <a:rPr lang="en-US" sz="2400" b="1" dirty="0"/>
              <a:t>New fixture flow requirements:</a:t>
            </a:r>
          </a:p>
          <a:p>
            <a:pPr lvl="1"/>
            <a:r>
              <a:rPr lang="en-US" sz="2100" dirty="0"/>
              <a:t>Toilets: effective flush rate of 1.0 </a:t>
            </a:r>
            <a:r>
              <a:rPr lang="en-US" sz="2100" dirty="0" err="1"/>
              <a:t>gpf</a:t>
            </a:r>
            <a:endParaRPr lang="en-US" sz="2100" dirty="0"/>
          </a:p>
          <a:p>
            <a:pPr lvl="1"/>
            <a:r>
              <a:rPr lang="en-US" sz="2100" dirty="0"/>
              <a:t>Showerheads: 1.5 </a:t>
            </a:r>
            <a:r>
              <a:rPr lang="en-US" sz="2100" dirty="0" err="1"/>
              <a:t>gpm</a:t>
            </a:r>
            <a:endParaRPr lang="en-US" sz="2100" dirty="0"/>
          </a:p>
        </p:txBody>
      </p:sp>
    </p:spTree>
    <p:extLst>
      <p:ext uri="{BB962C8B-B14F-4D97-AF65-F5344CB8AC3E}">
        <p14:creationId xmlns:p14="http://schemas.microsoft.com/office/powerpoint/2010/main" val="411447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000-442B-4E5F-83D5-2C953A19A0BA}"/>
              </a:ext>
            </a:extLst>
          </p:cNvPr>
          <p:cNvSpPr>
            <a:spLocks noGrp="1"/>
          </p:cNvSpPr>
          <p:nvPr>
            <p:ph type="title"/>
          </p:nvPr>
        </p:nvSpPr>
        <p:spPr/>
        <p:txBody>
          <a:bodyPr/>
          <a:lstStyle/>
          <a:p>
            <a:r>
              <a:rPr lang="en-US" dirty="0"/>
              <a:t>Amendments to Title 19 Retrofit-to-Build</a:t>
            </a:r>
          </a:p>
        </p:txBody>
      </p:sp>
      <p:sp>
        <p:nvSpPr>
          <p:cNvPr id="3" name="Content Placeholder 2">
            <a:extLst>
              <a:ext uri="{FF2B5EF4-FFF2-40B4-BE49-F238E27FC236}">
                <a16:creationId xmlns:a16="http://schemas.microsoft.com/office/drawing/2014/main" id="{3F3971A3-664F-4995-9652-BC80DE522BAC}"/>
              </a:ext>
            </a:extLst>
          </p:cNvPr>
          <p:cNvSpPr>
            <a:spLocks noGrp="1"/>
          </p:cNvSpPr>
          <p:nvPr>
            <p:ph idx="1"/>
          </p:nvPr>
        </p:nvSpPr>
        <p:spPr>
          <a:xfrm>
            <a:off x="628650" y="1507807"/>
            <a:ext cx="8107388" cy="4133334"/>
          </a:xfrm>
        </p:spPr>
        <p:txBody>
          <a:bodyPr vert="horz" lIns="91440" tIns="45720" rIns="91440" bIns="45720" rtlCol="0" anchor="t">
            <a:normAutofit fontScale="85000" lnSpcReduction="10000"/>
          </a:bodyPr>
          <a:lstStyle/>
          <a:p>
            <a:r>
              <a:rPr lang="en-US" sz="2400" b="1" dirty="0"/>
              <a:t>Prohibition Zone/Los Osos Sewer Service Area inclusion</a:t>
            </a:r>
          </a:p>
          <a:p>
            <a:r>
              <a:rPr lang="en-US" sz="2400" b="1" dirty="0"/>
              <a:t>Amount of Total Water Savings required</a:t>
            </a:r>
          </a:p>
          <a:p>
            <a:pPr lvl="1"/>
            <a:r>
              <a:rPr lang="en-US" sz="2100" dirty="0"/>
              <a:t>Mobile Homes/Multi-Family and Single Family dwellings</a:t>
            </a:r>
          </a:p>
          <a:p>
            <a:pPr lvl="1"/>
            <a:r>
              <a:rPr lang="en-US" sz="2100" dirty="0"/>
              <a:t>Dependent upon: water source and parcel size</a:t>
            </a:r>
            <a:endParaRPr lang="en-US" sz="2400" dirty="0"/>
          </a:p>
          <a:p>
            <a:r>
              <a:rPr lang="en-US" sz="2400" b="1" dirty="0"/>
              <a:t>Program implementation</a:t>
            </a:r>
          </a:p>
          <a:p>
            <a:pPr lvl="1"/>
            <a:r>
              <a:rPr lang="en-US" sz="2100" dirty="0"/>
              <a:t>Staff to conduct post-installation inspections at random</a:t>
            </a:r>
          </a:p>
          <a:p>
            <a:pPr lvl="1"/>
            <a:r>
              <a:rPr lang="en-US" sz="2100" dirty="0"/>
              <a:t>Department to update the total water savings requirement every 5 years using the method established in the Los Osos Offset Study</a:t>
            </a:r>
          </a:p>
          <a:p>
            <a:pPr lvl="1"/>
            <a:r>
              <a:rPr lang="en-US" sz="2100" dirty="0"/>
              <a:t>Department to conduct a pilot program to test an outdoor water conservation program</a:t>
            </a:r>
          </a:p>
          <a:p>
            <a:pPr lvl="1"/>
            <a:r>
              <a:rPr lang="en-US" sz="2100" dirty="0"/>
              <a:t>Requirements are in the program applications</a:t>
            </a:r>
          </a:p>
          <a:p>
            <a:r>
              <a:rPr lang="en-US" sz="2400" b="1" dirty="0"/>
              <a:t>Calculated savings </a:t>
            </a:r>
          </a:p>
          <a:p>
            <a:pPr lvl="1"/>
            <a:r>
              <a:rPr lang="en-US" sz="2100" dirty="0"/>
              <a:t>Hot water recirculation systems</a:t>
            </a:r>
          </a:p>
          <a:p>
            <a:pPr lvl="1"/>
            <a:r>
              <a:rPr lang="en-US" sz="2100" dirty="0"/>
              <a:t>Clothes washing machine assumptions</a:t>
            </a:r>
          </a:p>
          <a:p>
            <a:endParaRPr lang="en-US" sz="2400" b="1" dirty="0"/>
          </a:p>
          <a:p>
            <a:endParaRPr lang="en-US" sz="2400" b="1" dirty="0"/>
          </a:p>
          <a:p>
            <a:endParaRPr lang="en-US" sz="2100" dirty="0"/>
          </a:p>
        </p:txBody>
      </p:sp>
    </p:spTree>
    <p:extLst>
      <p:ext uri="{BB962C8B-B14F-4D97-AF65-F5344CB8AC3E}">
        <p14:creationId xmlns:p14="http://schemas.microsoft.com/office/powerpoint/2010/main" val="370337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CC30E2-D1A4-E637-3A2C-E8ABDB235832}"/>
              </a:ext>
            </a:extLst>
          </p:cNvPr>
          <p:cNvPicPr>
            <a:picLocks noChangeAspect="1"/>
          </p:cNvPicPr>
          <p:nvPr/>
        </p:nvPicPr>
        <p:blipFill rotWithShape="1">
          <a:blip r:embed="rId3"/>
          <a:srcRect t="12070" r="233" b="61824"/>
          <a:stretch/>
        </p:blipFill>
        <p:spPr>
          <a:xfrm>
            <a:off x="151270" y="510139"/>
            <a:ext cx="5287004" cy="1790299"/>
          </a:xfrm>
          <a:prstGeom prst="rect">
            <a:avLst/>
          </a:prstGeom>
        </p:spPr>
      </p:pic>
      <p:pic>
        <p:nvPicPr>
          <p:cNvPr id="8" name="Picture 7">
            <a:extLst>
              <a:ext uri="{FF2B5EF4-FFF2-40B4-BE49-F238E27FC236}">
                <a16:creationId xmlns:a16="http://schemas.microsoft.com/office/drawing/2014/main" id="{17EFDB49-E663-82D0-3925-46DF054CE24F}"/>
              </a:ext>
            </a:extLst>
          </p:cNvPr>
          <p:cNvPicPr>
            <a:picLocks noChangeAspect="1"/>
          </p:cNvPicPr>
          <p:nvPr/>
        </p:nvPicPr>
        <p:blipFill rotWithShape="1">
          <a:blip r:embed="rId4"/>
          <a:srcRect t="12772" r="1505" b="56491"/>
          <a:stretch/>
        </p:blipFill>
        <p:spPr>
          <a:xfrm>
            <a:off x="3683742" y="2449629"/>
            <a:ext cx="5219627" cy="2107934"/>
          </a:xfrm>
          <a:prstGeom prst="rect">
            <a:avLst/>
          </a:prstGeom>
        </p:spPr>
      </p:pic>
      <p:pic>
        <p:nvPicPr>
          <p:cNvPr id="10" name="Picture 9">
            <a:extLst>
              <a:ext uri="{FF2B5EF4-FFF2-40B4-BE49-F238E27FC236}">
                <a16:creationId xmlns:a16="http://schemas.microsoft.com/office/drawing/2014/main" id="{8AE1572D-58A7-68BE-66B2-FAF953DC2527}"/>
              </a:ext>
            </a:extLst>
          </p:cNvPr>
          <p:cNvPicPr>
            <a:picLocks noChangeAspect="1"/>
          </p:cNvPicPr>
          <p:nvPr/>
        </p:nvPicPr>
        <p:blipFill rotWithShape="1">
          <a:blip r:embed="rId5"/>
          <a:srcRect t="13053" r="1505" b="76280"/>
          <a:stretch/>
        </p:blipFill>
        <p:spPr>
          <a:xfrm>
            <a:off x="218647" y="4822255"/>
            <a:ext cx="5219627" cy="731521"/>
          </a:xfrm>
          <a:prstGeom prst="rect">
            <a:avLst/>
          </a:prstGeom>
        </p:spPr>
      </p:pic>
    </p:spTree>
    <p:extLst>
      <p:ext uri="{BB962C8B-B14F-4D97-AF65-F5344CB8AC3E}">
        <p14:creationId xmlns:p14="http://schemas.microsoft.com/office/powerpoint/2010/main" val="2712200789"/>
      </p:ext>
    </p:extLst>
  </p:cSld>
  <p:clrMapOvr>
    <a:masterClrMapping/>
  </p:clrMapOvr>
</p:sld>
</file>

<file path=ppt/theme/theme1.xml><?xml version="1.0" encoding="utf-8"?>
<a:theme xmlns:a="http://schemas.openxmlformats.org/drawingml/2006/main" name="PowerPoint 4x3 - White (Logo)">
  <a:themeElements>
    <a:clrScheme name="County of SLO">
      <a:dk1>
        <a:srgbClr val="0A3C5F"/>
      </a:dk1>
      <a:lt1>
        <a:sysClr val="window" lastClr="FFFFFF"/>
      </a:lt1>
      <a:dk2>
        <a:srgbClr val="898B8E"/>
      </a:dk2>
      <a:lt2>
        <a:srgbClr val="E7E7E8"/>
      </a:lt2>
      <a:accent1>
        <a:srgbClr val="0A3C5F"/>
      </a:accent1>
      <a:accent2>
        <a:srgbClr val="3CBFAE"/>
      </a:accent2>
      <a:accent3>
        <a:srgbClr val="69C07A"/>
      </a:accent3>
      <a:accent4>
        <a:srgbClr val="59462D"/>
      </a:accent4>
      <a:accent5>
        <a:srgbClr val="847870"/>
      </a:accent5>
      <a:accent6>
        <a:srgbClr val="B28C65"/>
      </a:accent6>
      <a:hlink>
        <a:srgbClr val="3CBFAE"/>
      </a:hlink>
      <a:folHlink>
        <a:srgbClr val="0A3C5F"/>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nty Default PPT 4x3 Template.potx" id="{25E574A1-0920-4B52-8D27-3080265B13DA}" vid="{7FDF5871-1105-4584-85AA-C606E42A1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SlideMasterData>
  <SlideMaster/>
</SessionSlideMasterData>
</file>

<file path=customXml/item10.xml><?xml version="1.0" encoding="utf-8"?>
<SessionAnswerData>
  <AllAnswers/>
</SessionAnswerData>
</file>

<file path=customXml/item11.xml><?xml version="1.0" encoding="utf-8"?>
<SessionSlideSettingsData>
  <Settings/>
</SessionSlideSettingsData>
</file>

<file path=customXml/item12.xml><?xml version="1.0" encoding="utf-8"?>
<SessionResponseGridSettings>
  <AllResponseGridSettings/>
</SessionResponseGridSettings>
</file>

<file path=customXml/item13.xml><?xml version="1.0" encoding="utf-8"?>
<SessionPresentationSettingsData>
  <Settings>
    <answerbulletformat/>
    <pointstoclock>No</pointstoclock>
    <answernowautoinsert/>
    <answernowstyle/>
    <answernowtext/>
    <chartcolors/>
    <charttype/>
    <correctanswerindicator/>
    <countdownautoinsert/>
    <countdownseconds/>
    <countdownsound/>
    <countdownstyle/>
    <gridautoinsert/>
    <gridfillstyle/>
    <gridfillcolor/>
    <chartmodel/>
    <simulatedvotecount/>
    <gridcolor/>
    <gridalternatecolor/>
    <gridincorrectcolor/>
    <gridopacity/>
    <gridtextstyle/>
    <inputsource/>
    <userpreferredinputsource/>
    <multipleresponsedivisor/>
    <participantsleaderboard/>
    <percentagedecimalplaces/>
    <responsecounterautoinsert/>
    <responsecounterstyle/>
    <responsecountertextcolor/>
    <responsecounterfillcolor/>
    <responsecounterbordercolor/>
    <responsecounterdisplayvalue/>
    <insertobjectusingcolor/>
    <showresults/>
    <teamcolors/>
    <teamidentificationtype/>
    <teamscoringtype/>
    <teamscoringdecimalplaces/>
    <teamidentificationitem/>
    <teamsleaderboard/>
    <teamname1/>
    <teamname2/>
    <teamname3/>
    <teamname4/>
    <teamname5/>
    <teamname6/>
    <teamname7/>
    <teamname8/>
    <teamname9/>
    <teamname10/>
    <showcontrolbar/>
    <defaultcorrectpointvalue/>
    <defaultincorrectpointvalue/>
    <chartcolor1/>
    <chartcolor2/>
    <chartcolor3/>
    <chartcolor4/>
    <chartcolor5/>
    <chartcolor6/>
    <chartcolor7/>
    <chartcolor8/>
    <chartcolor9/>
    <chartcolor10/>
    <teamcolor1/>
    <teamcolor2/>
    <teamcolor3/>
    <teamcolor4/>
    <teamcolor5/>
    <teamcolor6/>
    <teamcolor7/>
    <teamcolor8/>
    <teamcolor9/>
    <teamcolor10/>
    <displayanswerimagesduringvote/>
    <displayanswerimageswithresponses/>
    <displayanswertextduringvote/>
    <displayanswertextwithresponses/>
    <questionslideid/>
    <controlbarstate/>
    <isgridcolorknowncolor/>
    <gridcolorname/>
    <autorec/>
    <autorectimeintrvl/>
    <chartvotesview/>
    <chartlabelscolor/>
    <ischartlabelcolorknowncolor/>
    <chartlabelcolorname/>
    <chartxaxislabeltype/>
    <controlbarposition/>
    <teamscoreordertype/>
  </Settings>
</SessionPresentationSettingsData>
</file>

<file path=customXml/item14.xml><?xml version="1.0" encoding="utf-8"?>
<SessionResponseData/>
</file>

<file path=customXml/item15.xml><?xml version="1.0" encoding="utf-8"?>
<SessionGroupWeightData/>
</file>

<file path=customXml/item2.xml><?xml version="1.0" encoding="utf-8"?>
<ParticipantInfoData/>
</file>

<file path=customXml/item3.xml><?xml version="1.0" encoding="utf-8"?>
<CustomFieldInfoData/>
</file>

<file path=customXml/item4.xml><?xml version="1.0" encoding="utf-8"?>
<SessionSlideDescriptorData/>
</file>

<file path=customXml/item5.xml><?xml version="1.0" encoding="utf-8"?>
<SessionQuestionData>
  <AllQuestions/>
</SessionQuestionData>
</file>

<file path=customXml/item6.xml><?xml version="1.0" encoding="utf-8"?>
<SessionCloseEndedDescriptorsData/>
</file>

<file path=customXml/item7.xml><?xml version="1.0" encoding="utf-8"?>
<TeamNamesData>
  <TeamNames/>
</TeamNamesData>
</file>

<file path=customXml/item8.xml><?xml version="1.0" encoding="utf-8"?>
<TextingSlideData/>
</file>

<file path=customXml/item9.xml><?xml version="1.0" encoding="utf-8"?>
<SessionParticipantData/>
</file>

<file path=customXml/itemProps1.xml><?xml version="1.0" encoding="utf-8"?>
<ds:datastoreItem xmlns:ds="http://schemas.openxmlformats.org/officeDocument/2006/customXml" ds:itemID="{0374ED87-F1B0-49B9-A64D-6B0ACE86D02B}">
  <ds:schemaRefs/>
</ds:datastoreItem>
</file>

<file path=customXml/itemProps10.xml><?xml version="1.0" encoding="utf-8"?>
<ds:datastoreItem xmlns:ds="http://schemas.openxmlformats.org/officeDocument/2006/customXml" ds:itemID="{55B6E74E-2E75-4082-836E-A051090276DC}">
  <ds:schemaRefs/>
</ds:datastoreItem>
</file>

<file path=customXml/itemProps11.xml><?xml version="1.0" encoding="utf-8"?>
<ds:datastoreItem xmlns:ds="http://schemas.openxmlformats.org/officeDocument/2006/customXml" ds:itemID="{522A250F-26FA-4FF7-BF52-0C937291CD8C}">
  <ds:schemaRefs/>
</ds:datastoreItem>
</file>

<file path=customXml/itemProps12.xml><?xml version="1.0" encoding="utf-8"?>
<ds:datastoreItem xmlns:ds="http://schemas.openxmlformats.org/officeDocument/2006/customXml" ds:itemID="{8F39CE58-E679-4096-9313-1D5E66FB6B40}">
  <ds:schemaRefs/>
</ds:datastoreItem>
</file>

<file path=customXml/itemProps13.xml><?xml version="1.0" encoding="utf-8"?>
<ds:datastoreItem xmlns:ds="http://schemas.openxmlformats.org/officeDocument/2006/customXml" ds:itemID="{96E6DFCA-5F13-462E-A638-6457A0463659}">
  <ds:schemaRefs/>
</ds:datastoreItem>
</file>

<file path=customXml/itemProps14.xml><?xml version="1.0" encoding="utf-8"?>
<ds:datastoreItem xmlns:ds="http://schemas.openxmlformats.org/officeDocument/2006/customXml" ds:itemID="{D98CB68D-02CF-48AA-8375-3089C7AF1B8E}">
  <ds:schemaRefs/>
</ds:datastoreItem>
</file>

<file path=customXml/itemProps15.xml><?xml version="1.0" encoding="utf-8"?>
<ds:datastoreItem xmlns:ds="http://schemas.openxmlformats.org/officeDocument/2006/customXml" ds:itemID="{3AB89BE1-9BF9-4397-AB65-1875E204ABBE}">
  <ds:schemaRefs/>
</ds:datastoreItem>
</file>

<file path=customXml/itemProps2.xml><?xml version="1.0" encoding="utf-8"?>
<ds:datastoreItem xmlns:ds="http://schemas.openxmlformats.org/officeDocument/2006/customXml" ds:itemID="{3DD41CC4-10BC-41C1-B333-AE682E933497}">
  <ds:schemaRefs/>
</ds:datastoreItem>
</file>

<file path=customXml/itemProps3.xml><?xml version="1.0" encoding="utf-8"?>
<ds:datastoreItem xmlns:ds="http://schemas.openxmlformats.org/officeDocument/2006/customXml" ds:itemID="{1063DB9F-FF57-4485-ACE1-7698E488BD3B}">
  <ds:schemaRefs/>
</ds:datastoreItem>
</file>

<file path=customXml/itemProps4.xml><?xml version="1.0" encoding="utf-8"?>
<ds:datastoreItem xmlns:ds="http://schemas.openxmlformats.org/officeDocument/2006/customXml" ds:itemID="{6C5B8979-E7C9-4085-8A6F-2B97AA5382A2}">
  <ds:schemaRefs/>
</ds:datastoreItem>
</file>

<file path=customXml/itemProps5.xml><?xml version="1.0" encoding="utf-8"?>
<ds:datastoreItem xmlns:ds="http://schemas.openxmlformats.org/officeDocument/2006/customXml" ds:itemID="{6E603EDD-9536-4D9F-B402-39462B5683F7}">
  <ds:schemaRefs/>
</ds:datastoreItem>
</file>

<file path=customXml/itemProps6.xml><?xml version="1.0" encoding="utf-8"?>
<ds:datastoreItem xmlns:ds="http://schemas.openxmlformats.org/officeDocument/2006/customXml" ds:itemID="{46533B91-79EC-4C9F-AF96-B31531595EC2}">
  <ds:schemaRefs/>
</ds:datastoreItem>
</file>

<file path=customXml/itemProps7.xml><?xml version="1.0" encoding="utf-8"?>
<ds:datastoreItem xmlns:ds="http://schemas.openxmlformats.org/officeDocument/2006/customXml" ds:itemID="{0E6690D0-0850-416B-8D49-29589457AE50}">
  <ds:schemaRefs/>
</ds:datastoreItem>
</file>

<file path=customXml/itemProps8.xml><?xml version="1.0" encoding="utf-8"?>
<ds:datastoreItem xmlns:ds="http://schemas.openxmlformats.org/officeDocument/2006/customXml" ds:itemID="{EA457AC2-6CA6-4A2C-97FD-A23B01E0E51C}">
  <ds:schemaRefs/>
</ds:datastoreItem>
</file>

<file path=customXml/itemProps9.xml><?xml version="1.0" encoding="utf-8"?>
<ds:datastoreItem xmlns:ds="http://schemas.openxmlformats.org/officeDocument/2006/customXml" ds:itemID="{CDF184F5-DEE1-4AA4-BC35-253F9D70FF4B}">
  <ds:schemaRefs/>
</ds:datastoreItem>
</file>

<file path=docProps/app.xml><?xml version="1.0" encoding="utf-8"?>
<Properties xmlns="http://schemas.openxmlformats.org/officeDocument/2006/extended-properties" xmlns:vt="http://schemas.openxmlformats.org/officeDocument/2006/docPropsVTypes">
  <Template>PowerPoint 4x3 - White (Logo)</Template>
  <TotalTime>2440</TotalTime>
  <Words>614</Words>
  <Application>Microsoft Office PowerPoint</Application>
  <PresentationFormat>On-screen Show (4:3)</PresentationFormat>
  <Paragraphs>52</Paragraphs>
  <Slides>7</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Open Sans Extrabold</vt:lpstr>
      <vt:lpstr>Open Sans Semibold</vt:lpstr>
      <vt:lpstr>Open Sans</vt:lpstr>
      <vt:lpstr>Arial</vt:lpstr>
      <vt:lpstr>Calibri</vt:lpstr>
      <vt:lpstr>PowerPoint 4x3 - White (Logo)</vt:lpstr>
      <vt:lpstr>PowerPoint Presentation</vt:lpstr>
      <vt:lpstr>Background</vt:lpstr>
      <vt:lpstr>Summary of Amendments</vt:lpstr>
      <vt:lpstr>Amendments to Title 8 Retrofit-Upon-Sale and Title 19 Retrofit-to-Build</vt:lpstr>
      <vt:lpstr>Amendments to Title 8 Retrofit-Upon-Sale and Title 19 Retrofit-to-Build</vt:lpstr>
      <vt:lpstr>Amendments to Title 19 Retrofit-to-Build</vt:lpstr>
      <vt:lpstr>PowerPoint Presentation</vt:lpstr>
    </vt:vector>
  </TitlesOfParts>
  <Company>County of San Luis Ob‬ispo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Cummings</dc:creator>
  <cp:lastModifiedBy>Claire J Momberger</cp:lastModifiedBy>
  <cp:revision>103</cp:revision>
  <cp:lastPrinted>2023-04-17T18:31:36Z</cp:lastPrinted>
  <dcterms:created xsi:type="dcterms:W3CDTF">2017-02-28T15:54:04Z</dcterms:created>
  <dcterms:modified xsi:type="dcterms:W3CDTF">2023-12-06T20:12:46Z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bd1da66e01624cd7818e6b94b703e0dc</vt:lpwstr>
  </property>
  <property fmtid="{D5CDD505-2E9C-101B-9397-08002B2CF9AE}" pid="3" name="IsExistingPresentation">
    <vt:lpwstr>Yes</vt:lpwstr>
  </property>
  <property fmtid="{D5CDD505-2E9C-101B-9397-08002B2CF9AE}" pid="4" name="PresentationVersion">
    <vt:lpwstr>2.0</vt:lpwstr>
  </property>
</Properties>
</file>