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  <p:sldMasterId id="2147484353" r:id="rId2"/>
    <p:sldMasterId id="2147484377" r:id="rId3"/>
  </p:sldMasterIdLst>
  <p:notesMasterIdLst>
    <p:notesMasterId r:id="rId31"/>
  </p:notesMasterIdLst>
  <p:handoutMasterIdLst>
    <p:handoutMasterId r:id="rId32"/>
  </p:handoutMasterIdLst>
  <p:sldIdLst>
    <p:sldId id="285" r:id="rId4"/>
    <p:sldId id="372" r:id="rId5"/>
    <p:sldId id="373" r:id="rId6"/>
    <p:sldId id="355" r:id="rId7"/>
    <p:sldId id="370" r:id="rId8"/>
    <p:sldId id="375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377" r:id="rId17"/>
    <p:sldId id="471" r:id="rId18"/>
    <p:sldId id="472" r:id="rId19"/>
    <p:sldId id="415" r:id="rId20"/>
    <p:sldId id="446" r:id="rId21"/>
    <p:sldId id="416" r:id="rId22"/>
    <p:sldId id="489" r:id="rId23"/>
    <p:sldId id="490" r:id="rId24"/>
    <p:sldId id="448" r:id="rId25"/>
    <p:sldId id="491" r:id="rId26"/>
    <p:sldId id="399" r:id="rId27"/>
    <p:sldId id="414" r:id="rId28"/>
    <p:sldId id="381" r:id="rId29"/>
    <p:sldId id="367" r:id="rId30"/>
  </p:sldIdLst>
  <p:sldSz cx="9144000" cy="6858000" type="screen4x3"/>
  <p:notesSz cx="6858000" cy="9296400"/>
  <p:embeddedFontLst>
    <p:embeddedFont>
      <p:font typeface="Arial Black" panose="020B0A04020102020204" pitchFamily="34" charset="0"/>
      <p:bold r:id="rId33"/>
    </p:embeddedFont>
    <p:embeddedFont>
      <p:font typeface="Arial Unicode MS" panose="020B060402020202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  <p:embeddedFont>
      <p:font typeface="Franklin Gothic Medium" panose="020B0603020102020204" pitchFamily="34" charset="0"/>
      <p:regular r:id="rId40"/>
      <p:italic r:id="rId41"/>
    </p:embeddedFont>
    <p:embeddedFont>
      <p:font typeface="Eras Demi ITC" panose="020B0805030504020804" pitchFamily="34" charset="0"/>
      <p:regular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Tunga" panose="020B0502040204020203" pitchFamily="34" charset="0"/>
      <p:regular r:id="rId45"/>
      <p:bold r:id="rId46"/>
    </p:embeddedFont>
    <p:embeddedFont>
      <p:font typeface="Wingdings 2" panose="05020102010507070707" pitchFamily="18" charset="2"/>
      <p:regular r:id="rId4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rci Hafley" initials="DH" lastIdx="3" clrIdx="0"/>
  <p:cmAuthor id="1" name="Raven C. Lopez" initials="RCL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7" autoAdjust="0"/>
    <p:restoredTop sz="84142" autoAdjust="0"/>
  </p:normalViewPr>
  <p:slideViewPr>
    <p:cSldViewPr>
      <p:cViewPr varScale="1">
        <p:scale>
          <a:sx n="94" d="100"/>
          <a:sy n="94" d="100"/>
        </p:scale>
        <p:origin x="-15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gs\Health%20Agency\MH\Accounting\MHSA\MHSA%20Advisory%20Committee%20Meetings\MHSA%20Rev%20&amp;%20Exp%20FY%201718-19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>
                <a:effectLst/>
              </a:rPr>
              <a:t>MHSA Revenue and Expenses FY 17/18 – Projected FY 19/20</a:t>
            </a:r>
            <a:endParaRPr lang="en-US" sz="1800">
              <a:effectLst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9.8329138634352414E-2"/>
          <c:y val="0.10457066505120037"/>
          <c:w val="0.72565416552257911"/>
          <c:h val="0.701226753460370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'Rev &amp; Exp Proj 062618'!$E$13</c:f>
              <c:strCache>
                <c:ptCount val="1"/>
                <c:pt idx="0">
                  <c:v>MHSA Revenue &amp; Interest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062618'!$E$33:$E$45</c:f>
              <c:numCache>
                <c:formatCode>_("$"* #,##0_);_("$"* \(#,##0\);_("$"* "-"??_);_(@_)</c:formatCode>
                <c:ptCount val="8"/>
                <c:pt idx="1">
                  <c:v>13690937</c:v>
                </c:pt>
                <c:pt idx="4">
                  <c:v>12317881</c:v>
                </c:pt>
                <c:pt idx="7">
                  <c:v>13179685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D8-441D-8C04-1917E138F1C4}"/>
            </c:ext>
          </c:extLst>
        </c:ser>
        <c:ser>
          <c:idx val="1"/>
          <c:order val="1"/>
          <c:tx>
            <c:strRef>
              <c:f>'Rev &amp; Exp Proj 062618'!$F$13</c:f>
              <c:strCache>
                <c:ptCount val="1"/>
                <c:pt idx="0">
                  <c:v>Other Revenue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062618'!$F$33:$F$45</c:f>
              <c:numCache>
                <c:formatCode>_("$"* #,##0_);_("$"* \(#,##0\);_("$"* "-"??_);_(@_)</c:formatCode>
                <c:ptCount val="8"/>
                <c:pt idx="1">
                  <c:v>4675574</c:v>
                </c:pt>
                <c:pt idx="4">
                  <c:v>4104550</c:v>
                </c:pt>
                <c:pt idx="7">
                  <c:v>4181855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D8-441D-8C04-1917E138F1C4}"/>
            </c:ext>
          </c:extLst>
        </c:ser>
        <c:ser>
          <c:idx val="2"/>
          <c:order val="2"/>
          <c:tx>
            <c:strRef>
              <c:f>'Rev &amp; Exp Proj 062618'!$G$13</c:f>
              <c:strCache>
                <c:ptCount val="1"/>
                <c:pt idx="0">
                  <c:v>CSS Expense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062618'!$G$33:$G$46</c:f>
              <c:numCache>
                <c:formatCode>General</c:formatCode>
                <c:ptCount val="9"/>
                <c:pt idx="2" formatCode="_(&quot;$&quot;* #,##0_);_(&quot;$&quot;* \(#,##0\);_(&quot;$&quot;* &quot;-&quot;??_);_(@_)">
                  <c:v>13619067</c:v>
                </c:pt>
                <c:pt idx="5" formatCode="_(&quot;$&quot;* #,##0_);_(&quot;$&quot;* \(#,##0\);_(&quot;$&quot;* &quot;-&quot;??_);_(@_)">
                  <c:v>15037543</c:v>
                </c:pt>
                <c:pt idx="8" formatCode="_(&quot;$&quot;* #,##0_);_(&quot;$&quot;* \(#,##0\);_(&quot;$&quot;* &quot;-&quot;??_);_(@_)">
                  <c:v>14036214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D8-441D-8C04-1917E138F1C4}"/>
            </c:ext>
          </c:extLst>
        </c:ser>
        <c:ser>
          <c:idx val="3"/>
          <c:order val="3"/>
          <c:tx>
            <c:strRef>
              <c:f>'Rev &amp; Exp Proj 062618'!$H$13</c:f>
              <c:strCache>
                <c:ptCount val="1"/>
                <c:pt idx="0">
                  <c:v>PEI Expense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062618'!$H$33:$H$46</c:f>
              <c:numCache>
                <c:formatCode>General</c:formatCode>
                <c:ptCount val="9"/>
                <c:pt idx="2" formatCode="_(&quot;$&quot;* #,##0_);_(&quot;$&quot;* \(#,##0\);_(&quot;$&quot;* &quot;-&quot;??_);_(@_)">
                  <c:v>2655028</c:v>
                </c:pt>
                <c:pt idx="5" formatCode="_(&quot;$&quot;* #,##0_);_(&quot;$&quot;* \(#,##0\);_(&quot;$&quot;* &quot;-&quot;??_);_(@_)">
                  <c:v>2706499</c:v>
                </c:pt>
                <c:pt idx="8" formatCode="_(&quot;$&quot;* #,##0_);_(&quot;$&quot;* \(#,##0\);_(&quot;$&quot;* &quot;-&quot;??_);_(@_)">
                  <c:v>2767478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9D8-441D-8C04-1917E138F1C4}"/>
            </c:ext>
          </c:extLst>
        </c:ser>
        <c:ser>
          <c:idx val="4"/>
          <c:order val="4"/>
          <c:tx>
            <c:strRef>
              <c:f>'Rev &amp; Exp Proj 062618'!$I$13</c:f>
              <c:strCache>
                <c:ptCount val="1"/>
                <c:pt idx="0">
                  <c:v>Innovation Expense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062618'!$I$33:$I$46</c:f>
              <c:numCache>
                <c:formatCode>General</c:formatCode>
                <c:ptCount val="9"/>
                <c:pt idx="2" formatCode="_(&quot;$&quot;* #,##0_);_(&quot;$&quot;* \(#,##0\);_(&quot;$&quot;* &quot;-&quot;??_);_(@_)">
                  <c:v>635834</c:v>
                </c:pt>
                <c:pt idx="5" formatCode="_(&quot;$&quot;* #,##0_);_(&quot;$&quot;* \(#,##0\);_(&quot;$&quot;* &quot;-&quot;??_);_(@_)">
                  <c:v>986011</c:v>
                </c:pt>
                <c:pt idx="8" formatCode="_(&quot;$&quot;* #,##0_);_(&quot;$&quot;* \(#,##0\);_(&quot;$&quot;* &quot;-&quot;??_);_(@_)">
                  <c:v>1135334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9D8-441D-8C04-1917E138F1C4}"/>
            </c:ext>
          </c:extLst>
        </c:ser>
        <c:ser>
          <c:idx val="5"/>
          <c:order val="5"/>
          <c:tx>
            <c:strRef>
              <c:f>'Rev &amp; Exp Proj 062618'!$J$13</c:f>
              <c:strCache>
                <c:ptCount val="1"/>
                <c:pt idx="0">
                  <c:v>WET Expense (CSS)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062618'!$J$33:$J$46</c:f>
              <c:numCache>
                <c:formatCode>General</c:formatCode>
                <c:ptCount val="9"/>
                <c:pt idx="2" formatCode="_(&quot;$&quot;* #,##0_);_(&quot;$&quot;* \(#,##0\);_(&quot;$&quot;* &quot;-&quot;??_);_(@_)">
                  <c:v>157112</c:v>
                </c:pt>
                <c:pt idx="5" formatCode="_(&quot;$&quot;* #,##0_);_(&quot;$&quot;* \(#,##0\);_(&quot;$&quot;* &quot;-&quot;??_);_(@_)">
                  <c:v>160254</c:v>
                </c:pt>
                <c:pt idx="8" formatCode="_(&quot;$&quot;* #,##0_);_(&quot;$&quot;* \(#,##0\);_(&quot;$&quot;* &quot;-&quot;??_);_(@_)">
                  <c:v>163459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9D8-441D-8C04-1917E138F1C4}"/>
            </c:ext>
          </c:extLst>
        </c:ser>
        <c:ser>
          <c:idx val="6"/>
          <c:order val="6"/>
          <c:tx>
            <c:strRef>
              <c:f>'Rev &amp; Exp Proj 062618'!$K$13</c:f>
              <c:strCache>
                <c:ptCount val="1"/>
                <c:pt idx="0">
                  <c:v>CFTN Expense (CSS)</c:v>
                </c:pt>
              </c:strCache>
            </c:strRef>
          </c:tx>
          <c:spPr>
            <a:solidFill>
              <a:srgbClr val="7C5F9F"/>
            </a:solidFill>
          </c:spPr>
          <c:invertIfNegative val="0"/>
          <c:cat>
            <c:strRef>
              <c:f>'Rev &amp; Exp Proj 062618'!$A$33:$A$46</c:f>
              <c:strCache>
                <c:ptCount val="9"/>
                <c:pt idx="1">
                  <c:v>Projected</c:v>
                </c:pt>
                <c:pt idx="2">
                  <c:v>FY 17/18</c:v>
                </c:pt>
                <c:pt idx="4">
                  <c:v>Projected </c:v>
                </c:pt>
                <c:pt idx="5">
                  <c:v>FY 18/19</c:v>
                </c:pt>
                <c:pt idx="7">
                  <c:v>Projected </c:v>
                </c:pt>
                <c:pt idx="8">
                  <c:v>FY 19/20</c:v>
                </c:pt>
              </c:strCache>
            </c:strRef>
          </c:cat>
          <c:val>
            <c:numRef>
              <c:f>'Rev &amp; Exp Proj 062618'!$K$33:$K$46</c:f>
              <c:numCache>
                <c:formatCode>General</c:formatCode>
                <c:ptCount val="9"/>
                <c:pt idx="2" formatCode="_(&quot;$&quot;* #,##0_);_(&quot;$&quot;* \(#,##0\);_(&quot;$&quot;* &quot;-&quot;??_);_(@_)">
                  <c:v>500582</c:v>
                </c:pt>
                <c:pt idx="5" formatCode="_(&quot;$&quot;* #,##0_);_(&quot;$&quot;* \(#,##0\);_(&quot;$&quot;* &quot;-&quot;??_);_(@_)">
                  <c:v>537976</c:v>
                </c:pt>
                <c:pt idx="8" formatCode="_(&quot;$&quot;* #,##0_);_(&quot;$&quot;* \(#,##0\);_(&quot;$&quot;* &quot;-&quot;??_);_(@_)">
                  <c:v>548736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9D8-441D-8C04-1917E138F1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1094528"/>
        <c:axId val="121096064"/>
      </c:barChart>
      <c:catAx>
        <c:axId val="12109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anchor="ctr" anchorCtr="1"/>
          <a:lstStyle/>
          <a:p>
            <a:pPr>
              <a:defRPr sz="1200" b="1" baseline="0"/>
            </a:pPr>
            <a:endParaRPr lang="en-US"/>
          </a:p>
        </c:txPr>
        <c:crossAx val="121096064"/>
        <c:crosses val="autoZero"/>
        <c:auto val="1"/>
        <c:lblAlgn val="ctr"/>
        <c:lblOffset val="100"/>
        <c:noMultiLvlLbl val="0"/>
      </c:catAx>
      <c:valAx>
        <c:axId val="121096064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latin typeface="Arial Black" panose="020B0A04020102020204" pitchFamily="34" charset="0"/>
              </a:defRPr>
            </a:pPr>
            <a:endParaRPr lang="en-US"/>
          </a:p>
        </c:txPr>
        <c:crossAx val="121094528"/>
        <c:crossesAt val="1"/>
        <c:crossBetween val="between"/>
      </c:valAx>
      <c:spPr>
        <a:ln w="95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85090238920898753"/>
          <c:y val="5.2121283367850935E-2"/>
          <c:w val="0.12954483049765544"/>
          <c:h val="0.88111736845728916"/>
        </c:manualLayout>
      </c:layout>
      <c:overlay val="0"/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sz="1600" b="1" i="0" kern="1200" spc="0" baseline="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ln w="12700">
      <a:solidFill>
        <a:sysClr val="windowText" lastClr="000000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28" tIns="46565" rIns="93128" bIns="46565" numCol="1" anchor="t" anchorCtr="0" compatLnSpc="1">
            <a:prstTxWarp prst="textNoShape">
              <a:avLst/>
            </a:prstTxWarp>
          </a:bodyPr>
          <a:lstStyle>
            <a:lvl1pPr defTabSz="93137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5" y="3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28" tIns="46565" rIns="93128" bIns="46565" numCol="1" anchor="t" anchorCtr="0" compatLnSpc="1">
            <a:prstTxWarp prst="textNoShape">
              <a:avLst/>
            </a:prstTxWarp>
          </a:bodyPr>
          <a:lstStyle>
            <a:lvl1pPr algn="r" defTabSz="93137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680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28" tIns="46565" rIns="93128" bIns="46565" numCol="1" anchor="b" anchorCtr="0" compatLnSpc="1">
            <a:prstTxWarp prst="textNoShape">
              <a:avLst/>
            </a:prstTxWarp>
          </a:bodyPr>
          <a:lstStyle>
            <a:lvl1pPr defTabSz="93137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5" y="8829680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28" tIns="46565" rIns="93128" bIns="46565" numCol="1" anchor="b" anchorCtr="0" compatLnSpc="1">
            <a:prstTxWarp prst="textNoShape">
              <a:avLst/>
            </a:prstTxWarp>
          </a:bodyPr>
          <a:lstStyle>
            <a:lvl1pPr algn="r" defTabSz="931378">
              <a:defRPr sz="1200"/>
            </a:lvl1pPr>
          </a:lstStyle>
          <a:p>
            <a:pPr>
              <a:defRPr/>
            </a:pPr>
            <a:fld id="{798B0633-C695-4373-81EF-046469925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92" tIns="45695" rIns="91392" bIns="4569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5" y="3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92" tIns="45695" rIns="91392" bIns="4569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5325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32"/>
            <a:ext cx="548640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92" tIns="45695" rIns="91392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680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92" tIns="45695" rIns="91392" bIns="4569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5" y="8829680"/>
            <a:ext cx="2971800" cy="465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92" tIns="45695" rIns="91392" bIns="4569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678D42-6285-4CA9-8C56-F283EA999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5325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78D42-6285-4CA9-8C56-F283EA99955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1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18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19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20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21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26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27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5325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78D42-6285-4CA9-8C56-F283EA99955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r>
              <a:rPr lang="en-US" altLang="en-US"/>
              <a:t>We are presenting the Annual Update as part of a new process which moves the approval of MHSA plans to the County level.</a:t>
            </a:r>
          </a:p>
          <a:p>
            <a:pPr marL="171360" indent="-171360">
              <a:buFontTx/>
              <a:buChar char="•"/>
            </a:pPr>
            <a:r>
              <a:rPr lang="en-US" altLang="en-US"/>
              <a:t>The MHSA was designed to move counties forward in delivering services for the underserved mentally ill, and build the capacity of the community at large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90F5EE-48F8-42F5-A024-14A8E72B6D22}" type="slidenum">
              <a:rPr lang="en-US" altLang="en-US" smtClean="0">
                <a:cs typeface="Arial" charset="0"/>
              </a:rPr>
              <a:pPr/>
              <a:t>3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9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 dirty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90F5EE-48F8-42F5-A024-14A8E72B6D22}" type="slidenum">
              <a:rPr lang="en-US" altLang="en-US" smtClean="0">
                <a:cs typeface="Arial" charset="0"/>
              </a:rPr>
              <a:pPr/>
              <a:t>4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9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5325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78D42-6285-4CA9-8C56-F283EA9995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6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7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14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5325"/>
            <a:ext cx="4648200" cy="3486150"/>
          </a:xfrm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52137-94B0-46CC-B177-B1FBBDC09108}" type="slidenum">
              <a:rPr lang="en-US" altLang="en-US" smtClean="0">
                <a:cs typeface="Arial" charset="0"/>
              </a:rPr>
              <a:pPr/>
              <a:t>17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7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78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9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75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6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4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6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4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1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52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4DA2-4345-42D0-858C-B1D011A8E013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37E4-6816-4500-86A5-3BEE10F4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54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0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4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41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142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4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2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2058B0-D3C1-41C0-99E8-D9626C9BC1E2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11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1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88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5426-98A1-4D15-BDEC-D4EF6D23762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58B0-D3C1-41C0-99E8-D9626C9BC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5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raphShape" hidden="1"/>
          <p:cNvSpPr>
            <a:spLocks noChangeArrowheads="1"/>
          </p:cNvSpPr>
          <p:nvPr/>
        </p:nvSpPr>
        <p:spPr bwMode="auto">
          <a:xfrm>
            <a:off x="127000" y="254000"/>
            <a:ext cx="1270000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/>
              <a:t>iRespond Graph</a:t>
            </a:r>
          </a:p>
        </p:txBody>
      </p:sp>
      <p:grpSp>
        <p:nvGrpSpPr>
          <p:cNvPr id="13315" name="CorrectBarGroup"/>
          <p:cNvGrpSpPr>
            <a:grpSpLocks/>
          </p:cNvGrpSpPr>
          <p:nvPr/>
        </p:nvGrpSpPr>
        <p:grpSpPr bwMode="auto">
          <a:xfrm>
            <a:off x="1270000" y="3175000"/>
            <a:ext cx="2667000" cy="2540000"/>
            <a:chOff x="800" y="2000"/>
            <a:chExt cx="1680" cy="1600"/>
          </a:xfrm>
        </p:grpSpPr>
        <p:sp>
          <p:nvSpPr>
            <p:cNvPr id="2080" name="CorrectBar0"/>
            <p:cNvSpPr>
              <a:spLocks noChangeArrowheads="1"/>
            </p:cNvSpPr>
            <p:nvPr userDrawn="1"/>
          </p:nvSpPr>
          <p:spPr bwMode="auto">
            <a:xfrm>
              <a:off x="800" y="2000"/>
              <a:ext cx="680" cy="16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081" name="CorrectBar1"/>
            <p:cNvSpPr>
              <a:spLocks noChangeArrowheads="1"/>
            </p:cNvSpPr>
            <p:nvPr userDrawn="1"/>
          </p:nvSpPr>
          <p:spPr bwMode="auto">
            <a:xfrm>
              <a:off x="1800" y="2800"/>
              <a:ext cx="680" cy="8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grpSp>
        <p:nvGrpSpPr>
          <p:cNvPr id="13316" name="PercentLabelGroup"/>
          <p:cNvGrpSpPr>
            <a:grpSpLocks/>
          </p:cNvGrpSpPr>
          <p:nvPr/>
        </p:nvGrpSpPr>
        <p:grpSpPr bwMode="auto">
          <a:xfrm>
            <a:off x="1270000" y="1270000"/>
            <a:ext cx="7429500" cy="317500"/>
            <a:chOff x="800" y="800"/>
            <a:chExt cx="4680" cy="200"/>
          </a:xfrm>
        </p:grpSpPr>
        <p:sp>
          <p:nvSpPr>
            <p:cNvPr id="2075" name="PercentLabel0"/>
            <p:cNvSpPr>
              <a:spLocks noChangeArrowheads="1"/>
            </p:cNvSpPr>
            <p:nvPr userDrawn="1"/>
          </p:nvSpPr>
          <p:spPr bwMode="auto">
            <a:xfrm>
              <a:off x="800" y="80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2076" name="PercentLabel1"/>
            <p:cNvSpPr>
              <a:spLocks noChangeArrowheads="1"/>
            </p:cNvSpPr>
            <p:nvPr userDrawn="1"/>
          </p:nvSpPr>
          <p:spPr bwMode="auto">
            <a:xfrm>
              <a:off x="1800" y="80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2077" name="PercentLabel2"/>
            <p:cNvSpPr>
              <a:spLocks noChangeArrowheads="1"/>
            </p:cNvSpPr>
            <p:nvPr userDrawn="1"/>
          </p:nvSpPr>
          <p:spPr bwMode="auto">
            <a:xfrm>
              <a:off x="2800" y="80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2078" name="PercentLabel3"/>
            <p:cNvSpPr>
              <a:spLocks noChangeArrowheads="1"/>
            </p:cNvSpPr>
            <p:nvPr userDrawn="1"/>
          </p:nvSpPr>
          <p:spPr bwMode="auto">
            <a:xfrm>
              <a:off x="3800" y="80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2079" name="PercentLabel4"/>
            <p:cNvSpPr>
              <a:spLocks noChangeArrowheads="1"/>
            </p:cNvSpPr>
            <p:nvPr userDrawn="1"/>
          </p:nvSpPr>
          <p:spPr bwMode="auto">
            <a:xfrm>
              <a:off x="4800" y="80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13317" name="IncorrectBarGroup"/>
          <p:cNvGrpSpPr>
            <a:grpSpLocks/>
          </p:cNvGrpSpPr>
          <p:nvPr/>
        </p:nvGrpSpPr>
        <p:grpSpPr bwMode="auto">
          <a:xfrm>
            <a:off x="4445001" y="1905000"/>
            <a:ext cx="4254500" cy="3810000"/>
            <a:chOff x="2800" y="1200"/>
            <a:chExt cx="2680" cy="2400"/>
          </a:xfrm>
        </p:grpSpPr>
        <p:sp>
          <p:nvSpPr>
            <p:cNvPr id="2072" name="IncorrectBar2"/>
            <p:cNvSpPr>
              <a:spLocks noChangeArrowheads="1"/>
            </p:cNvSpPr>
            <p:nvPr userDrawn="1"/>
          </p:nvSpPr>
          <p:spPr bwMode="auto">
            <a:xfrm>
              <a:off x="2800" y="1200"/>
              <a:ext cx="680" cy="24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073" name="IncorrectBar3"/>
            <p:cNvSpPr>
              <a:spLocks noChangeArrowheads="1"/>
            </p:cNvSpPr>
            <p:nvPr userDrawn="1"/>
          </p:nvSpPr>
          <p:spPr bwMode="auto">
            <a:xfrm>
              <a:off x="3800" y="1200"/>
              <a:ext cx="680" cy="24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074" name="IncorrectBar4"/>
            <p:cNvSpPr>
              <a:spLocks noChangeArrowheads="1"/>
            </p:cNvSpPr>
            <p:nvPr userDrawn="1"/>
          </p:nvSpPr>
          <p:spPr bwMode="auto">
            <a:xfrm>
              <a:off x="4800" y="2000"/>
              <a:ext cx="680" cy="16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grpSp>
        <p:nvGrpSpPr>
          <p:cNvPr id="13318" name="XLabelGroup"/>
          <p:cNvGrpSpPr>
            <a:grpSpLocks/>
          </p:cNvGrpSpPr>
          <p:nvPr/>
        </p:nvGrpSpPr>
        <p:grpSpPr bwMode="auto">
          <a:xfrm>
            <a:off x="1270000" y="5842000"/>
            <a:ext cx="7429500" cy="317500"/>
            <a:chOff x="800" y="3680"/>
            <a:chExt cx="4680" cy="200"/>
          </a:xfrm>
        </p:grpSpPr>
        <p:sp>
          <p:nvSpPr>
            <p:cNvPr id="2067" name="XValueLabel0"/>
            <p:cNvSpPr>
              <a:spLocks noChangeArrowheads="1"/>
            </p:cNvSpPr>
            <p:nvPr userDrawn="1"/>
          </p:nvSpPr>
          <p:spPr bwMode="auto">
            <a:xfrm>
              <a:off x="800" y="368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2068" name="XValueLabel1"/>
            <p:cNvSpPr>
              <a:spLocks noChangeArrowheads="1"/>
            </p:cNvSpPr>
            <p:nvPr userDrawn="1"/>
          </p:nvSpPr>
          <p:spPr bwMode="auto">
            <a:xfrm>
              <a:off x="1800" y="368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2069" name="XValueLabel2"/>
            <p:cNvSpPr>
              <a:spLocks noChangeArrowheads="1"/>
            </p:cNvSpPr>
            <p:nvPr userDrawn="1"/>
          </p:nvSpPr>
          <p:spPr bwMode="auto">
            <a:xfrm>
              <a:off x="2800" y="368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2070" name="XValueLabel3"/>
            <p:cNvSpPr>
              <a:spLocks noChangeArrowheads="1"/>
            </p:cNvSpPr>
            <p:nvPr userDrawn="1"/>
          </p:nvSpPr>
          <p:spPr bwMode="auto">
            <a:xfrm>
              <a:off x="3800" y="368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2071" name="XValueLabel4"/>
            <p:cNvSpPr>
              <a:spLocks noChangeArrowheads="1"/>
            </p:cNvSpPr>
            <p:nvPr userDrawn="1"/>
          </p:nvSpPr>
          <p:spPr bwMode="auto">
            <a:xfrm>
              <a:off x="4800" y="3680"/>
              <a:ext cx="680" cy="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13319" name="AxisLineGroup"/>
          <p:cNvGrpSpPr>
            <a:grpSpLocks/>
          </p:cNvGrpSpPr>
          <p:nvPr/>
        </p:nvGrpSpPr>
        <p:grpSpPr bwMode="auto">
          <a:xfrm>
            <a:off x="889000" y="1587500"/>
            <a:ext cx="8001000" cy="4127500"/>
            <a:chOff x="560" y="1000"/>
            <a:chExt cx="5040" cy="2600"/>
          </a:xfrm>
        </p:grpSpPr>
        <p:sp>
          <p:nvSpPr>
            <p:cNvPr id="2061" name="XAxisLine"/>
            <p:cNvSpPr>
              <a:spLocks noChangeShapeType="1"/>
            </p:cNvSpPr>
            <p:nvPr userDrawn="1"/>
          </p:nvSpPr>
          <p:spPr bwMode="auto">
            <a:xfrm>
              <a:off x="560" y="3600"/>
              <a:ext cx="504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2" name="YAxisLine"/>
            <p:cNvSpPr>
              <a:spLocks noChangeShapeType="1"/>
            </p:cNvSpPr>
            <p:nvPr userDrawn="1"/>
          </p:nvSpPr>
          <p:spPr bwMode="auto">
            <a:xfrm>
              <a:off x="640" y="1000"/>
              <a:ext cx="0" cy="26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3" name="YAxisTick0"/>
            <p:cNvSpPr>
              <a:spLocks noChangeShapeType="1"/>
            </p:cNvSpPr>
            <p:nvPr userDrawn="1"/>
          </p:nvSpPr>
          <p:spPr bwMode="auto">
            <a:xfrm>
              <a:off x="560" y="3600"/>
              <a:ext cx="16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4" name="YAxisTick1"/>
            <p:cNvSpPr>
              <a:spLocks noChangeShapeType="1"/>
            </p:cNvSpPr>
            <p:nvPr userDrawn="1"/>
          </p:nvSpPr>
          <p:spPr bwMode="auto">
            <a:xfrm>
              <a:off x="560" y="2800"/>
              <a:ext cx="16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5" name="YAxisTick2"/>
            <p:cNvSpPr>
              <a:spLocks noChangeShapeType="1"/>
            </p:cNvSpPr>
            <p:nvPr userDrawn="1"/>
          </p:nvSpPr>
          <p:spPr bwMode="auto">
            <a:xfrm>
              <a:off x="560" y="2000"/>
              <a:ext cx="16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6" name="YAxisTick3"/>
            <p:cNvSpPr>
              <a:spLocks noChangeShapeType="1"/>
            </p:cNvSpPr>
            <p:nvPr userDrawn="1"/>
          </p:nvSpPr>
          <p:spPr bwMode="auto">
            <a:xfrm>
              <a:off x="560" y="1200"/>
              <a:ext cx="16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3320" name="YLabelGroup"/>
          <p:cNvGrpSpPr>
            <a:grpSpLocks/>
          </p:cNvGrpSpPr>
          <p:nvPr/>
        </p:nvGrpSpPr>
        <p:grpSpPr bwMode="auto">
          <a:xfrm>
            <a:off x="254000" y="1841500"/>
            <a:ext cx="762000" cy="3937000"/>
            <a:chOff x="160" y="1160"/>
            <a:chExt cx="480" cy="2480"/>
          </a:xfrm>
        </p:grpSpPr>
        <p:sp>
          <p:nvSpPr>
            <p:cNvPr id="2057" name="YValueLabel0"/>
            <p:cNvSpPr>
              <a:spLocks noChangeArrowheads="1"/>
            </p:cNvSpPr>
            <p:nvPr userDrawn="1"/>
          </p:nvSpPr>
          <p:spPr bwMode="auto">
            <a:xfrm>
              <a:off x="160" y="3560"/>
              <a:ext cx="480" cy="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58" name="YValueLabel1"/>
            <p:cNvSpPr>
              <a:spLocks noChangeArrowheads="1"/>
            </p:cNvSpPr>
            <p:nvPr userDrawn="1"/>
          </p:nvSpPr>
          <p:spPr bwMode="auto">
            <a:xfrm>
              <a:off x="160" y="2760"/>
              <a:ext cx="480" cy="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059" name="YValueLabel2"/>
            <p:cNvSpPr>
              <a:spLocks noChangeArrowheads="1"/>
            </p:cNvSpPr>
            <p:nvPr userDrawn="1"/>
          </p:nvSpPr>
          <p:spPr bwMode="auto">
            <a:xfrm>
              <a:off x="160" y="1960"/>
              <a:ext cx="480" cy="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060" name="YValueLabel3"/>
            <p:cNvSpPr>
              <a:spLocks noChangeArrowheads="1"/>
            </p:cNvSpPr>
            <p:nvPr userDrawn="1"/>
          </p:nvSpPr>
          <p:spPr bwMode="auto">
            <a:xfrm>
              <a:off x="160" y="1160"/>
              <a:ext cx="480" cy="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8F10-167C-4B90-9DD1-6EA0089BCE55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95EC-DD56-4E0B-9D81-23B562B2D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2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6D5426-98A1-4D15-BDEC-D4EF6D23762A}" type="datetimeFigureOut">
              <a:rPr lang="en-US" smtClean="0"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6/26/2018</a:t>
            </a:fld>
            <a:endParaRPr lang="en-US"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2058B0-D3C1-41C0-99E8-D9626C9BC1E2}" type="slidenum">
              <a:rPr lang="en-US" smtClean="0"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30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mhsoac.ca.gov/fiscal-reporting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fwarren@co.slo.ca.u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7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4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293" y="4648200"/>
            <a:ext cx="1530050" cy="163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00600" y="29466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WELCOME!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4419600" cy="4572000"/>
          </a:xfrm>
          <a:prstGeom prst="rect">
            <a:avLst/>
          </a:prstGeom>
        </p:spPr>
      </p:pic>
      <p:sp>
        <p:nvSpPr>
          <p:cNvPr id="39940" name="Rectangle 10"/>
          <p:cNvSpPr>
            <a:spLocks noGrp="1" noChangeArrowheads="1"/>
          </p:cNvSpPr>
          <p:nvPr>
            <p:ph idx="1"/>
          </p:nvPr>
        </p:nvSpPr>
        <p:spPr>
          <a:xfrm>
            <a:off x="4953000" y="1066800"/>
            <a:ext cx="4016829" cy="350520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sz="4000" b="1" dirty="0">
                <a:latin typeface="Eras Demi ITC" panose="020B0805030504020804" pitchFamily="34" charset="0"/>
              </a:rPr>
              <a:t>MHSA  </a:t>
            </a:r>
            <a:r>
              <a:rPr lang="en-US" altLang="en-US" sz="3600" b="1" dirty="0">
                <a:latin typeface="Eras Demi ITC" panose="020B0805030504020804" pitchFamily="34" charset="0"/>
              </a:rPr>
              <a:t>Advisory Committee (MAC)</a:t>
            </a:r>
          </a:p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sz="3600" b="1" dirty="0">
                <a:latin typeface="Eras Demi ITC" panose="020B0805030504020804" pitchFamily="34" charset="0"/>
              </a:rPr>
              <a:t>Tuesday, June 26, 2018</a:t>
            </a:r>
          </a:p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sz="2800" b="1" dirty="0">
                <a:latin typeface="Eras Demi ITC" panose="020B0805030504020804" pitchFamily="34" charset="0"/>
              </a:rPr>
              <a:t>Veterans Hall, San Luis Obispo</a:t>
            </a:r>
          </a:p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sz="2800" b="1" dirty="0">
                <a:latin typeface="Eras Demi ITC" panose="020B0805030504020804" pitchFamily="34" charset="0"/>
              </a:rPr>
              <a:t>4:00pm – 5:30pm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223571"/>
            <a:ext cx="7520940" cy="548640"/>
          </a:xfrm>
        </p:spPr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pei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sz="2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990600"/>
            <a:ext cx="7787640" cy="3661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4343400"/>
            <a:ext cx="3733800" cy="61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838200"/>
            <a:ext cx="7627620" cy="2096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II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Early Intervention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2.1 Community Based Therapeutic Services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2.2 Integrated Community Wellness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2.3 Young Adult Counseling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9687" y="3047999"/>
            <a:ext cx="7627620" cy="175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III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Outreach for Increasing Recognition of Early Signs of Mental Illness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3.1 Perinatal Mood Anxiety Disorder (PMAD)</a:t>
            </a:r>
          </a:p>
        </p:txBody>
      </p:sp>
    </p:spTree>
    <p:extLst>
      <p:ext uri="{BB962C8B-B14F-4D97-AF65-F5344CB8AC3E}">
        <p14:creationId xmlns:p14="http://schemas.microsoft.com/office/powerpoint/2010/main" val="271020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3353" y="228600"/>
            <a:ext cx="7520940" cy="548640"/>
          </a:xfrm>
        </p:spPr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pei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838201"/>
            <a:ext cx="762762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IV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Access and Linkage to Treatment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4.1 Older Adults Mental Health Initiative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6667" y="2590801"/>
            <a:ext cx="762762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V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Stigma and Discrimination Reduction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5.1 Social Marketing Strategy – Community Outreach &amp; Engagement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5.2 College Wellness Program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05210797-F75E-4EA3-94D0-8374D1DD2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3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822960" y="1100629"/>
            <a:ext cx="7520940" cy="1413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VI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Improve Timely Access to Services for Underserved Populations Program</a:t>
            </a:r>
          </a:p>
          <a:p>
            <a:pPr lvl="2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6.1 Veterans Outreach Program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pei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2667002"/>
            <a:ext cx="7520940" cy="141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VII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Suicide Prevention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7.1 Suicide Prevention Coordination/Coordinator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459749A0-D539-4A30-B23B-3DC9BAA91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838200" y="1143000"/>
            <a:ext cx="7520940" cy="331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LGBTQ NEEDS ASSESSMENT – Contract FY17-18</a:t>
            </a:r>
          </a:p>
          <a:p>
            <a:pPr>
              <a:buAutoNum type="arabicPeriod"/>
            </a:pPr>
            <a:r>
              <a:rPr lang="en-US" sz="1800" dirty="0">
                <a:latin typeface="Calibri" panose="020F0502020204030204" pitchFamily="34" charset="0"/>
              </a:rPr>
              <a:t>Assess mental health, wellness, and related experiences in a sample of LGBTQ Identified people living the County.</a:t>
            </a:r>
          </a:p>
          <a:p>
            <a:pPr lvl="2">
              <a:buAutoNum type="arabicPeriod"/>
            </a:pPr>
            <a:r>
              <a:rPr lang="en-US" sz="1800" dirty="0">
                <a:latin typeface="Calibri" panose="020F0502020204030204" pitchFamily="34" charset="0"/>
              </a:rPr>
              <a:t> Phase I: develop and provide a quantitative mental health and service utilization assessment.</a:t>
            </a:r>
          </a:p>
          <a:p>
            <a:pPr lvl="2">
              <a:buAutoNum type="arabicPeriod"/>
            </a:pPr>
            <a:r>
              <a:rPr lang="en-US" sz="1800" dirty="0">
                <a:latin typeface="Calibri" panose="020F0502020204030204" pitchFamily="34" charset="0"/>
              </a:rPr>
              <a:t> Phase II: proctor qualitative focus groups to be conducted with specific sub-populations (LGBTQ youth, adults/older adults, transgender and gender non-binary individuals, and participants with mental illness experience)</a:t>
            </a:r>
          </a:p>
          <a:p>
            <a:pPr>
              <a:buAutoNum type="arabicPeriod"/>
            </a:pPr>
            <a:r>
              <a:rPr lang="en-US" sz="1800" dirty="0">
                <a:latin typeface="Calibri" panose="020F0502020204030204" pitchFamily="34" charset="0"/>
              </a:rPr>
              <a:t>Results and report to be provided by the end of this calendar year</a:t>
            </a:r>
          </a:p>
          <a:p>
            <a:pPr marL="237744" lvl="2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pei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sz="2200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="" xmlns:a16="http://schemas.microsoft.com/office/drawing/2014/main" id="{14CB72E3-39AC-487E-9380-692DFF44E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INN Work Plan Review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0" y="1143001"/>
            <a:ext cx="7772400" cy="39623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en-US" sz="2800" dirty="0"/>
              <a:t>COLEGA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800" dirty="0"/>
              <a:t>Late Life Empowerment &amp; Affirmation Project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800" dirty="0"/>
              <a:t>Transition Assistance &amp; Relapse Prevention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800" dirty="0"/>
              <a:t>Not for Ourselves Alone: Trauma Informed County</a:t>
            </a:r>
          </a:p>
          <a:p>
            <a:pPr marL="525780" indent="-4572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INNovation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9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7520940" cy="4114800"/>
          </a:xfrm>
        </p:spPr>
        <p:txBody>
          <a:bodyPr>
            <a:normAutofit fontScale="92500" lnSpcReduction="10000"/>
          </a:bodyPr>
          <a:lstStyle/>
          <a:p>
            <a:pPr marL="0" lvl="0"/>
            <a:r>
              <a:rPr lang="en-US" sz="2600" dirty="0">
                <a:solidFill>
                  <a:srgbClr val="F96A1B"/>
                </a:solidFill>
                <a:latin typeface="Calibri" panose="020F0502020204030204" pitchFamily="34" charset="0"/>
              </a:rPr>
              <a:t>New Proposals: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3-by-3: Developmental Screening Partnership between Parents and Pediatric Practices</a:t>
            </a:r>
          </a:p>
          <a:p>
            <a:pPr marL="973836" lvl="4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Tests three methodologies to administer ASQ:SE for children 0-3 that includes a health educator, parent self-administration, and child-care provider to understand which produces better results in early diagnoses and intervention.</a:t>
            </a:r>
          </a:p>
          <a:p>
            <a:pPr marL="973836" lvl="4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Outcomes: which methodology increases: parent/caregiver knowledge of SE development, decreases stigma related to mental health, appropriate behavioral health referrals.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54864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iNNOVATION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7520940" cy="4038600"/>
          </a:xfrm>
        </p:spPr>
        <p:txBody>
          <a:bodyPr>
            <a:normAutofit fontScale="92500" lnSpcReduction="10000"/>
          </a:bodyPr>
          <a:lstStyle/>
          <a:p>
            <a:pPr marL="0" lvl="0"/>
            <a:r>
              <a:rPr lang="en-US" sz="2600" dirty="0">
                <a:solidFill>
                  <a:srgbClr val="F96A1B"/>
                </a:solidFill>
                <a:latin typeface="Calibri" panose="020F0502020204030204" pitchFamily="34" charset="0"/>
              </a:rPr>
              <a:t>New Proposals: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600" dirty="0" err="1">
                <a:solidFill>
                  <a:srgbClr val="0070C0"/>
                </a:solidFill>
                <a:latin typeface="Calibri" panose="020F0502020204030204" pitchFamily="34" charset="0"/>
              </a:rPr>
              <a:t>SLOACCEPTance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: Affirming Cultural Competence Education &amp; Provider Training</a:t>
            </a:r>
          </a:p>
          <a:p>
            <a:pPr marL="973836" lvl="4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Tests a pilot/never before used in the MHS curriculum “Train the Gap” to mental health therapists/clinicians to address culturally and linguistically competent mental health services for the LGBTQ+ community.</a:t>
            </a:r>
          </a:p>
          <a:p>
            <a:pPr marL="973836" lvl="4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Outcomes: the new curriculum is the best tool for training therapists to work with LGBTQ+ clients, and would creating a team of professionals under this curriculum be able to address LGBTQ+ therapy in our community? 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54864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iNNOVATION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21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354017"/>
              </p:ext>
            </p:extLst>
          </p:nvPr>
        </p:nvGraphicFramePr>
        <p:xfrm>
          <a:off x="304800" y="838200"/>
          <a:ext cx="8610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968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FY </a:t>
            </a:r>
            <a:r>
              <a:rPr lang="en-US" dirty="0"/>
              <a:t>2018/19 MHSA Revenue projected to decrease by </a:t>
            </a:r>
            <a:r>
              <a:rPr lang="en-US" dirty="0" smtClean="0"/>
              <a:t>about 10% </a:t>
            </a:r>
            <a:r>
              <a:rPr lang="en-US" dirty="0"/>
              <a:t>due to </a:t>
            </a:r>
          </a:p>
          <a:p>
            <a:pPr lvl="1"/>
            <a:r>
              <a:rPr lang="en-US" dirty="0"/>
              <a:t>No Place Like </a:t>
            </a:r>
            <a:r>
              <a:rPr lang="en-US" dirty="0" smtClean="0"/>
              <a:t>Home $140M</a:t>
            </a:r>
            <a:endParaRPr lang="en-US" dirty="0"/>
          </a:p>
          <a:p>
            <a:pPr lvl="1"/>
            <a:r>
              <a:rPr lang="en-US" dirty="0"/>
              <a:t>Annual </a:t>
            </a:r>
            <a:r>
              <a:rPr lang="en-US" dirty="0" smtClean="0"/>
              <a:t>Adjustment for state $272.5M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038501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5029200" cy="299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24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086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FY </a:t>
            </a:r>
            <a:r>
              <a:rPr lang="en-US" dirty="0" smtClean="0"/>
              <a:t>2018/19 </a:t>
            </a:r>
            <a:r>
              <a:rPr lang="en-US" dirty="0"/>
              <a:t>Adopted Budget is $</a:t>
            </a:r>
            <a:r>
              <a:rPr lang="en-US" dirty="0" smtClean="0"/>
              <a:t>17.6M            </a:t>
            </a:r>
            <a:r>
              <a:rPr lang="en-US" dirty="0"/>
              <a:t>(MHSA $</a:t>
            </a:r>
            <a:r>
              <a:rPr lang="en-US" dirty="0" smtClean="0"/>
              <a:t>13.4M/Other </a:t>
            </a:r>
            <a:r>
              <a:rPr lang="en-US" dirty="0"/>
              <a:t>Revenue $</a:t>
            </a:r>
            <a:r>
              <a:rPr lang="en-US" dirty="0" smtClean="0"/>
              <a:t>4.2M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CSS: $</a:t>
            </a:r>
            <a:r>
              <a:rPr lang="en-US" dirty="0" smtClean="0"/>
              <a:t>13.2M</a:t>
            </a:r>
            <a:endParaRPr lang="en-US" dirty="0"/>
          </a:p>
          <a:p>
            <a:pPr lvl="1"/>
            <a:r>
              <a:rPr lang="en-US" dirty="0"/>
              <a:t>PEI: $</a:t>
            </a:r>
            <a:r>
              <a:rPr lang="en-US" dirty="0" smtClean="0"/>
              <a:t>2.7M </a:t>
            </a:r>
            <a:endParaRPr lang="en-US" dirty="0"/>
          </a:p>
          <a:p>
            <a:pPr lvl="1"/>
            <a:r>
              <a:rPr lang="en-US" dirty="0"/>
              <a:t>INN: </a:t>
            </a:r>
            <a:r>
              <a:rPr lang="en-US" dirty="0" smtClean="0"/>
              <a:t>$993K</a:t>
            </a:r>
            <a:endParaRPr lang="en-US" dirty="0"/>
          </a:p>
          <a:p>
            <a:pPr lvl="1"/>
            <a:r>
              <a:rPr lang="en-US" dirty="0"/>
              <a:t>WET: $</a:t>
            </a:r>
            <a:r>
              <a:rPr lang="en-US" dirty="0" smtClean="0"/>
              <a:t>157K</a:t>
            </a:r>
            <a:endParaRPr lang="en-US" dirty="0"/>
          </a:p>
          <a:p>
            <a:pPr lvl="1"/>
            <a:r>
              <a:rPr lang="en-US" dirty="0"/>
              <a:t>CFTN (Electronic Health Record Support): $</a:t>
            </a:r>
            <a:r>
              <a:rPr lang="en-US" dirty="0" smtClean="0"/>
              <a:t>537K</a:t>
            </a:r>
            <a:endParaRPr lang="en-US" dirty="0"/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dirty="0"/>
              <a:t>Prudent Reserve Balances:</a:t>
            </a:r>
          </a:p>
          <a:p>
            <a:pPr lvl="1"/>
            <a:r>
              <a:rPr lang="en-US" dirty="0"/>
              <a:t>CSS: $4,336,547</a:t>
            </a:r>
          </a:p>
          <a:p>
            <a:pPr lvl="2"/>
            <a:r>
              <a:rPr lang="en-US" dirty="0"/>
              <a:t>Amount proposed to transfer FY 17/18 approx. $1.2M</a:t>
            </a:r>
          </a:p>
          <a:p>
            <a:pPr lvl="2"/>
            <a:r>
              <a:rPr lang="en-US" dirty="0"/>
              <a:t>Amount proposed to transfer FY 18/19 approx. $1.3M</a:t>
            </a:r>
          </a:p>
          <a:p>
            <a:pPr lvl="1"/>
            <a:r>
              <a:rPr lang="en-US" dirty="0"/>
              <a:t>PEI: $</a:t>
            </a:r>
            <a:r>
              <a:rPr lang="en-US" dirty="0" smtClean="0"/>
              <a:t>67,608</a:t>
            </a:r>
          </a:p>
          <a:p>
            <a:pPr lvl="1"/>
            <a:r>
              <a:rPr lang="en-US" dirty="0" smtClean="0"/>
              <a:t>Proposed SB 192 Prudent Reserve guidance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6036" y="4955993"/>
            <a:ext cx="1283775" cy="136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33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495801"/>
            <a:ext cx="18018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29466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Agenda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398798"/>
            <a:ext cx="57150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Welcome, Introductions, and Goals for meeting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Frank Warren, SLOBHD (Division Manager and County MHSA Coordinator)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CSS Work Plan Review &amp; Updates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</a:rPr>
              <a:t>CSU/MHET Updates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PEI Work Plan Review &amp; Updates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Nestor Veloz-Passalacqua, SLOBHD (ASO II)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INN Work Plan Review &amp; Updates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New round: Planning for 19-20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Fiscal Update 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Briana Hansen, SLOBHD (Accountant III)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Old Business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New Business for 2018-19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Next Meetings: 8/28; 10/30; 12/18</a:t>
            </a:r>
            <a:endParaRPr lang="en-U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srgbClr val="1F497D"/>
                </a:solidFill>
                <a:latin typeface="Calibri"/>
                <a:cs typeface="Calibri"/>
              </a:rPr>
              <a:t>Conclusion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>
            <a:normAutofit/>
          </a:bodyPr>
          <a:lstStyle/>
          <a:p>
            <a:r>
              <a:rPr lang="en-US" sz="2800" u="sng" dirty="0"/>
              <a:t>CSS Update:</a:t>
            </a:r>
          </a:p>
          <a:p>
            <a:pPr lvl="1"/>
            <a:r>
              <a:rPr lang="en-US" sz="2400" dirty="0"/>
              <a:t>Beginning in FY 18/19 projected possibility to add </a:t>
            </a:r>
            <a:r>
              <a:rPr lang="en-US" sz="2400" dirty="0" smtClean="0"/>
              <a:t>$600K </a:t>
            </a:r>
            <a:r>
              <a:rPr lang="en-US" sz="2400" dirty="0"/>
              <a:t>per year in </a:t>
            </a:r>
            <a:r>
              <a:rPr lang="en-US" sz="2400" dirty="0" smtClean="0"/>
              <a:t>services</a:t>
            </a:r>
          </a:p>
          <a:p>
            <a:pPr marL="914400" lvl="2" indent="0">
              <a:buNone/>
            </a:pPr>
            <a:endParaRPr lang="en-US" sz="2000" dirty="0"/>
          </a:p>
          <a:p>
            <a:pPr lvl="1"/>
            <a:r>
              <a:rPr lang="en-US" sz="2400" dirty="0" smtClean="0"/>
              <a:t>Full </a:t>
            </a:r>
            <a:r>
              <a:rPr lang="en-US" sz="2400" dirty="0"/>
              <a:t>Service Partnership Majority of CSS Funding (51%) </a:t>
            </a:r>
            <a:endParaRPr lang="en-US" sz="2400" dirty="0" smtClean="0"/>
          </a:p>
          <a:p>
            <a:pPr lvl="2"/>
            <a:r>
              <a:rPr lang="en-US" sz="2000" dirty="0" smtClean="0"/>
              <a:t>Update to Revenue &amp; Expense Report (RER) calculation is total FSP funding divided by total CSS funding</a:t>
            </a:r>
          </a:p>
          <a:p>
            <a:pPr lvl="2"/>
            <a:r>
              <a:rPr lang="en-US" sz="2000" dirty="0" smtClean="0"/>
              <a:t>FY 18/19 budgeted at 42%</a:t>
            </a:r>
          </a:p>
          <a:p>
            <a:pPr lvl="3"/>
            <a:r>
              <a:rPr lang="en-US" sz="1600" dirty="0" smtClean="0"/>
              <a:t>Includes 20% Work Plan 5 Wellness &amp; Recovery and Work Plan 6 Enhanced Crisis redirected $715K</a:t>
            </a:r>
          </a:p>
          <a:p>
            <a:pPr lvl="3"/>
            <a:r>
              <a:rPr lang="en-US" sz="1600" dirty="0" smtClean="0"/>
              <a:t>Add $2.3M growth to FSP programs (not sustainable) or redirect CSS funding to FSP programs $1.1M or a combination of both</a:t>
            </a:r>
          </a:p>
          <a:p>
            <a:pPr marL="1371600" lvl="3" indent="0">
              <a:buNone/>
            </a:pPr>
            <a:endParaRPr lang="en-US" sz="1600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038501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65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>
            <a:normAutofit/>
          </a:bodyPr>
          <a:lstStyle/>
          <a:p>
            <a:r>
              <a:rPr lang="en-US" sz="2800" u="sng" dirty="0"/>
              <a:t>PEI Update:</a:t>
            </a:r>
          </a:p>
          <a:p>
            <a:pPr lvl="1"/>
            <a:r>
              <a:rPr lang="en-US" sz="2600" dirty="0" smtClean="0"/>
              <a:t>No </a:t>
            </a:r>
            <a:r>
              <a:rPr lang="en-US" sz="2600" dirty="0"/>
              <a:t>projected additional funding available at this time </a:t>
            </a:r>
          </a:p>
          <a:p>
            <a:endParaRPr lang="en-US" sz="2100" u="sng" dirty="0"/>
          </a:p>
          <a:p>
            <a:r>
              <a:rPr lang="en-US" sz="2800" u="sng" dirty="0"/>
              <a:t>Innovation Update:</a:t>
            </a:r>
          </a:p>
          <a:p>
            <a:pPr lvl="1"/>
            <a:r>
              <a:rPr lang="en-US" sz="2600" dirty="0"/>
              <a:t>Round 3 projects to begin in FY </a:t>
            </a:r>
            <a:r>
              <a:rPr lang="en-US" sz="2600" dirty="0" smtClean="0"/>
              <a:t>18/19</a:t>
            </a:r>
            <a:endParaRPr lang="en-US" sz="2600" dirty="0"/>
          </a:p>
          <a:p>
            <a:pPr lvl="1"/>
            <a:r>
              <a:rPr lang="en-US" sz="2600" dirty="0" smtClean="0"/>
              <a:t>Round </a:t>
            </a:r>
            <a:r>
              <a:rPr lang="en-US" sz="2600" dirty="0"/>
              <a:t>4 projects to begin in FY 19/20:</a:t>
            </a:r>
          </a:p>
          <a:p>
            <a:pPr lvl="2"/>
            <a:r>
              <a:rPr lang="en-US" dirty="0"/>
              <a:t>Can add up to </a:t>
            </a:r>
            <a:r>
              <a:rPr lang="en-US" dirty="0" smtClean="0"/>
              <a:t>$500K </a:t>
            </a:r>
            <a:r>
              <a:rPr lang="en-US" dirty="0"/>
              <a:t>per year </a:t>
            </a:r>
            <a:r>
              <a:rPr lang="en-US" dirty="0" smtClean="0"/>
              <a:t>for the project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800" u="sng" dirty="0"/>
              <a:t>Workforce, Education &amp; Training Update:</a:t>
            </a:r>
          </a:p>
          <a:p>
            <a:pPr lvl="1"/>
            <a:r>
              <a:rPr lang="en-US" sz="2600" dirty="0"/>
              <a:t>FY </a:t>
            </a:r>
            <a:r>
              <a:rPr lang="en-US" sz="2600" dirty="0" smtClean="0"/>
              <a:t>17/18 </a:t>
            </a:r>
            <a:r>
              <a:rPr lang="en-US" sz="2600" dirty="0"/>
              <a:t>transfer CSS funds to WET </a:t>
            </a:r>
            <a:endParaRPr lang="en-US" sz="2600" dirty="0" smtClean="0"/>
          </a:p>
          <a:p>
            <a:pPr lvl="1"/>
            <a:r>
              <a:rPr lang="en-US" sz="2600" dirty="0" smtClean="0"/>
              <a:t>FY 18/19 AB114 funding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038501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1018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9820"/>
            <a:ext cx="8077200" cy="5486400"/>
          </a:xfrm>
        </p:spPr>
        <p:txBody>
          <a:bodyPr>
            <a:normAutofit/>
          </a:bodyPr>
          <a:lstStyle/>
          <a:p>
            <a:r>
              <a:rPr lang="en-US" sz="2800" u="sng" dirty="0"/>
              <a:t>Reversion</a:t>
            </a:r>
          </a:p>
          <a:p>
            <a:pPr lvl="1"/>
            <a:r>
              <a:rPr lang="en-US" sz="2400" dirty="0" smtClean="0"/>
              <a:t>AB </a:t>
            </a:r>
            <a:r>
              <a:rPr lang="en-US" sz="2400" dirty="0"/>
              <a:t>114 addressed funds deemed to be reverted as of July 1, 2017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2400" dirty="0"/>
              <a:t>DHCS letter for CSS, PEI, INN funds through FY 2014-15</a:t>
            </a:r>
          </a:p>
          <a:p>
            <a:pPr lvl="2"/>
            <a:r>
              <a:rPr lang="en-US" sz="2200" dirty="0"/>
              <a:t>Innovation reverted and reallocated = $429K</a:t>
            </a:r>
          </a:p>
          <a:p>
            <a:pPr lvl="2"/>
            <a:r>
              <a:rPr lang="en-US" sz="2200" dirty="0"/>
              <a:t>WET reverted and reallocated = $76K</a:t>
            </a:r>
          </a:p>
          <a:p>
            <a:pPr marL="914400" lvl="2" indent="0">
              <a:buNone/>
            </a:pPr>
            <a:endParaRPr lang="en-US" sz="1400" dirty="0"/>
          </a:p>
          <a:p>
            <a:pPr lvl="1"/>
            <a:r>
              <a:rPr lang="en-US" sz="2400" dirty="0"/>
              <a:t>Spending Plan </a:t>
            </a:r>
            <a:r>
              <a:rPr lang="en-US" sz="2400" dirty="0" smtClean="0"/>
              <a:t>approved by Behavioral Health Board June 20, 2018</a:t>
            </a:r>
            <a:endParaRPr lang="en-US" sz="1600" dirty="0"/>
          </a:p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2400" dirty="0"/>
              <a:t>Reallocated </a:t>
            </a:r>
            <a:r>
              <a:rPr lang="en-US" sz="2400" dirty="0" smtClean="0"/>
              <a:t>funds </a:t>
            </a:r>
            <a:r>
              <a:rPr lang="en-US" sz="2400" dirty="0"/>
              <a:t>to be spent by </a:t>
            </a:r>
            <a:r>
              <a:rPr lang="en-US" sz="2400" dirty="0" smtClean="0"/>
              <a:t>June </a:t>
            </a:r>
            <a:r>
              <a:rPr lang="en-US" sz="2400" dirty="0"/>
              <a:t>30, 2020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2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7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9820"/>
            <a:ext cx="8077200" cy="54864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Fiscal Reporting Tool</a:t>
            </a:r>
          </a:p>
          <a:p>
            <a:pPr marL="0" indent="0">
              <a:buNone/>
            </a:pPr>
            <a:r>
              <a:rPr lang="en-US" sz="2800" dirty="0" smtClean="0"/>
              <a:t>Mental Health Services Oversight &amp; Accountability Commission (MHSOAC) </a:t>
            </a:r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smtClean="0"/>
              <a:t>Provides RER </a:t>
            </a:r>
            <a:r>
              <a:rPr lang="en-US" sz="2800" dirty="0"/>
              <a:t>by County for past fiscal years</a:t>
            </a:r>
          </a:p>
          <a:p>
            <a:pPr marL="0" indent="0">
              <a:buNone/>
            </a:pPr>
            <a:endParaRPr lang="en-US" sz="2800" dirty="0" smtClean="0">
              <a:hlinkClick r:id="rId2"/>
            </a:endParaRPr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http://mhsoac.ca.gov/fiscal-reporting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2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Fiscal Report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Fiscal Update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8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San Luis Obispo County Behavioral Health Dept.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New Business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Old Business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914400"/>
            <a:ext cx="74155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Triage Grant Update</a:t>
            </a:r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Support for Community Action Team, update</a:t>
            </a:r>
            <a:endParaRPr lang="en-US" sz="3200" dirty="0"/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LGBTQ  Needs Assessment, update</a:t>
            </a:r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effectLst/>
                <a:latin typeface="Calibri"/>
              </a:rPr>
              <a:t>FSP (incl. AOT FSP) contract changes</a:t>
            </a:r>
          </a:p>
          <a:p>
            <a:pPr marL="742950" lvl="1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latin typeface="Calibri"/>
              </a:rPr>
              <a:t>FSP </a:t>
            </a:r>
            <a:r>
              <a:rPr lang="en-US" sz="3200" b="1" dirty="0">
                <a:solidFill>
                  <a:srgbClr val="1F497D"/>
                </a:solidFill>
                <a:effectLst/>
                <a:latin typeface="Calibri"/>
              </a:rPr>
              <a:t>for Child/Youth RFP – Update</a:t>
            </a:r>
          </a:p>
          <a:p>
            <a:pPr marL="1200150" lvl="2" indent="-285750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3200" b="1" dirty="0">
                <a:solidFill>
                  <a:srgbClr val="1F497D"/>
                </a:solidFill>
                <a:latin typeface="Calibri"/>
              </a:rPr>
              <a:t>County staffing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32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San Luis Obispo County Behavioral Health Dept.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New Business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New Business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" y="1128772"/>
            <a:ext cx="8229600" cy="395128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2800" b="1" dirty="0">
                <a:solidFill>
                  <a:srgbClr val="1F497D"/>
                </a:solidFill>
                <a:cs typeface="Calibri"/>
              </a:rPr>
              <a:t>FSP 51% Decisions</a:t>
            </a:r>
          </a:p>
          <a:p>
            <a:pPr lvl="1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2800" b="1" dirty="0">
                <a:solidFill>
                  <a:srgbClr val="1F497D"/>
                </a:solidFill>
              </a:rPr>
              <a:t>Wish List Development</a:t>
            </a:r>
          </a:p>
          <a:p>
            <a:pPr lvl="2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2600" b="1" dirty="0">
                <a:solidFill>
                  <a:srgbClr val="1F497D"/>
                </a:solidFill>
              </a:rPr>
              <a:t>New proposal format</a:t>
            </a:r>
            <a:endParaRPr lang="en-US" sz="2600" dirty="0"/>
          </a:p>
          <a:p>
            <a:pPr lvl="1">
              <a:lnSpc>
                <a:spcPct val="150000"/>
              </a:lnSpc>
              <a:buFont typeface="Wingdings 2"/>
              <a:buChar char=""/>
              <a:tabLst>
                <a:tab pos="914400" algn="l"/>
              </a:tabLst>
            </a:pPr>
            <a:r>
              <a:rPr lang="en-US" sz="2800" b="1" dirty="0">
                <a:solidFill>
                  <a:srgbClr val="1F497D"/>
                </a:solidFill>
                <a:cs typeface="Calibri"/>
              </a:rPr>
              <a:t>Infrastructure/staffing review</a:t>
            </a:r>
            <a:endParaRPr lang="en-US" sz="2800" dirty="0">
              <a:effectLst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31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Next Meetings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83871" y="1143000"/>
            <a:ext cx="79248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Upcoming Meetings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MHSA Advisory (MAC)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Tuesday, August 28, 2018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4:00pm – 5:30pm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400" b="1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South County TBD</a:t>
            </a:r>
            <a:endParaRPr lang="en-US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47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685800" y="15240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Frank Warren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MHSA Coordinator</a:t>
            </a:r>
            <a:endParaRPr lang="en-US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Prevention &amp; Outreach Division Manager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SLO County Behavioral Health Dept.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  <a:hlinkClick r:id="rId3"/>
              </a:rPr>
              <a:t>fwarren@co.slo.ca.us</a:t>
            </a:r>
            <a:endParaRPr lang="en-US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(805)788-2055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6259" name="Text Box 8"/>
          <p:cNvSpPr txBox="1">
            <a:spLocks noChangeArrowheads="1"/>
          </p:cNvSpPr>
          <p:nvPr/>
        </p:nvSpPr>
        <p:spPr bwMode="auto">
          <a:xfrm>
            <a:off x="685800" y="1516284"/>
            <a:ext cx="3276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Thank You</a:t>
            </a:r>
          </a:p>
          <a:p>
            <a:endParaRPr lang="en-US" altLang="en-US" sz="2400" b="1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Overview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806" y="496848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 txBox="1">
            <a:spLocks noChangeArrowheads="1"/>
          </p:cNvSpPr>
          <p:nvPr/>
        </p:nvSpPr>
        <p:spPr>
          <a:xfrm>
            <a:off x="609600" y="1153886"/>
            <a:ext cx="4267200" cy="509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indent="-457200" fontAlgn="auto"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Funding, personnel, and other resources</a:t>
            </a:r>
          </a:p>
          <a:p>
            <a:pPr marL="566928" indent="-457200" fontAlgn="auto"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Supportive programs for underserved populations</a:t>
            </a:r>
          </a:p>
          <a:p>
            <a:pPr marL="566928" indent="-457200" fontAlgn="auto"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Best practices and innovative approaches </a:t>
            </a:r>
          </a:p>
          <a:p>
            <a:pPr marL="566928" indent="-457200" fontAlgn="auto"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Prevention, early intervention, treatment,  and recovery</a:t>
            </a:r>
          </a:p>
          <a:p>
            <a:pPr marL="566928" indent="-457200" fontAlgn="auto">
              <a:spcAft>
                <a:spcPts val="0"/>
              </a:spcAft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Community partnerships and stakeholder engagement</a:t>
            </a:r>
          </a:p>
          <a:p>
            <a:pPr marL="566928" indent="-457200" fontAlgn="auto">
              <a:spcAft>
                <a:spcPts val="0"/>
              </a:spcAft>
              <a:defRPr/>
            </a:pP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48014"/>
            <a:ext cx="769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lvl="0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The MHSA provides San Luis Obispo County: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7" y="106680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"/>
          <p:cNvSpPr txBox="1">
            <a:spLocks noChangeArrowheads="1"/>
          </p:cNvSpPr>
          <p:nvPr/>
        </p:nvSpPr>
        <p:spPr bwMode="auto">
          <a:xfrm>
            <a:off x="609600" y="99060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MHSA Advisory Committee</a:t>
            </a:r>
            <a:endParaRPr lang="en-US" altLang="en-US" sz="44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6390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998886"/>
            <a:ext cx="8153400" cy="4525963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MHSA Advisory Committee Introductions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Staff Introductions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Introductions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3962400"/>
            <a:ext cx="4166243" cy="23435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1"/>
          <p:cNvSpPr>
            <a:spLocks noGrp="1"/>
          </p:cNvSpPr>
          <p:nvPr>
            <p:ph idx="1"/>
          </p:nvPr>
        </p:nvSpPr>
        <p:spPr>
          <a:xfrm>
            <a:off x="609600" y="427207"/>
            <a:ext cx="7772400" cy="396239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/>
              <a:t>This is a somewhat informal meeting with all attendees welcome to comment, ask questions, make suggestions, etc.</a:t>
            </a:r>
          </a:p>
          <a:p>
            <a:r>
              <a:rPr lang="en-US" sz="2400" dirty="0"/>
              <a:t>MHSA planning requires stakeholder involvement to guide and advise plans.</a:t>
            </a:r>
          </a:p>
          <a:p>
            <a:r>
              <a:rPr lang="en-US" sz="2400" dirty="0"/>
              <a:t>Today’s meeting will update the MHSA oversight group (including original and new members) as to the implementation of the most current work plan.</a:t>
            </a:r>
          </a:p>
          <a:p>
            <a:r>
              <a:rPr lang="en-US" sz="2400" dirty="0"/>
              <a:t>We will also provide information on work plan changes, and introduce new funding initiatives, for discussion and approval.</a:t>
            </a:r>
          </a:p>
          <a:p>
            <a:r>
              <a:rPr lang="en-US" sz="2400" dirty="0"/>
              <a:t>We will use consensus-based decision making.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Goals/Objectives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CSS Work Plan Review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570340"/>
          </a:xfrm>
          <a:noFill/>
        </p:spPr>
        <p:txBody>
          <a:bodyPr>
            <a:norm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en-US" sz="2400" dirty="0"/>
              <a:t>Child &amp; Youth Full Service Partnership(SLOBHD &amp; FCN)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Transitional Age Youth FSP (SLOBHD &amp; FCN)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Adult FSP (TMHA &amp; SLOBHD)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Older Adult FSP (Wilshire CS &amp; SLOBHD)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Client &amp; Family Wellness (TMHA, CAPSLO &amp; SLOBHD)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Latino Outreach Program (SLOBHD)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Enhanced Crisis &amp; Aftercare (Sierra Wellness &amp; SLOBHD)</a:t>
            </a:r>
          </a:p>
          <a:p>
            <a:pPr marL="925830" lvl="1" indent="-457200">
              <a:buFont typeface="+mj-lt"/>
              <a:buAutoNum type="arabicPeriod"/>
            </a:pPr>
            <a:r>
              <a:rPr lang="en-US" sz="2000" dirty="0"/>
              <a:t>CSU/MHET Presentation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Schools and Family Empowerment (SLOBHD &amp; CAPSLO)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400" dirty="0"/>
              <a:t>Forensic Mental Health Services (TMHA &amp; SLOBHD)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9600" y="280240"/>
            <a:ext cx="75679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Community Services and Supports (CSS)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6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55993"/>
            <a:ext cx="1420812" cy="15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7" name="Line 2"/>
          <p:cNvSpPr>
            <a:spLocks noChangeShapeType="1"/>
          </p:cNvSpPr>
          <p:nvPr/>
        </p:nvSpPr>
        <p:spPr bwMode="auto">
          <a:xfrm>
            <a:off x="685800" y="65532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7875"/>
            <a:ext cx="29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CSS Work Plan Review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685800"/>
          </a:xfrm>
          <a:noFill/>
        </p:spPr>
        <p:txBody>
          <a:bodyPr>
            <a:normAutofit/>
          </a:bodyPr>
          <a:lstStyle/>
          <a:p>
            <a:pPr marL="525780" indent="-457200"/>
            <a:r>
              <a:rPr lang="en-US" sz="2400" dirty="0"/>
              <a:t>Unit opened on 4/1!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19200" y="280240"/>
            <a:ext cx="695831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Crisis Stabilization Unit (CSU)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17" y="1679393"/>
            <a:ext cx="2662826" cy="2664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0"/>
            <a:ext cx="3842110" cy="35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4343400" cy="1204306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(PEI)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3733800" cy="7620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STAKEHOLDER MEETING</a:t>
            </a:r>
          </a:p>
          <a:p>
            <a:pPr algn="ctr"/>
            <a:r>
              <a:rPr lang="en-US" sz="2000" b="1" dirty="0" err="1">
                <a:latin typeface="Calibri" panose="020F0502020204030204" pitchFamily="34" charset="0"/>
              </a:rPr>
              <a:t>june</a:t>
            </a:r>
            <a:r>
              <a:rPr lang="en-US" sz="2000" b="1" dirty="0">
                <a:latin typeface="Calibri" panose="020F0502020204030204" pitchFamily="34" charset="0"/>
              </a:rPr>
              <a:t> 26, 2018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48" y="3733800"/>
            <a:ext cx="3110151" cy="2783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57" y="32766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Prevention &amp; early intervention (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pei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143000"/>
            <a:ext cx="7635240" cy="368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WORK PLAN I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Prevention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1.1 Positive Development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1.2 Family Education, Training, and Support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1.3 Middle School Comprehensive Program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1.4 In-Home Parent Educator</a:t>
            </a:r>
          </a:p>
          <a:p>
            <a:pPr lvl="2" fontAlgn="auto">
              <a:spcAft>
                <a:spcPts val="0"/>
              </a:spcAft>
              <a:buClr>
                <a:srgbClr val="F96A1B"/>
              </a:buClr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1.5 Cuesta College Successful Launch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378161"/>
            <a:ext cx="1477861" cy="13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923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espondGraphMaster">
  <a:themeElements>
    <a:clrScheme name="iRespondGraph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RespondGraph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RespondGraph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pondGraph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pondGraph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pondGraph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pondGraph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pondGraph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pondGraph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MAC__4_23_14_FW</Template>
  <TotalTime>20177</TotalTime>
  <Words>1363</Words>
  <Application>Microsoft Office PowerPoint</Application>
  <PresentationFormat>On-screen Show (4:3)</PresentationFormat>
  <Paragraphs>237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Arial Unicode MS</vt:lpstr>
      <vt:lpstr>Calibri</vt:lpstr>
      <vt:lpstr>Wingdings 3</vt:lpstr>
      <vt:lpstr>Franklin Gothic Medium</vt:lpstr>
      <vt:lpstr>Eras Demi ITC</vt:lpstr>
      <vt:lpstr>Franklin Gothic Book</vt:lpstr>
      <vt:lpstr>Tunga</vt:lpstr>
      <vt:lpstr>Wingdings</vt:lpstr>
      <vt:lpstr>Wingdings 2</vt:lpstr>
      <vt:lpstr>iRespondGraphMaster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&amp; early intervention (PEI)</vt:lpstr>
      <vt:lpstr>Prevention &amp; early intervention (pei)</vt:lpstr>
      <vt:lpstr>Prevention &amp; early intervention (pei)</vt:lpstr>
      <vt:lpstr>Prevention &amp; early intervention (pei)</vt:lpstr>
      <vt:lpstr>Prevention &amp; early intervention (pei)</vt:lpstr>
      <vt:lpstr>Prevention &amp; early intervention (pei)</vt:lpstr>
      <vt:lpstr>PowerPoint Presentation</vt:lpstr>
      <vt:lpstr>iNNOVATION</vt:lpstr>
      <vt:lpstr>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Sydney Tanimoto</dc:creator>
  <cp:lastModifiedBy>Frank Warren</cp:lastModifiedBy>
  <cp:revision>242</cp:revision>
  <cp:lastPrinted>2017-08-16T22:32:04Z</cp:lastPrinted>
  <dcterms:created xsi:type="dcterms:W3CDTF">2015-02-25T17:11:25Z</dcterms:created>
  <dcterms:modified xsi:type="dcterms:W3CDTF">2018-06-26T20:04:12Z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AutoReflect">
    <vt:bool>true</vt:bool>
  </property>
  <property fmtid="{D5CDD505-2E9C-101B-9397-08002B2CF9AE}" pid="5" name="KeepGraph">
    <vt:bool>false</vt:bool>
  </property>
  <property fmtid="{D5CDD505-2E9C-101B-9397-08002B2CF9AE}" pid="6" name="AdvGraph">
    <vt:bool>false</vt:bool>
  </property>
</Properties>
</file>