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589" r:id="rId2"/>
    <p:sldId id="257" r:id="rId3"/>
    <p:sldId id="288" r:id="rId4"/>
    <p:sldId id="588" r:id="rId5"/>
    <p:sldId id="586" r:id="rId6"/>
    <p:sldId id="585" r:id="rId7"/>
    <p:sldId id="587" r:id="rId8"/>
    <p:sldId id="52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stor Veloz-Passalacqua" initials="NV" lastIdx="1" clrIdx="0">
    <p:extLst>
      <p:ext uri="{19B8F6BF-5375-455C-9EA6-DF929625EA0E}">
        <p15:presenceInfo xmlns:p15="http://schemas.microsoft.com/office/powerpoint/2012/main" userId="S::nvelozpassalacqua@co.slo.ca.us::ffe1f2b6-4407-4846-879d-4777c7a9d1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893260-4DC4-45EB-92C5-D06B23063BCD}" v="10" dt="2025-11-13T18:17:25.1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2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8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7CF20-11E0-4346-B332-DBFA68950DF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EE9CE-AB86-4C93-87EC-6C2DEB891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63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Christina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49325-4929-4A80-A141-45148CFDA0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26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Aligns with the evolving statewide goals of </a:t>
            </a:r>
            <a:r>
              <a:rPr lang="en-US" dirty="0" err="1"/>
              <a:t>DHCS</a:t>
            </a:r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49325-4929-4A80-A141-45148CFDA0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53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Christina </a:t>
            </a:r>
          </a:p>
          <a:p>
            <a:r>
              <a:rPr lang="en-US" dirty="0"/>
              <a:t>86 initiatives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EE9CE-AB86-4C93-87EC-6C2DEB8915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76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EE9CE-AB86-4C93-87EC-6C2DEB8915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03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7EE9CE-AB86-4C93-87EC-6C2DEB8915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96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49325-4929-4A80-A141-45148CFDA0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0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9164-9599-4821-B079-BBE9523E68A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FD7FE-C17C-4789-BE30-85728922920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753100"/>
            <a:ext cx="12192000" cy="1104900"/>
          </a:xfrm>
          <a:prstGeom prst="rect">
            <a:avLst/>
          </a:prstGeom>
          <a:solidFill>
            <a:srgbClr val="0B3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B3B5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3635" y="6208253"/>
            <a:ext cx="6804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www.slobehavioralhealth.org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B76042B-F551-4FDA-9A75-D0970A05F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356" y="42493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7938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8"/>
            <a:ext cx="2628900" cy="5387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8"/>
            <a:ext cx="7734300" cy="53819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223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768">
          <p15:clr>
            <a:srgbClr val="FBAE40"/>
          </p15:clr>
        </p15:guide>
        <p15:guide id="4" pos="6912">
          <p15:clr>
            <a:srgbClr val="FBAE40"/>
          </p15:clr>
        </p15:guide>
        <p15:guide id="5" orient="horz" pos="362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37E62-C963-4B6A-ADC6-96EA3BD1B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B03958-8DA6-4E0B-89F2-A34561A77589}" type="datetimeFigureOut">
              <a:rPr lang="en-US"/>
              <a:pPr>
                <a:defRPr/>
              </a:pPr>
              <a:t>11/18/2025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D3511-8F5A-489D-9A53-B6803323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30515-EC7C-4B9B-BA80-CD47550DF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A84C46A-5EC6-43F9-AC3B-16137ADDF5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16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700" cap="none" baseline="0">
                <a:solidFill>
                  <a:srgbClr val="0B3B5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10156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595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768">
          <p15:clr>
            <a:srgbClr val="FBAE40"/>
          </p15:clr>
        </p15:guide>
        <p15:guide id="4" pos="6912">
          <p15:clr>
            <a:srgbClr val="FBAE40"/>
          </p15:clr>
        </p15:guide>
        <p15:guide id="5" orient="horz" pos="362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700" cap="none" baseline="0">
                <a:solidFill>
                  <a:srgbClr val="0B3B5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10156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10156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38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768">
          <p15:clr>
            <a:srgbClr val="FBAE40"/>
          </p15:clr>
        </p15:guide>
        <p15:guide id="4" pos="6912">
          <p15:clr>
            <a:srgbClr val="FBAE40"/>
          </p15:clr>
        </p15:guide>
        <p15:guide id="5" orient="horz" pos="362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956657"/>
            <a:ext cx="5157787" cy="515926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rgbClr val="81828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1" dirty="0">
                <a:solidFill>
                  <a:srgbClr val="818284"/>
                </a:solidFill>
                <a:latin typeface="Open Sans" charset="0"/>
                <a:ea typeface="Open Sans" charset="0"/>
                <a:cs typeface="Open Sans" charset="0"/>
              </a:rPr>
              <a:t>Sub Header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596422"/>
            <a:ext cx="5157787" cy="4150619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956657"/>
            <a:ext cx="5183188" cy="515926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rgbClr val="818284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1" dirty="0">
                <a:solidFill>
                  <a:srgbClr val="818284"/>
                </a:solidFill>
                <a:latin typeface="Open Sans" charset="0"/>
                <a:ea typeface="Open Sans" charset="0"/>
                <a:cs typeface="Open Sans" charset="0"/>
              </a:rPr>
              <a:t>Sub Header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1632931"/>
            <a:ext cx="5183188" cy="4120169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7180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164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768">
          <p15:clr>
            <a:srgbClr val="FBAE40"/>
          </p15:clr>
        </p15:guide>
        <p15:guide id="4" pos="6912">
          <p15:clr>
            <a:srgbClr val="FBAE40"/>
          </p15:clr>
        </p15:guide>
        <p15:guide id="5" orient="horz" pos="362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305441"/>
            <a:ext cx="12192000" cy="1325563"/>
          </a:xfrm>
        </p:spPr>
        <p:txBody>
          <a:bodyPr>
            <a:normAutofit/>
          </a:bodyPr>
          <a:lstStyle>
            <a:lvl1pPr algn="ctr">
              <a:defRPr sz="2700" cap="none" baseline="0">
                <a:solidFill>
                  <a:srgbClr val="0B3B5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6022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768">
          <p15:clr>
            <a:srgbClr val="FBAE40"/>
          </p15:clr>
        </p15:guide>
        <p15:guide id="4" pos="6912">
          <p15:clr>
            <a:srgbClr val="FBAE40"/>
          </p15:clr>
        </p15:guide>
        <p15:guide id="5" orient="horz" pos="362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2541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768">
          <p15:clr>
            <a:srgbClr val="FBAE40"/>
          </p15:clr>
        </p15:guide>
        <p15:guide id="4" pos="6912">
          <p15:clr>
            <a:srgbClr val="FBAE40"/>
          </p15:clr>
        </p15:guide>
        <p15:guide id="5" orient="horz" pos="362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67677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068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7243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768">
          <p15:clr>
            <a:srgbClr val="FBAE40"/>
          </p15:clr>
        </p15:guide>
        <p15:guide id="4" pos="6912">
          <p15:clr>
            <a:srgbClr val="FBAE40"/>
          </p15:clr>
        </p15:guide>
        <p15:guide id="5" orient="horz" pos="362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64835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57838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5847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768">
          <p15:clr>
            <a:srgbClr val="FBAE40"/>
          </p15:clr>
        </p15:guide>
        <p15:guide id="4" pos="6912">
          <p15:clr>
            <a:srgbClr val="FBAE40"/>
          </p15:clr>
        </p15:guide>
        <p15:guide id="5" orient="horz" pos="362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381015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208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768">
          <p15:clr>
            <a:srgbClr val="FBAE40"/>
          </p15:clr>
        </p15:guide>
        <p15:guide id="4" pos="6912">
          <p15:clr>
            <a:srgbClr val="FBAE40"/>
          </p15:clr>
        </p15:guide>
        <p15:guide id="5" orient="horz" pos="362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21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B9164-9599-4821-B079-BBE9523E68A8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FD7FE-C17C-4789-BE30-85728922920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5753100"/>
            <a:ext cx="12192000" cy="1104900"/>
          </a:xfrm>
          <a:prstGeom prst="rect">
            <a:avLst/>
          </a:prstGeom>
          <a:solidFill>
            <a:srgbClr val="0B3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B3B5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1811" y="6206629"/>
            <a:ext cx="4772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BEHAVIORAL HEALTH DEPARTMENT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13117" y="6171715"/>
            <a:ext cx="4772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www.slobehavioralhealth.org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19534"/>
            <a:ext cx="1402211" cy="66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3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rajlal@co.slo.ca.u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hyperlink" Target="mailto:lking@co.slo.ca.us" TargetMode="External"/><Relationship Id="rId4" Type="http://schemas.openxmlformats.org/officeDocument/2006/relationships/hyperlink" Target="mailto:mtorell@co.slo.ca.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462D6F0-3CB2-3583-0462-B3169D17D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827" y="150155"/>
            <a:ext cx="9748343" cy="3068637"/>
          </a:xfrm>
        </p:spPr>
        <p:txBody>
          <a:bodyPr>
            <a:normAutofit/>
          </a:bodyPr>
          <a:lstStyle/>
          <a:p>
            <a:r>
              <a:rPr lang="en-US" dirty="0"/>
              <a:t>County of San Luis Obispo</a:t>
            </a:r>
            <a:br>
              <a:rPr lang="en-US" dirty="0"/>
            </a:br>
            <a:r>
              <a:rPr lang="en-US" dirty="0"/>
              <a:t>Behavioral Health Service Act (</a:t>
            </a:r>
            <a:r>
              <a:rPr lang="en-US" dirty="0" err="1"/>
              <a:t>BHSA</a:t>
            </a:r>
            <a:r>
              <a:rPr lang="en-US" dirty="0"/>
              <a:t>) </a:t>
            </a:r>
            <a:br>
              <a:rPr lang="en-US" dirty="0"/>
            </a:br>
            <a:r>
              <a:rPr lang="en-US" sz="1800" dirty="0"/>
              <a:t>formally the Mental Health Services Act (MHSA)</a:t>
            </a:r>
            <a:br>
              <a:rPr lang="en-US" dirty="0"/>
            </a:br>
            <a:r>
              <a:rPr lang="en-US" dirty="0"/>
              <a:t>3-Year Integrated Plan (IP)</a:t>
            </a:r>
            <a:br>
              <a:rPr lang="en-US" dirty="0"/>
            </a:br>
            <a:r>
              <a:rPr lang="en-US" dirty="0"/>
              <a:t>FY 2026-2029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Behavioral Health Board &amp; Community </a:t>
            </a:r>
            <a:br>
              <a:rPr lang="en-US" dirty="0"/>
            </a:br>
            <a:r>
              <a:rPr lang="en-US" dirty="0"/>
              <a:t>IP Training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1C6989-83B7-52D4-63C1-B7AF27157100}"/>
              </a:ext>
            </a:extLst>
          </p:cNvPr>
          <p:cNvSpPr txBox="1"/>
          <p:nvPr/>
        </p:nvSpPr>
        <p:spPr>
          <a:xfrm>
            <a:off x="4945115" y="3429000"/>
            <a:ext cx="23017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Presenters: </a:t>
            </a:r>
          </a:p>
          <a:p>
            <a:pPr algn="ctr"/>
            <a:r>
              <a:rPr lang="en-US" dirty="0"/>
              <a:t>Dr. Christina Rajlal</a:t>
            </a:r>
          </a:p>
          <a:p>
            <a:pPr algn="ctr"/>
            <a:r>
              <a:rPr lang="en-US" dirty="0"/>
              <a:t>Morgan Torell </a:t>
            </a:r>
          </a:p>
          <a:p>
            <a:pPr algn="ctr"/>
            <a:r>
              <a:rPr lang="en-US" dirty="0"/>
              <a:t>Landon King </a:t>
            </a:r>
          </a:p>
        </p:txBody>
      </p:sp>
    </p:spTree>
    <p:extLst>
      <p:ext uri="{BB962C8B-B14F-4D97-AF65-F5344CB8AC3E}">
        <p14:creationId xmlns:p14="http://schemas.microsoft.com/office/powerpoint/2010/main" val="1410049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>
            <a:extLst>
              <a:ext uri="{FF2B5EF4-FFF2-40B4-BE49-F238E27FC236}">
                <a16:creationId xmlns:a16="http://schemas.microsoft.com/office/drawing/2014/main" id="{A3DD2BE3-035E-DA32-9967-AFCD565D3A42}"/>
              </a:ext>
            </a:extLst>
          </p:cNvPr>
          <p:cNvSpPr txBox="1">
            <a:spLocks/>
          </p:cNvSpPr>
          <p:nvPr/>
        </p:nvSpPr>
        <p:spPr>
          <a:xfrm>
            <a:off x="787619" y="346842"/>
            <a:ext cx="10616762" cy="2710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/>
              <a:t>Presentation Overview: </a:t>
            </a:r>
          </a:p>
          <a:p>
            <a:endParaRPr 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IP vs MHSA 3-Year Plan Differences.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What information does the IP contain?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IP Dissemination, Approval Timeline, Role of Community Program Planning Process (</a:t>
            </a:r>
            <a:r>
              <a:rPr lang="en-US" dirty="0" err="1"/>
              <a:t>CPPP</a:t>
            </a:r>
            <a:r>
              <a:rPr lang="en-US" dirty="0"/>
              <a:t>) &amp; Behavioral Health Board.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err="1"/>
              <a:t>BHSA</a:t>
            </a:r>
            <a:r>
              <a:rPr lang="en-US" dirty="0"/>
              <a:t> Funding Expectations for next 3-years. </a:t>
            </a:r>
          </a:p>
        </p:txBody>
      </p:sp>
    </p:spTree>
    <p:extLst>
      <p:ext uri="{BB962C8B-B14F-4D97-AF65-F5344CB8AC3E}">
        <p14:creationId xmlns:p14="http://schemas.microsoft.com/office/powerpoint/2010/main" val="2362860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B6E4C4B-DAA8-8929-6D09-56BC222BD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430088-18AD-A091-4B39-F58F28E50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738" y="240056"/>
            <a:ext cx="10832785" cy="6217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F60891-FC40-59F2-0E79-178CED8A5587}"/>
              </a:ext>
            </a:extLst>
          </p:cNvPr>
          <p:cNvSpPr txBox="1"/>
          <p:nvPr/>
        </p:nvSpPr>
        <p:spPr>
          <a:xfrm>
            <a:off x="1723697" y="320119"/>
            <a:ext cx="10468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MHSA 3-Year Plan vs </a:t>
            </a:r>
            <a:r>
              <a:rPr lang="en-US" sz="2400" b="1" dirty="0" err="1">
                <a:solidFill>
                  <a:schemeClr val="bg1"/>
                </a:solidFill>
              </a:rPr>
              <a:t>BHSA</a:t>
            </a:r>
            <a:r>
              <a:rPr lang="en-US" sz="2400" b="1" dirty="0">
                <a:solidFill>
                  <a:schemeClr val="bg1"/>
                </a:solidFill>
              </a:rPr>
              <a:t> Integrated Plan: Key Differences </a:t>
            </a:r>
          </a:p>
        </p:txBody>
      </p:sp>
    </p:spTree>
    <p:extLst>
      <p:ext uri="{BB962C8B-B14F-4D97-AF65-F5344CB8AC3E}">
        <p14:creationId xmlns:p14="http://schemas.microsoft.com/office/powerpoint/2010/main" val="3300331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AI-generated content may be incorrect.">
            <a:extLst>
              <a:ext uri="{FF2B5EF4-FFF2-40B4-BE49-F238E27FC236}">
                <a16:creationId xmlns:a16="http://schemas.microsoft.com/office/drawing/2014/main" id="{1A1C7E2D-D594-FE89-47D6-2330CE0FE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74152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3F23B9-EE27-E9E0-279D-A13431E02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9573" y="-1"/>
            <a:ext cx="61242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04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0B53E-43AD-E4EB-8E0C-53ACEF07B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17" y="102370"/>
            <a:ext cx="10515600" cy="591313"/>
          </a:xfrm>
        </p:spPr>
        <p:txBody>
          <a:bodyPr>
            <a:normAutofit/>
          </a:bodyPr>
          <a:lstStyle/>
          <a:p>
            <a:r>
              <a:rPr lang="en-US" sz="3200" u="sng" dirty="0"/>
              <a:t>IP Sections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D4FD19-6BFE-DE47-BE87-06641F2403C4}"/>
              </a:ext>
            </a:extLst>
          </p:cNvPr>
          <p:cNvSpPr txBox="1"/>
          <p:nvPr/>
        </p:nvSpPr>
        <p:spPr>
          <a:xfrm>
            <a:off x="1338755" y="693683"/>
            <a:ext cx="1172166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County Behavioral Health Systems Overview.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000" dirty="0"/>
              <a:t>Population Data.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000" dirty="0"/>
              <a:t>Service Delivery Landscape.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Statewide </a:t>
            </a:r>
            <a:r>
              <a:rPr lang="en-US" sz="2000" dirty="0" err="1"/>
              <a:t>BH</a:t>
            </a:r>
            <a:r>
              <a:rPr lang="en-US" sz="2000" dirty="0"/>
              <a:t> Goals.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000" dirty="0"/>
              <a:t>Population-Level Measures.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000" dirty="0"/>
              <a:t>Priorities.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Community Planning Process.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Comment Period &amp; Public Hearing (Updated After Public Hearing).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County </a:t>
            </a:r>
            <a:r>
              <a:rPr lang="en-US" sz="2000" dirty="0" err="1"/>
              <a:t>BH</a:t>
            </a:r>
            <a:r>
              <a:rPr lang="en-US" sz="2000" dirty="0"/>
              <a:t> Services Care Continuum.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County Provider Monitoring &amp; Oversight.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000" dirty="0"/>
              <a:t>Medi-Cal Quality Improvement Plan.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000" dirty="0" err="1"/>
              <a:t>BHSA</a:t>
            </a:r>
            <a:r>
              <a:rPr lang="en-US" sz="2000" dirty="0"/>
              <a:t> Provider Locations.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err="1"/>
              <a:t>BHSA</a:t>
            </a:r>
            <a:r>
              <a:rPr lang="en-US" sz="2000" dirty="0"/>
              <a:t> Funded Programs.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Workforce Strategy.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3-year Budget Summary.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 Approvals &amp; Compliance </a:t>
            </a:r>
          </a:p>
        </p:txBody>
      </p:sp>
    </p:spTree>
    <p:extLst>
      <p:ext uri="{BB962C8B-B14F-4D97-AF65-F5344CB8AC3E}">
        <p14:creationId xmlns:p14="http://schemas.microsoft.com/office/powerpoint/2010/main" val="3143086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6CAC00C8-553B-DB2E-C0DA-77551E4DA726}"/>
              </a:ext>
            </a:extLst>
          </p:cNvPr>
          <p:cNvSpPr/>
          <p:nvPr/>
        </p:nvSpPr>
        <p:spPr>
          <a:xfrm>
            <a:off x="4467833" y="3022979"/>
            <a:ext cx="4025459" cy="1422224"/>
          </a:xfrm>
          <a:prstGeom prst="left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/>
            <a:endParaRPr lang="en-US" sz="18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/>
            <a:endParaRPr lang="en-US" sz="18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ea typeface="Arial Unicode MS" panose="020B0604020202020204" pitchFamily="34" charset="-128"/>
                <a:cs typeface="Arial" panose="020B0604020202020204" pitchFamily="34" charset="0"/>
              </a:rPr>
              <a:t>Public Hearing at BHB 1/21</a:t>
            </a:r>
          </a:p>
          <a:p>
            <a:pPr algn="ctr"/>
            <a:endParaRPr lang="en-US" sz="18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/>
            <a:endParaRPr lang="en-US" sz="1800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BFBC25-B115-76E5-F574-2A4141070BB8}"/>
              </a:ext>
            </a:extLst>
          </p:cNvPr>
          <p:cNvSpPr txBox="1"/>
          <p:nvPr/>
        </p:nvSpPr>
        <p:spPr>
          <a:xfrm>
            <a:off x="2022427" y="107720"/>
            <a:ext cx="81471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9728" indent="0" algn="ctr">
              <a:buNone/>
              <a:defRPr/>
            </a:pPr>
            <a:r>
              <a:rPr lang="en-US" sz="4000" b="1" dirty="0">
                <a:ea typeface="Arial Unicode MS" panose="020B0604020202020204" pitchFamily="34" charset="-128"/>
                <a:cs typeface="Arial" panose="020B0604020202020204" pitchFamily="34" charset="0"/>
              </a:rPr>
              <a:t>IP CPP &amp; Approval Timeline</a:t>
            </a:r>
          </a:p>
        </p:txBody>
      </p:sp>
      <p:sp>
        <p:nvSpPr>
          <p:cNvPr id="17" name="Callout: Right Arrow 16">
            <a:extLst>
              <a:ext uri="{FF2B5EF4-FFF2-40B4-BE49-F238E27FC236}">
                <a16:creationId xmlns:a16="http://schemas.microsoft.com/office/drawing/2014/main" id="{9E9F34EA-D0D1-56AB-9EC7-F579C8F84AE7}"/>
              </a:ext>
            </a:extLst>
          </p:cNvPr>
          <p:cNvSpPr/>
          <p:nvPr/>
        </p:nvSpPr>
        <p:spPr>
          <a:xfrm>
            <a:off x="834258" y="1129139"/>
            <a:ext cx="4099121" cy="1818535"/>
          </a:xfrm>
          <a:prstGeom prst="rightArrowCallou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ea typeface="Arial Unicode MS" panose="020B0604020202020204" pitchFamily="34" charset="-128"/>
                <a:cs typeface="Arial" panose="020B0604020202020204" pitchFamily="34" charset="0"/>
              </a:rPr>
              <a:t>Behavioral Health Board IP Prep &amp; Education </a:t>
            </a:r>
          </a:p>
          <a:p>
            <a:pPr algn="ctr"/>
            <a:r>
              <a:rPr lang="en-US" sz="1600" b="1" dirty="0">
                <a:ea typeface="Arial Unicode MS" panose="020B0604020202020204" pitchFamily="34" charset="-128"/>
                <a:cs typeface="Arial" panose="020B0604020202020204" pitchFamily="34" charset="0"/>
              </a:rPr>
              <a:t>TODAY</a:t>
            </a:r>
          </a:p>
          <a:p>
            <a:pPr algn="ctr"/>
            <a:endParaRPr lang="en-US" dirty="0"/>
          </a:p>
        </p:txBody>
      </p:sp>
      <p:sp>
        <p:nvSpPr>
          <p:cNvPr id="19" name="Callout: Right Arrow 18">
            <a:extLst>
              <a:ext uri="{FF2B5EF4-FFF2-40B4-BE49-F238E27FC236}">
                <a16:creationId xmlns:a16="http://schemas.microsoft.com/office/drawing/2014/main" id="{792CCC58-F64F-3048-A9AC-19F20E911A59}"/>
              </a:ext>
            </a:extLst>
          </p:cNvPr>
          <p:cNvSpPr/>
          <p:nvPr/>
        </p:nvSpPr>
        <p:spPr>
          <a:xfrm>
            <a:off x="5000110" y="1305374"/>
            <a:ext cx="3731362" cy="1344124"/>
          </a:xfrm>
          <a:prstGeom prst="rightArrowCallout">
            <a:avLst/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ea typeface="Arial Unicode MS" panose="020B0604020202020204" pitchFamily="34" charset="-128"/>
                <a:cs typeface="Arial" panose="020B0604020202020204" pitchFamily="34" charset="0"/>
              </a:rPr>
              <a:t>Board of Supervisors </a:t>
            </a:r>
            <a:r>
              <a:rPr lang="en-US" sz="1600" b="1" dirty="0" err="1">
                <a:ea typeface="Arial Unicode MS" panose="020B0604020202020204" pitchFamily="34" charset="-128"/>
                <a:cs typeface="Arial" panose="020B0604020202020204" pitchFamily="34" charset="0"/>
              </a:rPr>
              <a:t>BH</a:t>
            </a:r>
            <a:r>
              <a:rPr lang="en-US" sz="1600" b="1" dirty="0">
                <a:ea typeface="Arial Unicode MS" panose="020B0604020202020204" pitchFamily="34" charset="-128"/>
                <a:cs typeface="Arial" panose="020B0604020202020204" pitchFamily="34" charset="0"/>
              </a:rPr>
              <a:t> Transformation Presentation</a:t>
            </a:r>
          </a:p>
          <a:p>
            <a:pPr algn="ctr"/>
            <a:r>
              <a:rPr lang="en-US" sz="1600" b="1" dirty="0">
                <a:ea typeface="Arial Unicode MS" panose="020B0604020202020204" pitchFamily="34" charset="-128"/>
                <a:cs typeface="Arial" panose="020B0604020202020204" pitchFamily="34" charset="0"/>
              </a:rPr>
              <a:t>12/16</a:t>
            </a:r>
          </a:p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220A21-C622-413A-7BC5-1DF4E30F19AF}"/>
              </a:ext>
            </a:extLst>
          </p:cNvPr>
          <p:cNvSpPr/>
          <p:nvPr/>
        </p:nvSpPr>
        <p:spPr>
          <a:xfrm>
            <a:off x="8941868" y="3391185"/>
            <a:ext cx="2822217" cy="685813"/>
          </a:xfrm>
          <a:prstGeom prst="rect">
            <a:avLst/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/>
            <a:endParaRPr lang="en-US" sz="1600" b="1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ea typeface="Arial Unicode MS" panose="020B0604020202020204" pitchFamily="34" charset="-128"/>
                <a:cs typeface="Arial" panose="020B0604020202020204" pitchFamily="34" charset="0"/>
              </a:rPr>
              <a:t>End 30-Day Public Review Mid-January</a:t>
            </a:r>
          </a:p>
          <a:p>
            <a:pPr algn="ctr"/>
            <a:endParaRPr lang="en-US" sz="1600" b="1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25" name="Callout: Down Arrow 24">
            <a:extLst>
              <a:ext uri="{FF2B5EF4-FFF2-40B4-BE49-F238E27FC236}">
                <a16:creationId xmlns:a16="http://schemas.microsoft.com/office/drawing/2014/main" id="{DCACDA52-45AB-1D35-8FC0-D9A2AFA77C0A}"/>
              </a:ext>
            </a:extLst>
          </p:cNvPr>
          <p:cNvSpPr/>
          <p:nvPr/>
        </p:nvSpPr>
        <p:spPr>
          <a:xfrm>
            <a:off x="809110" y="3173070"/>
            <a:ext cx="3289738" cy="1646498"/>
          </a:xfrm>
          <a:prstGeom prst="downArrowCallout">
            <a:avLst/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ea typeface="Arial Unicode MS" panose="020B0604020202020204" pitchFamily="34" charset="-128"/>
                <a:cs typeface="Arial" panose="020B0604020202020204" pitchFamily="34" charset="0"/>
              </a:rPr>
              <a:t>Board of Supervisors &amp; CAO Approval </a:t>
            </a:r>
          </a:p>
          <a:p>
            <a:pPr algn="ctr"/>
            <a:r>
              <a:rPr lang="en-US" sz="1600" b="1" dirty="0">
                <a:ea typeface="Arial Unicode MS" panose="020B0604020202020204" pitchFamily="34" charset="-128"/>
                <a:cs typeface="Arial" panose="020B0604020202020204" pitchFamily="34" charset="0"/>
              </a:rPr>
              <a:t>February 2026</a:t>
            </a:r>
          </a:p>
          <a:p>
            <a:pPr algn="ctr"/>
            <a:endParaRPr lang="en-US" dirty="0"/>
          </a:p>
        </p:txBody>
      </p:sp>
      <p:sp>
        <p:nvSpPr>
          <p:cNvPr id="26" name="Callout: Down Arrow 25">
            <a:extLst>
              <a:ext uri="{FF2B5EF4-FFF2-40B4-BE49-F238E27FC236}">
                <a16:creationId xmlns:a16="http://schemas.microsoft.com/office/drawing/2014/main" id="{48C07A0F-A57C-14C5-DB99-E37ECB514103}"/>
              </a:ext>
            </a:extLst>
          </p:cNvPr>
          <p:cNvSpPr/>
          <p:nvPr/>
        </p:nvSpPr>
        <p:spPr>
          <a:xfrm>
            <a:off x="8902072" y="1305374"/>
            <a:ext cx="2822217" cy="1818535"/>
          </a:xfrm>
          <a:prstGeom prst="down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ea typeface="Arial Unicode MS" panose="020B0604020202020204" pitchFamily="34" charset="-128"/>
                <a:cs typeface="Arial" panose="020B0604020202020204" pitchFamily="34" charset="0"/>
              </a:rPr>
              <a:t>Start 30-Day Public Review Mid-Dec</a:t>
            </a:r>
          </a:p>
          <a:p>
            <a:pPr algn="ctr"/>
            <a:r>
              <a:rPr lang="en-US" sz="1200" b="1" dirty="0">
                <a:ea typeface="Arial Unicode MS" panose="020B0604020202020204" pitchFamily="34" charset="-128"/>
                <a:cs typeface="Arial" panose="020B0604020202020204" pitchFamily="34" charset="0"/>
              </a:rPr>
              <a:t>CPP Advisor Email/Press Release/Social Media Blast/Print Media</a:t>
            </a:r>
            <a:endParaRPr lang="en-US" sz="12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33E12DA-E003-D114-5EF5-465439EA10A3}"/>
              </a:ext>
            </a:extLst>
          </p:cNvPr>
          <p:cNvSpPr/>
          <p:nvPr/>
        </p:nvSpPr>
        <p:spPr>
          <a:xfrm>
            <a:off x="1203248" y="4960881"/>
            <a:ext cx="2501462" cy="6516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Submit Final Draft to </a:t>
            </a:r>
            <a:r>
              <a:rPr lang="en-US" sz="2000" dirty="0" err="1"/>
              <a:t>DHCS</a:t>
            </a:r>
            <a:r>
              <a:rPr lang="en-US" sz="2000" dirty="0"/>
              <a:t> in March </a:t>
            </a:r>
          </a:p>
        </p:txBody>
      </p:sp>
    </p:spTree>
    <p:extLst>
      <p:ext uri="{BB962C8B-B14F-4D97-AF65-F5344CB8AC3E}">
        <p14:creationId xmlns:p14="http://schemas.microsoft.com/office/powerpoint/2010/main" val="4122490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1B51A-94AE-EB68-892D-C89AC27C0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1545"/>
          </a:xfrm>
        </p:spPr>
        <p:txBody>
          <a:bodyPr/>
          <a:lstStyle/>
          <a:p>
            <a:r>
              <a:rPr lang="en-US" dirty="0" err="1"/>
              <a:t>BHSA</a:t>
            </a:r>
            <a:r>
              <a:rPr lang="en-US" dirty="0"/>
              <a:t> 3-Year Funding Plan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E8D3E4-267F-F145-14CA-D322710869A1}"/>
              </a:ext>
            </a:extLst>
          </p:cNvPr>
          <p:cNvSpPr txBox="1"/>
          <p:nvPr/>
        </p:nvSpPr>
        <p:spPr>
          <a:xfrm>
            <a:off x="220717" y="945931"/>
            <a:ext cx="1175056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Majority of current programs, services, and costs will move into Year 1 of IP.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Possible reductions in vacant County positions.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Transition of school services to </a:t>
            </a:r>
            <a:r>
              <a:rPr lang="en-US" dirty="0" err="1"/>
              <a:t>CYBHI</a:t>
            </a:r>
            <a:r>
              <a:rPr lang="en-US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Funding Components: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Projected annual state allocations (</a:t>
            </a:r>
            <a:r>
              <a:rPr lang="en-US" dirty="0" err="1"/>
              <a:t>BHSA</a:t>
            </a:r>
            <a:r>
              <a:rPr lang="en-US" dirty="0"/>
              <a:t> revenue).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Medi-Cal revenue &amp; enhancements.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MHSA rollover dollars created by proactive realignment of </a:t>
            </a:r>
            <a:r>
              <a:rPr lang="en-US" dirty="0" err="1"/>
              <a:t>BHSA</a:t>
            </a:r>
            <a:r>
              <a:rPr lang="en-US" dirty="0"/>
              <a:t> eligible services.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 Fiscal Expectations &amp; Uncertainties: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Expect Year-to-Year Adjustments to 3-year Plan.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State </a:t>
            </a:r>
            <a:r>
              <a:rPr lang="en-US" dirty="0" err="1"/>
              <a:t>BHT</a:t>
            </a:r>
            <a:r>
              <a:rPr lang="en-US" dirty="0"/>
              <a:t> initiatives continue to evolve.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Impact of Federal Policies. 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Unexpected Future Costs.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Evidence-Based Practice (</a:t>
            </a:r>
            <a:r>
              <a:rPr lang="en-US" dirty="0" err="1"/>
              <a:t>EBP</a:t>
            </a:r>
            <a:r>
              <a:rPr lang="en-US" dirty="0"/>
              <a:t>) implementation.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Cost of living variance.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State allocation fluctuations year-to-year.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916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>
            <a:extLst>
              <a:ext uri="{FF2B5EF4-FFF2-40B4-BE49-F238E27FC236}">
                <a16:creationId xmlns:a16="http://schemas.microsoft.com/office/drawing/2014/main" id="{D537DEED-C94E-4B03-83BD-0834665F1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98178"/>
            <a:ext cx="6727209" cy="496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sz="2400" b="1" i="1" dirty="0">
                <a:cs typeface="Arial" charset="0"/>
              </a:rPr>
              <a:t>Thank you!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en-US" sz="2400" b="1" i="1" dirty="0">
              <a:cs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sz="2400" b="1" i="1" dirty="0">
                <a:cs typeface="Arial" charset="0"/>
              </a:rPr>
              <a:t>Dr. Christina Rajlal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sz="2000" b="1" i="1" dirty="0">
                <a:cs typeface="Arial" charset="0"/>
              </a:rPr>
              <a:t>Division Manager Prevention &amp; Outreach Services 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sz="2000" b="1" i="1" dirty="0">
                <a:cs typeface="Arial" charset="0"/>
                <a:hlinkClick r:id="rId3"/>
              </a:rPr>
              <a:t>crajlal@co.slo.ca.us</a:t>
            </a:r>
            <a:endParaRPr lang="en-US" sz="2000" b="1" i="1" dirty="0">
              <a:cs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en-US" sz="2000" b="1" i="1" dirty="0">
              <a:cs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sz="2400" b="1" i="1" dirty="0">
                <a:cs typeface="Arial" charset="0"/>
              </a:rPr>
              <a:t>Morgan Torell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sz="2000" b="1" i="1" dirty="0">
                <a:cs typeface="Arial" charset="0"/>
              </a:rPr>
              <a:t>Business Systems Analyst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sz="2000" b="1" i="1" dirty="0">
                <a:cs typeface="Arial" charset="0"/>
                <a:hlinkClick r:id="rId4"/>
              </a:rPr>
              <a:t>mtorell@co.slo.ca.us</a:t>
            </a:r>
            <a:endParaRPr lang="en-US" sz="2000" b="1" i="1" dirty="0">
              <a:cs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en-US" sz="2000" b="1" i="1" dirty="0">
              <a:cs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sz="2400" b="1" i="1" dirty="0">
                <a:cs typeface="Arial" charset="0"/>
              </a:rPr>
              <a:t>Landon King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sz="2000" b="1" i="1" dirty="0" err="1">
                <a:cs typeface="Arial" charset="0"/>
              </a:rPr>
              <a:t>BHSA</a:t>
            </a:r>
            <a:r>
              <a:rPr lang="en-US" sz="2000" b="1" i="1" dirty="0">
                <a:cs typeface="Arial" charset="0"/>
              </a:rPr>
              <a:t> Policy &amp; Administrative Manager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sz="2000" b="1" i="1" dirty="0">
                <a:cs typeface="Arial" charset="0"/>
                <a:hlinkClick r:id="rId5"/>
              </a:rPr>
              <a:t>lking@co.slo.ca.us</a:t>
            </a:r>
            <a:r>
              <a:rPr lang="en-US" sz="2000" b="1" i="1" dirty="0">
                <a:cs typeface="Arial" charset="0"/>
              </a:rPr>
              <a:t>	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en-US" sz="2000" b="1" i="1" dirty="0"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64D602-64E7-A049-240B-0C05CBDA31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1324" y="0"/>
            <a:ext cx="4750676" cy="5746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80147C-CB30-5FB4-72C8-690D1090CABE}"/>
              </a:ext>
            </a:extLst>
          </p:cNvPr>
          <p:cNvSpPr txBox="1"/>
          <p:nvPr/>
        </p:nvSpPr>
        <p:spPr>
          <a:xfrm>
            <a:off x="0" y="313408"/>
            <a:ext cx="6642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We Welcome Your Questions! </a:t>
            </a:r>
          </a:p>
        </p:txBody>
      </p:sp>
    </p:spTree>
    <p:extLst>
      <p:ext uri="{BB962C8B-B14F-4D97-AF65-F5344CB8AC3E}">
        <p14:creationId xmlns:p14="http://schemas.microsoft.com/office/powerpoint/2010/main" val="3344687104"/>
      </p:ext>
    </p:extLst>
  </p:cSld>
  <p:clrMapOvr>
    <a:masterClrMapping/>
  </p:clrMapOvr>
</p:sld>
</file>

<file path=ppt/theme/theme1.xml><?xml version="1.0" encoding="utf-8"?>
<a:theme xmlns:a="http://schemas.openxmlformats.org/drawingml/2006/main" name="CountyPPT">
  <a:themeElements>
    <a:clrScheme name="County of SLO">
      <a:dk1>
        <a:srgbClr val="0A3C5F"/>
      </a:dk1>
      <a:lt1>
        <a:sysClr val="window" lastClr="FFFFFF"/>
      </a:lt1>
      <a:dk2>
        <a:srgbClr val="898B8E"/>
      </a:dk2>
      <a:lt2>
        <a:srgbClr val="E7E7E8"/>
      </a:lt2>
      <a:accent1>
        <a:srgbClr val="0A3C5F"/>
      </a:accent1>
      <a:accent2>
        <a:srgbClr val="3CBFAE"/>
      </a:accent2>
      <a:accent3>
        <a:srgbClr val="69C07A"/>
      </a:accent3>
      <a:accent4>
        <a:srgbClr val="59462D"/>
      </a:accent4>
      <a:accent5>
        <a:srgbClr val="847870"/>
      </a:accent5>
      <a:accent6>
        <a:srgbClr val="B28C65"/>
      </a:accent6>
      <a:hlink>
        <a:srgbClr val="3CBFAE"/>
      </a:hlink>
      <a:folHlink>
        <a:srgbClr val="0A3C5F"/>
      </a:folHlink>
    </a:clrScheme>
    <a:fontScheme name="Custom 1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B93B482-8978-471B-AFCC-54418A891CC2}" vid="{00A12CA2-17A1-410B-87E5-32FB2133D82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11075</TotalTime>
  <Words>432</Words>
  <Application>Microsoft Office PowerPoint</Application>
  <PresentationFormat>Widescreen</PresentationFormat>
  <Paragraphs>92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Unicode MS</vt:lpstr>
      <vt:lpstr>Calibri</vt:lpstr>
      <vt:lpstr>Open Sans</vt:lpstr>
      <vt:lpstr>Open Sans Extrabold</vt:lpstr>
      <vt:lpstr>Open Sans Semibold</vt:lpstr>
      <vt:lpstr>Wingdings</vt:lpstr>
      <vt:lpstr>CountyPPT</vt:lpstr>
      <vt:lpstr>County of San Luis Obispo Behavioral Health Service Act (BHSA)  formally the Mental Health Services Act (MHSA) 3-Year Integrated Plan (IP) FY 2026-2029  Behavioral Health Board &amp; Community  IP Training</vt:lpstr>
      <vt:lpstr>PowerPoint Presentation</vt:lpstr>
      <vt:lpstr>PowerPoint Presentation</vt:lpstr>
      <vt:lpstr>PowerPoint Presentation</vt:lpstr>
      <vt:lpstr>IP Sections </vt:lpstr>
      <vt:lpstr>PowerPoint Presentation</vt:lpstr>
      <vt:lpstr>BHSA 3-Year Funding Plan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MHSA PEI</dc:title>
  <dc:creator>Nestor Veloz-Passalacqua</dc:creator>
  <cp:lastModifiedBy>Landon J King</cp:lastModifiedBy>
  <cp:revision>146</cp:revision>
  <dcterms:created xsi:type="dcterms:W3CDTF">2019-10-15T02:31:47Z</dcterms:created>
  <dcterms:modified xsi:type="dcterms:W3CDTF">2025-11-19T21:23:03Z</dcterms:modified>
</cp:coreProperties>
</file>