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500" r:id="rId2"/>
    <p:sldId id="406" r:id="rId3"/>
    <p:sldId id="502" r:id="rId4"/>
    <p:sldId id="503" r:id="rId5"/>
    <p:sldId id="501" r:id="rId6"/>
    <p:sldId id="409" r:id="rId7"/>
    <p:sldId id="2591" r:id="rId8"/>
    <p:sldId id="506" r:id="rId9"/>
    <p:sldId id="507" r:id="rId10"/>
    <p:sldId id="508" r:id="rId11"/>
    <p:sldId id="2604" r:id="rId12"/>
    <p:sldId id="2603" r:id="rId13"/>
    <p:sldId id="509" r:id="rId14"/>
    <p:sldId id="2592" r:id="rId15"/>
    <p:sldId id="2593" r:id="rId16"/>
    <p:sldId id="2594" r:id="rId17"/>
    <p:sldId id="2597" r:id="rId18"/>
    <p:sldId id="2602" r:id="rId19"/>
    <p:sldId id="2600" r:id="rId20"/>
    <p:sldId id="290" r:id="rId2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74"/>
    <a:srgbClr val="B3D335"/>
    <a:srgbClr val="00A6B9"/>
    <a:srgbClr val="FFFFFF"/>
    <a:srgbClr val="008FD5"/>
    <a:srgbClr val="00428C"/>
    <a:srgbClr val="009E30"/>
    <a:srgbClr val="FE940C"/>
    <a:srgbClr val="002B44"/>
    <a:srgbClr val="009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76" d="100"/>
          <a:sy n="76" d="100"/>
        </p:scale>
        <p:origin x="642" y="3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3096"/>
    </p:cViewPr>
  </p:sorterViewPr>
  <p:notesViewPr>
    <p:cSldViewPr snapToGrid="0">
      <p:cViewPr varScale="1">
        <p:scale>
          <a:sx n="83" d="100"/>
          <a:sy n="83" d="100"/>
        </p:scale>
        <p:origin x="381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44675B-33D8-0260-90D4-57C0E3B6A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F176EB-763F-9343-2812-ABCA7993EA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37193-B9B6-3868-5BCD-1CB5D3F340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EA8232-56A0-D682-3FCE-167DCC0311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07E10A44-B843-4E4E-923E-44B5E3D5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4356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F760FBCE-D799-41C0-B63F-0CADCC2A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3231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0FBCE-D799-41C0-B63F-0CADCC2AD16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3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een and blue logo&#10;&#10;Description automatically generated">
            <a:extLst>
              <a:ext uri="{FF2B5EF4-FFF2-40B4-BE49-F238E27FC236}">
                <a16:creationId xmlns:a16="http://schemas.microsoft.com/office/drawing/2014/main" id="{C9A9F80F-6930-21E7-7933-CE984081FB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493" y="4766538"/>
            <a:ext cx="3521014" cy="135662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A5655E3-D3EE-B5A7-4F9A-11D861840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6291" y="805094"/>
            <a:ext cx="9559636" cy="271065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54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Fira Sans Black" panose="020B0A03050000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2F939DF-66B0-F935-1074-72421ED66C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5" y="3515744"/>
            <a:ext cx="12192000" cy="966158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latin typeface="Fira Sans" panose="020B05030500000200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DEB6D7-5E64-AB87-D0DC-CF01D9BC4B1C}"/>
              </a:ext>
            </a:extLst>
          </p:cNvPr>
          <p:cNvSpPr/>
          <p:nvPr userDrawn="1"/>
        </p:nvSpPr>
        <p:spPr>
          <a:xfrm>
            <a:off x="296664" y="353348"/>
            <a:ext cx="11581419" cy="6151304"/>
          </a:xfrm>
          <a:prstGeom prst="rect">
            <a:avLst/>
          </a:prstGeom>
          <a:noFill/>
          <a:ln w="76200">
            <a:solidFill>
              <a:srgbClr val="0099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47A8D3-CD09-F6A3-5403-9CF70C7D798C}"/>
              </a:ext>
            </a:extLst>
          </p:cNvPr>
          <p:cNvSpPr/>
          <p:nvPr userDrawn="1"/>
        </p:nvSpPr>
        <p:spPr>
          <a:xfrm>
            <a:off x="164392" y="198407"/>
            <a:ext cx="11581419" cy="6151304"/>
          </a:xfrm>
          <a:prstGeom prst="rect">
            <a:avLst/>
          </a:prstGeom>
          <a:noFill/>
          <a:ln w="38100">
            <a:solidFill>
              <a:srgbClr val="00A6B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B129E1-B8CA-DD30-4268-67027FDACE56}"/>
              </a:ext>
            </a:extLst>
          </p:cNvPr>
          <p:cNvSpPr/>
          <p:nvPr userDrawn="1"/>
        </p:nvSpPr>
        <p:spPr>
          <a:xfrm>
            <a:off x="428936" y="508289"/>
            <a:ext cx="11581419" cy="6151304"/>
          </a:xfrm>
          <a:prstGeom prst="rect">
            <a:avLst/>
          </a:prstGeom>
          <a:noFill/>
          <a:ln w="38100">
            <a:solidFill>
              <a:srgbClr val="B3D3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7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F022FB5-63DD-7152-99F5-ABF8ECDF40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46100" y="1433993"/>
            <a:ext cx="9664723" cy="1120746"/>
          </a:xfrm>
        </p:spPr>
        <p:txBody>
          <a:bodyPr anchor="ctr">
            <a:noAutofit/>
          </a:bodyPr>
          <a:lstStyle>
            <a:lvl1pPr marL="0" indent="0" algn="ctr">
              <a:buNone/>
              <a:defRPr sz="7200" b="0" cap="all" baseline="0">
                <a:latin typeface="Fira Sans Black" panose="020B0A03050000020004" pitchFamily="34" charset="0"/>
              </a:defRPr>
            </a:lvl1pPr>
            <a:lvl2pPr marL="457200" indent="0">
              <a:buNone/>
              <a:defRPr cap="all" baseline="0">
                <a:latin typeface="Abadi Extra Light" panose="020B0204020104020204" pitchFamily="34" charset="0"/>
              </a:defRPr>
            </a:lvl2pPr>
            <a:lvl3pPr marL="914400" indent="0">
              <a:buNone/>
              <a:defRPr cap="all" baseline="0">
                <a:latin typeface="Abadi Extra Light" panose="020B0204020104020204" pitchFamily="34" charset="0"/>
              </a:defRPr>
            </a:lvl3pPr>
            <a:lvl4pPr marL="1371600" indent="0">
              <a:buNone/>
              <a:defRPr cap="all" baseline="0">
                <a:latin typeface="Abadi Extra Light" panose="020B0204020104020204" pitchFamily="34" charset="0"/>
              </a:defRPr>
            </a:lvl4pPr>
            <a:lvl5pPr marL="1828800" indent="0">
              <a:buNone/>
              <a:defRPr cap="all" baseline="0"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0307705-AF5D-C6BF-50A9-01F221FFC4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46100" y="2647950"/>
            <a:ext cx="9664723" cy="78105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="1">
                <a:latin typeface="Fira Sans" panose="020B0503050000020004" pitchFamily="34" charset="0"/>
              </a:defRPr>
            </a:lvl1pPr>
            <a:lvl2pPr marL="457200" indent="0" algn="ctr">
              <a:buNone/>
              <a:defRPr b="1">
                <a:latin typeface="Abadi Extra Light" panose="020B0204020104020204" pitchFamily="34" charset="0"/>
              </a:defRPr>
            </a:lvl2pPr>
            <a:lvl3pPr marL="914400" indent="0" algn="ctr">
              <a:buNone/>
              <a:defRPr b="1">
                <a:latin typeface="Abadi Extra Light" panose="020B0204020104020204" pitchFamily="34" charset="0"/>
              </a:defRPr>
            </a:lvl3pPr>
            <a:lvl4pPr marL="1371600" indent="0" algn="ctr">
              <a:buNone/>
              <a:defRPr b="1">
                <a:latin typeface="Abadi Extra Light" panose="020B0204020104020204" pitchFamily="34" charset="0"/>
              </a:defRPr>
            </a:lvl4pPr>
            <a:lvl5pPr marL="1828800" indent="0" algn="ctr">
              <a:buNone/>
              <a:defRPr b="1"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C42FEE-02E5-55EC-8439-D33D45FC4611}"/>
              </a:ext>
            </a:extLst>
          </p:cNvPr>
          <p:cNvSpPr/>
          <p:nvPr userDrawn="1"/>
        </p:nvSpPr>
        <p:spPr>
          <a:xfrm>
            <a:off x="1496292" y="471342"/>
            <a:ext cx="9559636" cy="4793673"/>
          </a:xfrm>
          <a:prstGeom prst="rect">
            <a:avLst/>
          </a:prstGeom>
          <a:noFill/>
          <a:ln w="57150">
            <a:solidFill>
              <a:srgbClr val="01997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2551F3-B658-7ED3-1770-71B3500B4383}"/>
              </a:ext>
            </a:extLst>
          </p:cNvPr>
          <p:cNvSpPr/>
          <p:nvPr userDrawn="1"/>
        </p:nvSpPr>
        <p:spPr>
          <a:xfrm>
            <a:off x="1537857" y="5694242"/>
            <a:ext cx="10695708" cy="1039138"/>
          </a:xfrm>
          <a:prstGeom prst="rect">
            <a:avLst/>
          </a:prstGeom>
          <a:solidFill>
            <a:srgbClr val="0199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AC075F97-0C3B-1FC0-3E17-15F551EA5653}"/>
              </a:ext>
            </a:extLst>
          </p:cNvPr>
          <p:cNvSpPr/>
          <p:nvPr userDrawn="1"/>
        </p:nvSpPr>
        <p:spPr>
          <a:xfrm rot="5400000">
            <a:off x="1011408" y="5943600"/>
            <a:ext cx="1343891" cy="54037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logo with a swirl&#10;&#10;Description automatically generated with medium confidence">
            <a:extLst>
              <a:ext uri="{FF2B5EF4-FFF2-40B4-BE49-F238E27FC236}">
                <a16:creationId xmlns:a16="http://schemas.microsoft.com/office/drawing/2014/main" id="{183A2593-4A39-810C-AB05-3D9E06B01B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53" y="5417368"/>
            <a:ext cx="1305174" cy="12882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1938D5-7D86-6953-1AD3-5EE42ED66E6E}"/>
              </a:ext>
            </a:extLst>
          </p:cNvPr>
          <p:cNvSpPr txBox="1"/>
          <p:nvPr userDrawn="1"/>
        </p:nvSpPr>
        <p:spPr>
          <a:xfrm>
            <a:off x="2092036" y="5943599"/>
            <a:ext cx="9781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Sierra Mental Wellness Group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www.SierraMentalWellness.org</a:t>
            </a:r>
          </a:p>
        </p:txBody>
      </p:sp>
    </p:spTree>
    <p:extLst>
      <p:ext uri="{BB962C8B-B14F-4D97-AF65-F5344CB8AC3E}">
        <p14:creationId xmlns:p14="http://schemas.microsoft.com/office/powerpoint/2010/main" val="381741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52BAE278-0382-121F-A895-BF955E79B9C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4327" y="871538"/>
            <a:ext cx="10127674" cy="724349"/>
          </a:xfrm>
        </p:spPr>
        <p:txBody>
          <a:bodyPr anchor="ctr">
            <a:norm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latin typeface="Fira Sans" panose="020B0503050000020004" pitchFamily="34" charset="0"/>
                <a:cs typeface="Arial" panose="020B0604020202020204" pitchFamily="34" charset="0"/>
              </a:defRPr>
            </a:lvl1pPr>
            <a:lvl2pPr marL="4572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2pPr>
            <a:lvl3pPr marL="9144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3pPr>
            <a:lvl4pPr marL="13716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4pPr>
            <a:lvl5pPr marL="18288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34118A7-08C2-B715-D2FA-270DB4BC94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64327" y="0"/>
            <a:ext cx="10127674" cy="1250950"/>
          </a:xfrm>
        </p:spPr>
        <p:txBody>
          <a:bodyPr anchor="ctr">
            <a:no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buNone/>
              <a:defRPr sz="4800" b="0" cap="all" baseline="0">
                <a:solidFill>
                  <a:srgbClr val="01A6BA"/>
                </a:solidFill>
                <a:latin typeface="Fira Sans Black" panose="020B0A030500000200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4800">
                <a:latin typeface="Abadi Extra Light" panose="020B0204020104020204" pitchFamily="34" charset="0"/>
              </a:defRPr>
            </a:lvl2pPr>
            <a:lvl3pPr marL="914400" indent="0" algn="ctr">
              <a:buNone/>
              <a:defRPr sz="4400">
                <a:latin typeface="Abadi Extra Light" panose="020B0204020104020204" pitchFamily="34" charset="0"/>
              </a:defRPr>
            </a:lvl3pPr>
            <a:lvl4pPr marL="1371600" indent="0" algn="ctr">
              <a:buNone/>
              <a:defRPr sz="4000">
                <a:latin typeface="Abadi Extra Light" panose="020B0204020104020204" pitchFamily="34" charset="0"/>
              </a:defRPr>
            </a:lvl4pPr>
            <a:lvl5pPr marL="1828800" indent="0" algn="ctr">
              <a:buNone/>
              <a:defRPr sz="4000"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grpSp>
        <p:nvGrpSpPr>
          <p:cNvPr id="6" name="Group 8">
            <a:extLst>
              <a:ext uri="{FF2B5EF4-FFF2-40B4-BE49-F238E27FC236}">
                <a16:creationId xmlns:a16="http://schemas.microsoft.com/office/drawing/2014/main" id="{EF579D5F-C2CF-DA2F-666F-AE71D83992D9}"/>
              </a:ext>
            </a:extLst>
          </p:cNvPr>
          <p:cNvGrpSpPr/>
          <p:nvPr userDrawn="1"/>
        </p:nvGrpSpPr>
        <p:grpSpPr>
          <a:xfrm>
            <a:off x="-1919918" y="-616864"/>
            <a:ext cx="3799619" cy="3290488"/>
            <a:chOff x="0" y="0"/>
            <a:chExt cx="3619627" cy="3134614"/>
          </a:xfrm>
          <a:solidFill>
            <a:srgbClr val="01A6BA"/>
          </a:solidFill>
        </p:grpSpPr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AEEABA33-2768-7D4A-2B6F-B7382A2219F5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" name="Picture 8" descr="A green and blue logo&#10;&#10;Description automatically generated">
            <a:extLst>
              <a:ext uri="{FF2B5EF4-FFF2-40B4-BE49-F238E27FC236}">
                <a16:creationId xmlns:a16="http://schemas.microsoft.com/office/drawing/2014/main" id="{A661B622-C25E-2F57-68FB-F98823D2BA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27" y="5791199"/>
            <a:ext cx="2361614" cy="909916"/>
          </a:xfrm>
          <a:prstGeom prst="rect">
            <a:avLst/>
          </a:prstGeom>
        </p:spPr>
      </p:pic>
      <p:grpSp>
        <p:nvGrpSpPr>
          <p:cNvPr id="10" name="Group 8">
            <a:extLst>
              <a:ext uri="{FF2B5EF4-FFF2-40B4-BE49-F238E27FC236}">
                <a16:creationId xmlns:a16="http://schemas.microsoft.com/office/drawing/2014/main" id="{7284521A-B3B7-F9C4-1C9E-0FD93B493200}"/>
              </a:ext>
            </a:extLst>
          </p:cNvPr>
          <p:cNvGrpSpPr/>
          <p:nvPr userDrawn="1"/>
        </p:nvGrpSpPr>
        <p:grpSpPr>
          <a:xfrm>
            <a:off x="301076" y="1582786"/>
            <a:ext cx="2228116" cy="2101146"/>
            <a:chOff x="0" y="0"/>
            <a:chExt cx="3619627" cy="3134614"/>
          </a:xfrm>
          <a:solidFill>
            <a:srgbClr val="019973"/>
          </a:solidFill>
        </p:grpSpPr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C6CECB35-3CE5-69AD-2108-61ED6023501A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8">
            <a:extLst>
              <a:ext uri="{FF2B5EF4-FFF2-40B4-BE49-F238E27FC236}">
                <a16:creationId xmlns:a16="http://schemas.microsoft.com/office/drawing/2014/main" id="{8201D3A1-10E9-C3BF-9F28-33D6AFE6A0E2}"/>
              </a:ext>
            </a:extLst>
          </p:cNvPr>
          <p:cNvGrpSpPr/>
          <p:nvPr userDrawn="1"/>
        </p:nvGrpSpPr>
        <p:grpSpPr>
          <a:xfrm>
            <a:off x="-642368" y="3290646"/>
            <a:ext cx="2228116" cy="2101146"/>
            <a:chOff x="0" y="0"/>
            <a:chExt cx="3619627" cy="3134614"/>
          </a:xfrm>
          <a:solidFill>
            <a:srgbClr val="B3D23B"/>
          </a:solidFill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7951F1B-E925-4356-C5F8-7002185DF9A6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Content Placeholder 25">
            <a:extLst>
              <a:ext uri="{FF2B5EF4-FFF2-40B4-BE49-F238E27FC236}">
                <a16:creationId xmlns:a16="http://schemas.microsoft.com/office/drawing/2014/main" id="{5E96FEE7-90FD-3492-1AF1-D92835C7B4D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529192" y="1595438"/>
            <a:ext cx="9540571" cy="5105400"/>
          </a:xfrm>
        </p:spPr>
        <p:txBody>
          <a:bodyPr/>
          <a:lstStyle>
            <a:lvl1pPr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defRPr sz="2400">
                <a:latin typeface="Fira Sans" panose="020B0503050000020004" pitchFamily="34" charset="0"/>
                <a:cs typeface="Arial" panose="020B0604020202020204" pitchFamily="34" charset="0"/>
              </a:defRPr>
            </a:lvl1pPr>
            <a:lvl2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2000">
                <a:latin typeface="Fira Sans" panose="020B0503050000020004" pitchFamily="34" charset="0"/>
                <a:cs typeface="Arial" panose="020B0604020202020204" pitchFamily="34" charset="0"/>
              </a:defRPr>
            </a:lvl2pPr>
            <a:lvl3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800">
                <a:latin typeface="Fira Sans" panose="020B0503050000020004" pitchFamily="34" charset="0"/>
                <a:cs typeface="Arial" panose="020B0604020202020204" pitchFamily="34" charset="0"/>
              </a:defRPr>
            </a:lvl3pPr>
            <a:lvl4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600">
                <a:latin typeface="Fira Sans" panose="020B0503050000020004" pitchFamily="34" charset="0"/>
                <a:cs typeface="Arial" panose="020B0604020202020204" pitchFamily="34" charset="0"/>
              </a:defRPr>
            </a:lvl4pPr>
            <a:lvl5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600">
                <a:latin typeface="Fira Sans" panose="020B05030500000200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0210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1068BE1-304A-BC51-3823-B4C5703CD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4801" y="871538"/>
            <a:ext cx="11887200" cy="724349"/>
          </a:xfrm>
        </p:spPr>
        <p:txBody>
          <a:bodyPr anchor="ctr">
            <a:norm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buNone/>
              <a:defRPr lang="en-US" sz="2400" b="1" i="0" kern="1200" dirty="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2pPr>
            <a:lvl3pPr marL="9144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3pPr>
            <a:lvl4pPr marL="13716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4pPr>
            <a:lvl5pPr marL="18288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F7CA23E-4F16-DE2A-ECCF-BB93CF80ABF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1" y="0"/>
            <a:ext cx="11887200" cy="1250950"/>
          </a:xfrm>
        </p:spPr>
        <p:txBody>
          <a:bodyPr anchor="ctr">
            <a:no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buNone/>
              <a:defRPr lang="en-US" sz="4800" b="0" kern="1200" cap="all" baseline="0" dirty="0">
                <a:solidFill>
                  <a:srgbClr val="019973"/>
                </a:solidFill>
                <a:latin typeface="Fira Sans Black" panose="020B0A030500000200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>
              <a:buNone/>
              <a:defRPr sz="4800">
                <a:latin typeface="Abadi Extra Light" panose="020B0204020104020204" pitchFamily="34" charset="0"/>
              </a:defRPr>
            </a:lvl2pPr>
            <a:lvl3pPr marL="914400" indent="0" algn="ctr">
              <a:buNone/>
              <a:defRPr sz="4400">
                <a:latin typeface="Abadi Extra Light" panose="020B0204020104020204" pitchFamily="34" charset="0"/>
              </a:defRPr>
            </a:lvl3pPr>
            <a:lvl4pPr marL="1371600" indent="0" algn="ctr">
              <a:buNone/>
              <a:defRPr sz="4000">
                <a:latin typeface="Abadi Extra Light" panose="020B0204020104020204" pitchFamily="34" charset="0"/>
              </a:defRPr>
            </a:lvl4pPr>
            <a:lvl5pPr marL="1828800" indent="0" algn="ctr">
              <a:buNone/>
              <a:defRPr sz="4000"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0CFB6B06-83BF-17DC-E2F4-DF5CE84A6351}"/>
              </a:ext>
            </a:extLst>
          </p:cNvPr>
          <p:cNvGrpSpPr/>
          <p:nvPr userDrawn="1"/>
        </p:nvGrpSpPr>
        <p:grpSpPr>
          <a:xfrm>
            <a:off x="8241810" y="0"/>
            <a:ext cx="3799619" cy="3290488"/>
            <a:chOff x="0" y="0"/>
            <a:chExt cx="3619627" cy="3134614"/>
          </a:xfrm>
          <a:solidFill>
            <a:srgbClr val="019973"/>
          </a:solidFill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B294E6CC-8C05-DA77-66AA-0E7479EB054C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" name="Picture 9" descr="A green and blue logo&#10;&#10;Description automatically generated">
            <a:extLst>
              <a:ext uri="{FF2B5EF4-FFF2-40B4-BE49-F238E27FC236}">
                <a16:creationId xmlns:a16="http://schemas.microsoft.com/office/drawing/2014/main" id="{C67BA453-9EC2-23F2-C66B-93F58645CE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27" y="5791199"/>
            <a:ext cx="2361614" cy="909916"/>
          </a:xfrm>
          <a:prstGeom prst="rect">
            <a:avLst/>
          </a:prstGeom>
        </p:spPr>
      </p:pic>
      <p:grpSp>
        <p:nvGrpSpPr>
          <p:cNvPr id="11" name="Group 8">
            <a:extLst>
              <a:ext uri="{FF2B5EF4-FFF2-40B4-BE49-F238E27FC236}">
                <a16:creationId xmlns:a16="http://schemas.microsoft.com/office/drawing/2014/main" id="{E2E28982-3492-A1D7-D513-1EE3E1C122F4}"/>
              </a:ext>
            </a:extLst>
          </p:cNvPr>
          <p:cNvGrpSpPr/>
          <p:nvPr userDrawn="1"/>
        </p:nvGrpSpPr>
        <p:grpSpPr>
          <a:xfrm>
            <a:off x="11301585" y="2301523"/>
            <a:ext cx="2228116" cy="2101146"/>
            <a:chOff x="0" y="0"/>
            <a:chExt cx="3619627" cy="3134614"/>
          </a:xfrm>
          <a:solidFill>
            <a:srgbClr val="01A6BA"/>
          </a:solidFill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EFD26FB8-089A-8D20-10E3-69FE32FC8947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8">
            <a:extLst>
              <a:ext uri="{FF2B5EF4-FFF2-40B4-BE49-F238E27FC236}">
                <a16:creationId xmlns:a16="http://schemas.microsoft.com/office/drawing/2014/main" id="{326C7DAB-A48E-2BB4-C948-BEB0BFADE277}"/>
              </a:ext>
            </a:extLst>
          </p:cNvPr>
          <p:cNvGrpSpPr/>
          <p:nvPr userDrawn="1"/>
        </p:nvGrpSpPr>
        <p:grpSpPr>
          <a:xfrm>
            <a:off x="7414359" y="-1050573"/>
            <a:ext cx="2228116" cy="2101146"/>
            <a:chOff x="0" y="0"/>
            <a:chExt cx="3619627" cy="3134614"/>
          </a:xfrm>
          <a:solidFill>
            <a:srgbClr val="B3D23B"/>
          </a:solidFill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2D8073CF-3E1D-DB39-C095-C19E4BD963C7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Content Placeholder 25">
            <a:extLst>
              <a:ext uri="{FF2B5EF4-FFF2-40B4-BE49-F238E27FC236}">
                <a16:creationId xmlns:a16="http://schemas.microsoft.com/office/drawing/2014/main" id="{FB68472A-C8B8-AF8B-B850-9D73EFD2227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04802" y="1595438"/>
            <a:ext cx="11764962" cy="5105400"/>
          </a:xfrm>
        </p:spPr>
        <p:txBody>
          <a:bodyPr/>
          <a:lstStyle>
            <a:lvl1pPr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defRPr sz="2400">
                <a:latin typeface="Fira Sans" panose="020B0503050000020004" pitchFamily="34" charset="0"/>
                <a:cs typeface="Arial" panose="020B0604020202020204" pitchFamily="34" charset="0"/>
              </a:defRPr>
            </a:lvl1pPr>
            <a:lvl2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2000">
                <a:latin typeface="Fira Sans" panose="020B0503050000020004" pitchFamily="34" charset="0"/>
                <a:cs typeface="Arial" panose="020B0604020202020204" pitchFamily="34" charset="0"/>
              </a:defRPr>
            </a:lvl2pPr>
            <a:lvl3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800">
                <a:latin typeface="Fira Sans" panose="020B0503050000020004" pitchFamily="34" charset="0"/>
                <a:cs typeface="Arial" panose="020B0604020202020204" pitchFamily="34" charset="0"/>
              </a:defRPr>
            </a:lvl3pPr>
            <a:lvl4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600">
                <a:latin typeface="Fira Sans" panose="020B0503050000020004" pitchFamily="34" charset="0"/>
                <a:cs typeface="Arial" panose="020B0604020202020204" pitchFamily="34" charset="0"/>
              </a:defRPr>
            </a:lvl4pPr>
            <a:lvl5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600">
                <a:latin typeface="Fira Sans" panose="020B05030500000200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829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>
            <a:extLst>
              <a:ext uri="{FF2B5EF4-FFF2-40B4-BE49-F238E27FC236}">
                <a16:creationId xmlns:a16="http://schemas.microsoft.com/office/drawing/2014/main" id="{7C417910-D85D-ABD6-2DEA-BB456685F33F}"/>
              </a:ext>
            </a:extLst>
          </p:cNvPr>
          <p:cNvGrpSpPr/>
          <p:nvPr userDrawn="1"/>
        </p:nvGrpSpPr>
        <p:grpSpPr>
          <a:xfrm>
            <a:off x="-2624335" y="2484377"/>
            <a:ext cx="3988806" cy="3761503"/>
            <a:chOff x="0" y="0"/>
            <a:chExt cx="3619627" cy="3134614"/>
          </a:xfrm>
          <a:solidFill>
            <a:srgbClr val="B3D23B"/>
          </a:solidFill>
        </p:grpSpPr>
        <p:sp>
          <p:nvSpPr>
            <p:cNvPr id="3" name="Freeform 9">
              <a:extLst>
                <a:ext uri="{FF2B5EF4-FFF2-40B4-BE49-F238E27FC236}">
                  <a16:creationId xmlns:a16="http://schemas.microsoft.com/office/drawing/2014/main" id="{096AC6C5-706D-E469-49E3-B82EEF81EE0C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14F96BC-075E-02BD-453F-020F579E566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5527" y="871538"/>
            <a:ext cx="11956474" cy="724349"/>
          </a:xfrm>
        </p:spPr>
        <p:txBody>
          <a:bodyPr anchor="ctr"/>
          <a:lstStyle>
            <a:lvl1pPr marL="112713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latin typeface="Fira Sans" panose="020B0503050000020004" pitchFamily="34" charset="0"/>
                <a:cs typeface="Arial" panose="020B0604020202020204" pitchFamily="34" charset="0"/>
              </a:defRPr>
            </a:lvl1pPr>
            <a:lvl2pPr marL="4572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2pPr>
            <a:lvl3pPr marL="9144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3pPr>
            <a:lvl4pPr marL="13716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4pPr>
            <a:lvl5pPr marL="18288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BFB4D65E-C6FE-32CC-97E3-2D3C09C4C1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5527" y="0"/>
            <a:ext cx="11956474" cy="1250950"/>
          </a:xfrm>
        </p:spPr>
        <p:txBody>
          <a:bodyPr anchor="ctr">
            <a:no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buNone/>
              <a:defRPr sz="4800" b="0" cap="all" baseline="0">
                <a:solidFill>
                  <a:srgbClr val="B3D23B"/>
                </a:solidFill>
                <a:latin typeface="Fira Sans Black" panose="020B0A030500000200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4800">
                <a:latin typeface="Abadi Extra Light" panose="020B0204020104020204" pitchFamily="34" charset="0"/>
              </a:defRPr>
            </a:lvl2pPr>
            <a:lvl3pPr marL="914400" indent="0" algn="ctr">
              <a:buNone/>
              <a:defRPr sz="4400">
                <a:latin typeface="Abadi Extra Light" panose="020B0204020104020204" pitchFamily="34" charset="0"/>
              </a:defRPr>
            </a:lvl3pPr>
            <a:lvl4pPr marL="1371600" indent="0" algn="ctr">
              <a:buNone/>
              <a:defRPr sz="4000">
                <a:latin typeface="Abadi Extra Light" panose="020B0204020104020204" pitchFamily="34" charset="0"/>
              </a:defRPr>
            </a:lvl4pPr>
            <a:lvl5pPr marL="1828800" indent="0" algn="ctr">
              <a:buNone/>
              <a:defRPr sz="4000"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10" name="Picture 9" descr="A green and blue logo&#10;&#10;Description automatically generated">
            <a:extLst>
              <a:ext uri="{FF2B5EF4-FFF2-40B4-BE49-F238E27FC236}">
                <a16:creationId xmlns:a16="http://schemas.microsoft.com/office/drawing/2014/main" id="{CEF8DBB7-3E41-AC9A-309C-5CA1D8BF62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149" y="5790922"/>
            <a:ext cx="2361614" cy="909916"/>
          </a:xfrm>
          <a:prstGeom prst="rect">
            <a:avLst/>
          </a:prstGeom>
        </p:spPr>
      </p:pic>
      <p:grpSp>
        <p:nvGrpSpPr>
          <p:cNvPr id="12" name="Group 8">
            <a:extLst>
              <a:ext uri="{FF2B5EF4-FFF2-40B4-BE49-F238E27FC236}">
                <a16:creationId xmlns:a16="http://schemas.microsoft.com/office/drawing/2014/main" id="{A38371B5-E41A-AC72-948D-6A8AB83583FB}"/>
              </a:ext>
            </a:extLst>
          </p:cNvPr>
          <p:cNvGrpSpPr/>
          <p:nvPr userDrawn="1"/>
        </p:nvGrpSpPr>
        <p:grpSpPr>
          <a:xfrm>
            <a:off x="846459" y="4896364"/>
            <a:ext cx="2228116" cy="2101146"/>
            <a:chOff x="0" y="0"/>
            <a:chExt cx="3619627" cy="3134614"/>
          </a:xfrm>
          <a:solidFill>
            <a:srgbClr val="01A6BA"/>
          </a:solidFill>
        </p:grpSpPr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B459C820-9EC3-D6FA-48CF-B31EF2692737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8">
            <a:extLst>
              <a:ext uri="{FF2B5EF4-FFF2-40B4-BE49-F238E27FC236}">
                <a16:creationId xmlns:a16="http://schemas.microsoft.com/office/drawing/2014/main" id="{6A166407-B290-2570-102B-99B0A3916A12}"/>
              </a:ext>
            </a:extLst>
          </p:cNvPr>
          <p:cNvGrpSpPr/>
          <p:nvPr userDrawn="1"/>
        </p:nvGrpSpPr>
        <p:grpSpPr>
          <a:xfrm>
            <a:off x="-916653" y="5195307"/>
            <a:ext cx="2228116" cy="2101146"/>
            <a:chOff x="0" y="0"/>
            <a:chExt cx="3619627" cy="3134614"/>
          </a:xfrm>
          <a:solidFill>
            <a:srgbClr val="019973"/>
          </a:solidFill>
        </p:grpSpPr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7A1F286F-C8F0-4CE4-4413-8405806C455A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8">
            <a:extLst>
              <a:ext uri="{FF2B5EF4-FFF2-40B4-BE49-F238E27FC236}">
                <a16:creationId xmlns:a16="http://schemas.microsoft.com/office/drawing/2014/main" id="{C2426A61-898F-AE38-7D39-2DB14A2141BC}"/>
              </a:ext>
            </a:extLst>
          </p:cNvPr>
          <p:cNvGrpSpPr/>
          <p:nvPr userDrawn="1"/>
        </p:nvGrpSpPr>
        <p:grpSpPr>
          <a:xfrm>
            <a:off x="653173" y="2184457"/>
            <a:ext cx="1044096" cy="996614"/>
            <a:chOff x="0" y="0"/>
            <a:chExt cx="3619627" cy="3134614"/>
          </a:xfrm>
          <a:solidFill>
            <a:srgbClr val="019973"/>
          </a:solidFill>
        </p:grpSpPr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8C29CAB-FF92-D99E-BC72-92E7812939EE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3065BE01-7863-8319-7A95-5836F4B6B9B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560914" y="1595438"/>
            <a:ext cx="9508849" cy="5105400"/>
          </a:xfrm>
        </p:spPr>
        <p:txBody>
          <a:bodyPr/>
          <a:lstStyle>
            <a:lvl1pPr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defRPr sz="2400">
                <a:latin typeface="Fira Sans" panose="020B0503050000020004" pitchFamily="34" charset="0"/>
                <a:cs typeface="Arial" panose="020B0604020202020204" pitchFamily="34" charset="0"/>
              </a:defRPr>
            </a:lvl1pPr>
            <a:lvl2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2000">
                <a:latin typeface="Fira Sans" panose="020B0503050000020004" pitchFamily="34" charset="0"/>
                <a:cs typeface="Arial" panose="020B0604020202020204" pitchFamily="34" charset="0"/>
              </a:defRPr>
            </a:lvl2pPr>
            <a:lvl3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800">
                <a:latin typeface="Fira Sans" panose="020B0503050000020004" pitchFamily="34" charset="0"/>
                <a:cs typeface="Arial" panose="020B0604020202020204" pitchFamily="34" charset="0"/>
              </a:defRPr>
            </a:lvl3pPr>
            <a:lvl4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600">
                <a:latin typeface="Fira Sans" panose="020B0503050000020004" pitchFamily="34" charset="0"/>
                <a:cs typeface="Arial" panose="020B0604020202020204" pitchFamily="34" charset="0"/>
              </a:defRPr>
            </a:lvl4pPr>
            <a:lvl5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600">
                <a:latin typeface="Fira Sans" panose="020B05030500000200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07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F7F88D4-F01F-9B02-C3C2-87095F7C71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49525" y="871538"/>
            <a:ext cx="9642475" cy="724349"/>
          </a:xfrm>
        </p:spPr>
        <p:txBody>
          <a:bodyPr anchor="ctr">
            <a:norm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latin typeface="Fira Sans" panose="020F0502020204030204" pitchFamily="34" charset="0"/>
                <a:cs typeface="Arial" panose="020B0604020202020204" pitchFamily="34" charset="0"/>
              </a:defRPr>
            </a:lvl1pPr>
            <a:lvl2pPr marL="4572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2pPr>
            <a:lvl3pPr marL="9144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3pPr>
            <a:lvl4pPr marL="13716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4pPr>
            <a:lvl5pPr marL="1828800" indent="0" algn="ctr">
              <a:lnSpc>
                <a:spcPct val="100000"/>
              </a:lnSpc>
              <a:spcBef>
                <a:spcPts val="0"/>
              </a:spcBef>
              <a:buNone/>
              <a:defRPr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4FAC8A9-2E85-2634-965C-E88E46E427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49525" y="0"/>
            <a:ext cx="9642475" cy="1250950"/>
          </a:xfrm>
        </p:spPr>
        <p:txBody>
          <a:bodyPr anchor="ctr">
            <a:no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buNone/>
              <a:defRPr sz="4800" b="0" cap="all" baseline="0">
                <a:solidFill>
                  <a:srgbClr val="01A6BA"/>
                </a:solidFill>
                <a:latin typeface="Fira Sans Black" panose="020F050202020403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4800">
                <a:latin typeface="Abadi Extra Light" panose="020B0204020104020204" pitchFamily="34" charset="0"/>
              </a:defRPr>
            </a:lvl2pPr>
            <a:lvl3pPr marL="914400" indent="0" algn="ctr">
              <a:buNone/>
              <a:defRPr sz="4400">
                <a:latin typeface="Abadi Extra Light" panose="020B0204020104020204" pitchFamily="34" charset="0"/>
              </a:defRPr>
            </a:lvl3pPr>
            <a:lvl4pPr marL="1371600" indent="0" algn="ctr">
              <a:buNone/>
              <a:defRPr sz="4000">
                <a:latin typeface="Abadi Extra Light" panose="020B0204020104020204" pitchFamily="34" charset="0"/>
              </a:defRPr>
            </a:lvl4pPr>
            <a:lvl5pPr marL="1828800" indent="0" algn="ctr">
              <a:buNone/>
              <a:defRPr sz="4000"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772218DE-99E3-108A-F48D-0995C8BF9212}"/>
              </a:ext>
            </a:extLst>
          </p:cNvPr>
          <p:cNvGrpSpPr/>
          <p:nvPr userDrawn="1"/>
        </p:nvGrpSpPr>
        <p:grpSpPr>
          <a:xfrm>
            <a:off x="-1315778" y="2278736"/>
            <a:ext cx="3799619" cy="3290488"/>
            <a:chOff x="0" y="0"/>
            <a:chExt cx="3619627" cy="3134614"/>
          </a:xfrm>
          <a:solidFill>
            <a:srgbClr val="019973"/>
          </a:solidFill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D1143122-7E53-20F2-28DC-D220AC3EB489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" name="Picture 9" descr="A green and blue logo&#10;&#10;Description automatically generated">
            <a:extLst>
              <a:ext uri="{FF2B5EF4-FFF2-40B4-BE49-F238E27FC236}">
                <a16:creationId xmlns:a16="http://schemas.microsoft.com/office/drawing/2014/main" id="{3DC0F73B-11F7-6B07-A951-7A3DC4A3A6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27" y="5791199"/>
            <a:ext cx="2361614" cy="909916"/>
          </a:xfrm>
          <a:prstGeom prst="rect">
            <a:avLst/>
          </a:prstGeom>
        </p:spPr>
      </p:pic>
      <p:grpSp>
        <p:nvGrpSpPr>
          <p:cNvPr id="11" name="Group 8">
            <a:extLst>
              <a:ext uri="{FF2B5EF4-FFF2-40B4-BE49-F238E27FC236}">
                <a16:creationId xmlns:a16="http://schemas.microsoft.com/office/drawing/2014/main" id="{15CC3C8E-8738-5EC9-645B-2E510635F23D}"/>
              </a:ext>
            </a:extLst>
          </p:cNvPr>
          <p:cNvGrpSpPr/>
          <p:nvPr userDrawn="1"/>
        </p:nvGrpSpPr>
        <p:grpSpPr>
          <a:xfrm>
            <a:off x="473809" y="1055919"/>
            <a:ext cx="2228116" cy="2101146"/>
            <a:chOff x="0" y="0"/>
            <a:chExt cx="3619627" cy="3134614"/>
          </a:xfrm>
          <a:solidFill>
            <a:srgbClr val="01A6BA"/>
          </a:solidFill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A19445E1-8745-DE89-1334-0B9F949D0381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8">
            <a:extLst>
              <a:ext uri="{FF2B5EF4-FFF2-40B4-BE49-F238E27FC236}">
                <a16:creationId xmlns:a16="http://schemas.microsoft.com/office/drawing/2014/main" id="{CD30B5B4-06A2-D781-3B6D-7D4CFB3393EB}"/>
              </a:ext>
            </a:extLst>
          </p:cNvPr>
          <p:cNvGrpSpPr/>
          <p:nvPr userDrawn="1"/>
        </p:nvGrpSpPr>
        <p:grpSpPr>
          <a:xfrm>
            <a:off x="-156573" y="87061"/>
            <a:ext cx="1260764" cy="1076827"/>
            <a:chOff x="0" y="0"/>
            <a:chExt cx="3619627" cy="3134614"/>
          </a:xfrm>
          <a:solidFill>
            <a:srgbClr val="B3D23B"/>
          </a:solidFill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97F361D9-B2AE-1474-01D6-A33B4C2A7664}"/>
                </a:ext>
              </a:extLst>
            </p:cNvPr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Content Placeholder 25">
            <a:extLst>
              <a:ext uri="{FF2B5EF4-FFF2-40B4-BE49-F238E27FC236}">
                <a16:creationId xmlns:a16="http://schemas.microsoft.com/office/drawing/2014/main" id="{9C65AD2F-B43C-BCE9-9BB1-079B0F58327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701925" y="1595438"/>
            <a:ext cx="9367838" cy="5105400"/>
          </a:xfrm>
        </p:spPr>
        <p:txBody>
          <a:bodyPr/>
          <a:lstStyle>
            <a:lvl1pPr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defRPr sz="2400">
                <a:latin typeface="Fira Sans" panose="020B0503050000020004" pitchFamily="34" charset="0"/>
                <a:cs typeface="Arial" panose="020B0604020202020204" pitchFamily="34" charset="0"/>
              </a:defRPr>
            </a:lvl1pPr>
            <a:lvl2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2000">
                <a:latin typeface="Fira Sans" panose="020B0503050000020004" pitchFamily="34" charset="0"/>
                <a:cs typeface="Arial" panose="020B0604020202020204" pitchFamily="34" charset="0"/>
              </a:defRPr>
            </a:lvl2pPr>
            <a:lvl3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800">
                <a:latin typeface="Fira Sans" panose="020B0503050000020004" pitchFamily="34" charset="0"/>
                <a:cs typeface="Arial" panose="020B0604020202020204" pitchFamily="34" charset="0"/>
              </a:defRPr>
            </a:lvl3pPr>
            <a:lvl4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600">
                <a:latin typeface="Fira Sans" panose="020B0503050000020004" pitchFamily="34" charset="0"/>
                <a:cs typeface="Arial" panose="020B0604020202020204" pitchFamily="34" charset="0"/>
              </a:defRPr>
            </a:lvl4pPr>
            <a:lvl5pPr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defRPr sz="1600">
                <a:latin typeface="Fira Sans" panose="020B05030500000200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571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3EB0550F-D7AE-94FB-5DE0-126B78A6CB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82487"/>
            <a:ext cx="12192000" cy="107315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800" b="0" cap="all" baseline="0">
                <a:latin typeface="Fira Sans Black" panose="020B0A03050000020004" pitchFamily="34" charset="0"/>
              </a:defRPr>
            </a:lvl1pPr>
            <a:lvl2pPr marL="457200" indent="0" algn="ctr">
              <a:buNone/>
              <a:defRPr sz="4400" b="1" cap="all" baseline="0">
                <a:latin typeface="Abadi Extra Light" panose="020B0204020104020204" pitchFamily="34" charset="0"/>
              </a:defRPr>
            </a:lvl2pPr>
            <a:lvl3pPr marL="914400" indent="0" algn="ctr">
              <a:buNone/>
              <a:defRPr sz="4000" b="1" cap="all" baseline="0">
                <a:latin typeface="Abadi Extra Light" panose="020B0204020104020204" pitchFamily="34" charset="0"/>
              </a:defRPr>
            </a:lvl3pPr>
            <a:lvl4pPr marL="1371600" indent="0" algn="ctr">
              <a:buNone/>
              <a:defRPr sz="3600" b="1" cap="all" baseline="0">
                <a:latin typeface="Abadi Extra Light" panose="020B0204020104020204" pitchFamily="34" charset="0"/>
              </a:defRPr>
            </a:lvl4pPr>
            <a:lvl5pPr marL="1828800" indent="0" algn="ctr">
              <a:buNone/>
              <a:defRPr sz="3600" b="1" cap="all" baseline="0"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Additional Content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0391DAC9-18F1-CD57-FE00-607001359D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1162" y="1655763"/>
            <a:ext cx="11369675" cy="36322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200">
                <a:latin typeface="Fira Sans" panose="020B0503050000020004" pitchFamily="34" charset="0"/>
              </a:defRPr>
            </a:lvl1pPr>
            <a:lvl2pPr marL="45720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latin typeface="Abadi Extra Light" panose="020B0204020104020204" pitchFamily="34" charset="0"/>
              </a:defRPr>
            </a:lvl2pPr>
            <a:lvl3pPr marL="91440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Abadi Extra Light" panose="020B0204020104020204" pitchFamily="34" charset="0"/>
              </a:defRPr>
            </a:lvl3pPr>
            <a:lvl4pPr marL="137160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Abadi Extra Light" panose="020B0204020104020204" pitchFamily="34" charset="0"/>
              </a:defRPr>
            </a:lvl4pPr>
            <a:lvl5pPr marL="182880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Abadi Extra Light" panose="020B02040201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31ACC8-BAB3-C624-A5D9-12F73BFE7282}"/>
              </a:ext>
            </a:extLst>
          </p:cNvPr>
          <p:cNvSpPr/>
          <p:nvPr userDrawn="1"/>
        </p:nvSpPr>
        <p:spPr>
          <a:xfrm>
            <a:off x="1537857" y="5694242"/>
            <a:ext cx="10695708" cy="1039138"/>
          </a:xfrm>
          <a:prstGeom prst="rect">
            <a:avLst/>
          </a:prstGeom>
          <a:solidFill>
            <a:srgbClr val="0199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6F873DC4-FF33-5BCB-ABE0-4AF4F70C8D45}"/>
              </a:ext>
            </a:extLst>
          </p:cNvPr>
          <p:cNvSpPr/>
          <p:nvPr userDrawn="1"/>
        </p:nvSpPr>
        <p:spPr>
          <a:xfrm rot="5400000">
            <a:off x="1011408" y="5943600"/>
            <a:ext cx="1343891" cy="54037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logo with a swirl&#10;&#10;Description automatically generated with medium confidence">
            <a:extLst>
              <a:ext uri="{FF2B5EF4-FFF2-40B4-BE49-F238E27FC236}">
                <a16:creationId xmlns:a16="http://schemas.microsoft.com/office/drawing/2014/main" id="{49AC19BF-D9FE-967D-1F50-142EEB17D4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53" y="5417368"/>
            <a:ext cx="1305174" cy="12882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DC461B-2750-2159-9A2A-D43D6136F5FE}"/>
              </a:ext>
            </a:extLst>
          </p:cNvPr>
          <p:cNvSpPr txBox="1"/>
          <p:nvPr userDrawn="1"/>
        </p:nvSpPr>
        <p:spPr>
          <a:xfrm>
            <a:off x="2092036" y="5943599"/>
            <a:ext cx="9781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Sierra Mental Wellness Group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www.SierraMentalWellness.org</a:t>
            </a:r>
          </a:p>
        </p:txBody>
      </p:sp>
    </p:spTree>
    <p:extLst>
      <p:ext uri="{BB962C8B-B14F-4D97-AF65-F5344CB8AC3E}">
        <p14:creationId xmlns:p14="http://schemas.microsoft.com/office/powerpoint/2010/main" val="98950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AABE958-5788-660D-ACF0-82E5438D3814}"/>
              </a:ext>
            </a:extLst>
          </p:cNvPr>
          <p:cNvSpPr txBox="1"/>
          <p:nvPr userDrawn="1"/>
        </p:nvSpPr>
        <p:spPr>
          <a:xfrm>
            <a:off x="0" y="229457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ira Sans Black" panose="020B0A03050000020004" pitchFamily="34" charset="0"/>
                <a:ea typeface="+mn-ea"/>
                <a:cs typeface="+mn-cs"/>
              </a:rPr>
              <a:t>Questions?</a:t>
            </a:r>
            <a:endParaRPr kumimoji="0" lang="en-US" sz="7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ira Sans Black" panose="020B0A030500000200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A7407E-4915-92D2-B19F-F4B98E91D35A}"/>
              </a:ext>
            </a:extLst>
          </p:cNvPr>
          <p:cNvSpPr/>
          <p:nvPr userDrawn="1"/>
        </p:nvSpPr>
        <p:spPr>
          <a:xfrm>
            <a:off x="1537857" y="5694242"/>
            <a:ext cx="10695708" cy="1039138"/>
          </a:xfrm>
          <a:prstGeom prst="rect">
            <a:avLst/>
          </a:prstGeom>
          <a:solidFill>
            <a:srgbClr val="0199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DD3208EA-4789-5DAB-BA8E-D7EC4002C3E4}"/>
              </a:ext>
            </a:extLst>
          </p:cNvPr>
          <p:cNvSpPr/>
          <p:nvPr userDrawn="1"/>
        </p:nvSpPr>
        <p:spPr>
          <a:xfrm rot="5400000">
            <a:off x="1011408" y="5943600"/>
            <a:ext cx="1343891" cy="54037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a swirl&#10;&#10;Description automatically generated with medium confidence">
            <a:extLst>
              <a:ext uri="{FF2B5EF4-FFF2-40B4-BE49-F238E27FC236}">
                <a16:creationId xmlns:a16="http://schemas.microsoft.com/office/drawing/2014/main" id="{413E2D9E-6458-0FAC-A7DE-EF1723378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53" y="5417368"/>
            <a:ext cx="1305174" cy="12882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C18BC6A-84F0-7A08-6BFD-39C973AF0019}"/>
              </a:ext>
            </a:extLst>
          </p:cNvPr>
          <p:cNvSpPr txBox="1"/>
          <p:nvPr userDrawn="1"/>
        </p:nvSpPr>
        <p:spPr>
          <a:xfrm>
            <a:off x="2092036" y="5943599"/>
            <a:ext cx="9781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Sierra Mental Wellness Group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www.SierraMentalWellness.org</a:t>
            </a:r>
          </a:p>
        </p:txBody>
      </p:sp>
    </p:spTree>
    <p:extLst>
      <p:ext uri="{BB962C8B-B14F-4D97-AF65-F5344CB8AC3E}">
        <p14:creationId xmlns:p14="http://schemas.microsoft.com/office/powerpoint/2010/main" val="355141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139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062728-D6DA-1A71-DDE6-5F587CEAB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FF15E9-5778-E5BD-942B-3031ED5DE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196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90F06-E850-D1EF-F4A7-C76205A62D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6291" y="1029375"/>
            <a:ext cx="9559636" cy="2710650"/>
          </a:xfrm>
        </p:spPr>
        <p:txBody>
          <a:bodyPr>
            <a:normAutofit/>
          </a:bodyPr>
          <a:lstStyle/>
          <a:p>
            <a:r>
              <a:rPr lang="en-US" sz="7200" dirty="0"/>
              <a:t>Sierra Mental</a:t>
            </a:r>
            <a:br>
              <a:rPr lang="en-US" sz="7200" dirty="0"/>
            </a:br>
            <a:r>
              <a:rPr lang="en-US" sz="7200" dirty="0"/>
              <a:t>Wellness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0D9450-4961-10A5-6BC4-BC64FD8203B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3597150"/>
            <a:ext cx="12192000" cy="96615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latin typeface="Fira Sans" panose="020B0503050000020004" pitchFamily="34" charset="0"/>
              </a:rPr>
              <a:t>Providing Crisis Services to San Luis Obispo County</a:t>
            </a:r>
          </a:p>
        </p:txBody>
      </p:sp>
    </p:spTree>
    <p:extLst>
      <p:ext uri="{BB962C8B-B14F-4D97-AF65-F5344CB8AC3E}">
        <p14:creationId xmlns:p14="http://schemas.microsoft.com/office/powerpoint/2010/main" val="1696584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D2FE788-3A0E-F8A5-FB7F-E35BE0F4E4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582487"/>
            <a:ext cx="12192000" cy="611831"/>
          </a:xfrm>
        </p:spPr>
        <p:txBody>
          <a:bodyPr/>
          <a:lstStyle/>
          <a:p>
            <a:r>
              <a:rPr lang="en-US" sz="4000" dirty="0"/>
              <a:t>Mobile Crisis Responds to all San Luis Obispo County Cities and Unincorporated Areas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EC0DE-F3D9-1F9C-D199-211909E150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6571" y="1660849"/>
            <a:ext cx="11495315" cy="3750906"/>
          </a:xfrm>
        </p:spPr>
        <p:txBody>
          <a:bodyPr numCol="3">
            <a:noAutofit/>
          </a:bodyPr>
          <a:lstStyle/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Private Residences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Local Hospitals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Law Enforcement </a:t>
            </a:r>
            <a:br>
              <a:rPr lang="en-US" sz="2400" dirty="0"/>
            </a:br>
            <a:r>
              <a:rPr lang="en-US" sz="2400" dirty="0"/>
              <a:t>Co-Response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Local Schools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Cal Poly University &amp; Cuesta College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SLO County Behavioral Health Clinics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Mental Health Clinics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Private Counseling Offices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Health Care Clinics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Medical Offices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Private Doctor’s Offices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Residential Treatment Programs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Psychiatric Health Facility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Juvenile Hall</a:t>
            </a:r>
          </a:p>
          <a:p>
            <a:pPr marL="233363" indent="-233363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Other Community Locations</a:t>
            </a:r>
          </a:p>
        </p:txBody>
      </p:sp>
    </p:spTree>
    <p:extLst>
      <p:ext uri="{BB962C8B-B14F-4D97-AF65-F5344CB8AC3E}">
        <p14:creationId xmlns:p14="http://schemas.microsoft.com/office/powerpoint/2010/main" val="2679872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D2FE788-3A0E-F8A5-FB7F-E35BE0F4E4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582487"/>
            <a:ext cx="12192000" cy="611831"/>
          </a:xfrm>
        </p:spPr>
        <p:txBody>
          <a:bodyPr/>
          <a:lstStyle/>
          <a:p>
            <a:r>
              <a:rPr lang="en-US" sz="4000" dirty="0"/>
              <a:t>Mobile Crisis Data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442" y="4036130"/>
            <a:ext cx="5730737" cy="6858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442" y="1754088"/>
            <a:ext cx="5745978" cy="8611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442" y="2975126"/>
            <a:ext cx="5723116" cy="70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124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D2FE788-3A0E-F8A5-FB7F-E35BE0F4E4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582487"/>
            <a:ext cx="12192000" cy="611831"/>
          </a:xfrm>
        </p:spPr>
        <p:txBody>
          <a:bodyPr/>
          <a:lstStyle/>
          <a:p>
            <a:r>
              <a:rPr lang="en-US" sz="4000" dirty="0"/>
              <a:t>Mobile Crisis 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A90217-7F5A-4D3F-BEA9-FEC03F7B4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941" y="1584638"/>
            <a:ext cx="4725059" cy="30960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2370F4C-9EF3-4717-9125-84908D3516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84638"/>
            <a:ext cx="4801270" cy="313416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3DD500F-D277-4DB5-8B36-533CFB9F862D}"/>
              </a:ext>
            </a:extLst>
          </p:cNvPr>
          <p:cNvSpPr txBox="1"/>
          <p:nvPr/>
        </p:nvSpPr>
        <p:spPr>
          <a:xfrm>
            <a:off x="4901089" y="4886349"/>
            <a:ext cx="2389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Total Evaluations: 1203 </a:t>
            </a:r>
          </a:p>
        </p:txBody>
      </p:sp>
    </p:spTree>
    <p:extLst>
      <p:ext uri="{BB962C8B-B14F-4D97-AF65-F5344CB8AC3E}">
        <p14:creationId xmlns:p14="http://schemas.microsoft.com/office/powerpoint/2010/main" val="696099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897073-502C-6A88-39AE-2ED11190FD31}"/>
              </a:ext>
            </a:extLst>
          </p:cNvPr>
          <p:cNvSpPr/>
          <p:nvPr/>
        </p:nvSpPr>
        <p:spPr>
          <a:xfrm>
            <a:off x="167952" y="223935"/>
            <a:ext cx="11613502" cy="6265506"/>
          </a:xfrm>
          <a:prstGeom prst="rect">
            <a:avLst/>
          </a:prstGeom>
          <a:noFill/>
          <a:ln w="57150">
            <a:solidFill>
              <a:srgbClr val="0099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34A2DD-9659-0A85-9B48-36F48EE6263B}"/>
              </a:ext>
            </a:extLst>
          </p:cNvPr>
          <p:cNvSpPr/>
          <p:nvPr/>
        </p:nvSpPr>
        <p:spPr>
          <a:xfrm>
            <a:off x="394996" y="452535"/>
            <a:ext cx="11613502" cy="6265506"/>
          </a:xfrm>
          <a:prstGeom prst="rect">
            <a:avLst/>
          </a:prstGeom>
          <a:noFill/>
          <a:ln w="57150">
            <a:solidFill>
              <a:srgbClr val="0099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6C9C277-DA95-C3AF-76F8-B9836CEAE80F}"/>
              </a:ext>
            </a:extLst>
          </p:cNvPr>
          <p:cNvSpPr txBox="1">
            <a:spLocks/>
          </p:cNvSpPr>
          <p:nvPr/>
        </p:nvSpPr>
        <p:spPr>
          <a:xfrm>
            <a:off x="0" y="625154"/>
            <a:ext cx="12192001" cy="71845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latin typeface="Fira Sans" panose="020B0503050000020004" pitchFamily="34" charset="0"/>
              </a:rPr>
              <a:t>How to Contact Mobile Crisis Services</a:t>
            </a:r>
          </a:p>
          <a:p>
            <a:pPr marL="0" indent="0" algn="ctr">
              <a:buNone/>
            </a:pPr>
            <a:r>
              <a:rPr lang="en-US" sz="4400" dirty="0">
                <a:latin typeface="Fira Sans" panose="020B0503050000020004" pitchFamily="34" charset="0"/>
              </a:rPr>
              <a:t>Community Members: 1-800-783-0607</a:t>
            </a:r>
          </a:p>
          <a:p>
            <a:pPr marL="0" indent="0" algn="ctr">
              <a:buNone/>
            </a:pPr>
            <a:r>
              <a:rPr lang="en-US" sz="4400" dirty="0">
                <a:latin typeface="Fira Sans" panose="020B0503050000020004" pitchFamily="34" charset="0"/>
              </a:rPr>
              <a:t>Partner </a:t>
            </a:r>
            <a:r>
              <a:rPr lang="en-US" sz="4400">
                <a:latin typeface="Fira Sans" panose="020B0503050000020004" pitchFamily="34" charset="0"/>
              </a:rPr>
              <a:t>Agencies: Crisis Dispatch Center</a:t>
            </a:r>
            <a:endParaRPr lang="en-US" sz="4400" dirty="0">
              <a:latin typeface="Fira Sans" panose="020B05030500000200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69C9C1-7D7D-D995-AEDB-847F58D50B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3" t="8081" b="31525"/>
          <a:stretch/>
        </p:blipFill>
        <p:spPr>
          <a:xfrm>
            <a:off x="3516086" y="2931180"/>
            <a:ext cx="5159828" cy="330166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59596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559FB5-C9F7-FC2F-CCA6-3609E422C9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80456" y="491600"/>
            <a:ext cx="9605555" cy="4761535"/>
          </a:xfrm>
        </p:spPr>
        <p:txBody>
          <a:bodyPr/>
          <a:lstStyle/>
          <a:p>
            <a:r>
              <a:rPr lang="en-US" sz="7200" dirty="0"/>
              <a:t>Crisis Dispatch Center</a:t>
            </a:r>
          </a:p>
        </p:txBody>
      </p:sp>
    </p:spTree>
    <p:extLst>
      <p:ext uri="{BB962C8B-B14F-4D97-AF65-F5344CB8AC3E}">
        <p14:creationId xmlns:p14="http://schemas.microsoft.com/office/powerpoint/2010/main" val="3955812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CA903-A251-1A26-CE2D-46AC951977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Leadership Team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DE2E74-F72D-72B7-28C6-4C93B66274F6}"/>
              </a:ext>
            </a:extLst>
          </p:cNvPr>
          <p:cNvCxnSpPr>
            <a:cxnSpLocks/>
          </p:cNvCxnSpPr>
          <p:nvPr/>
        </p:nvCxnSpPr>
        <p:spPr>
          <a:xfrm>
            <a:off x="2485060" y="1878569"/>
            <a:ext cx="9007993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9A00889-FAA9-A3A5-85F2-0C68EBCE26C3}"/>
              </a:ext>
            </a:extLst>
          </p:cNvPr>
          <p:cNvSpPr txBox="1">
            <a:spLocks/>
          </p:cNvSpPr>
          <p:nvPr/>
        </p:nvSpPr>
        <p:spPr>
          <a:xfrm>
            <a:off x="1949391" y="1250950"/>
            <a:ext cx="10007082" cy="1443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400" dirty="0" err="1"/>
              <a:t>Bretney</a:t>
            </a:r>
            <a:r>
              <a:rPr lang="en-US" sz="4400" dirty="0"/>
              <a:t> Padilla, LPT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400" dirty="0"/>
              <a:t>Crisis Dispatch Center Supervisor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0314C85-77C4-CF95-3779-327B17D855D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245829" y="3320192"/>
            <a:ext cx="7492753" cy="22868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Josh Simpson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400" dirty="0"/>
              <a:t>Regional Manager of</a:t>
            </a:r>
            <a:br>
              <a:rPr lang="en-US" sz="4400" dirty="0"/>
            </a:br>
            <a:r>
              <a:rPr lang="en-US" sz="4400" dirty="0"/>
              <a:t>Program Operations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2EE183-98EC-FF45-A8C6-391E1AA2DF77}"/>
              </a:ext>
            </a:extLst>
          </p:cNvPr>
          <p:cNvCxnSpPr>
            <a:cxnSpLocks/>
          </p:cNvCxnSpPr>
          <p:nvPr/>
        </p:nvCxnSpPr>
        <p:spPr>
          <a:xfrm>
            <a:off x="3954167" y="4017498"/>
            <a:ext cx="6098958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95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0DF1B4-5723-F088-4A25-024E30022F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Who We Are (and Aren’t)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A40C0-9251-2CC1-809F-ADEA7FEB2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Crisis Dispatch Center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FE3EC-5E10-24F7-2AB0-715A8A85E76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24/7 Internal Facing Call Center</a:t>
            </a:r>
          </a:p>
          <a:p>
            <a:pPr lvl="1">
              <a:lnSpc>
                <a:spcPts val="4000"/>
              </a:lnSpc>
              <a:buSzPct val="80000"/>
              <a:buFont typeface="Courier New" panose="02070309020205020404" pitchFamily="49" charset="0"/>
              <a:buChar char="o"/>
            </a:pPr>
            <a:r>
              <a:rPr lang="en-US" sz="2800" dirty="0"/>
              <a:t>The Crisis Dispatch Center is an internal professional service to support the crisis continuum system</a:t>
            </a:r>
          </a:p>
          <a:p>
            <a:pPr lvl="1">
              <a:lnSpc>
                <a:spcPts val="4000"/>
              </a:lnSpc>
              <a:buSzPct val="80000"/>
              <a:buFont typeface="Courier New" panose="02070309020205020404" pitchFamily="49" charset="0"/>
              <a:buChar char="o"/>
            </a:pPr>
            <a:r>
              <a:rPr lang="en-US" sz="2800" dirty="0"/>
              <a:t>It is not a crisis prevention service or replacement of 9-8-8 or the Central Coast Hotline</a:t>
            </a:r>
          </a:p>
          <a:p>
            <a:pPr lvl="2">
              <a:lnSpc>
                <a:spcPts val="4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2800" dirty="0"/>
              <a:t>Dispatch staff are administrative support and have limited training in crisis prevention and de-escalation</a:t>
            </a:r>
          </a:p>
        </p:txBody>
      </p:sp>
    </p:spTree>
    <p:extLst>
      <p:ext uri="{BB962C8B-B14F-4D97-AF65-F5344CB8AC3E}">
        <p14:creationId xmlns:p14="http://schemas.microsoft.com/office/powerpoint/2010/main" val="3373697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0DF1B4-5723-F088-4A25-024E30022F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What We Do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A40C0-9251-2CC1-809F-ADEA7FEB2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Crisis Dispatch Center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FE3EC-5E10-24F7-2AB0-715A8A85E76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Provide administrative support to crisis services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Triage and collect pertinent details for crisis requests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Secure placement at acute psychiatric facilities for persons on a 5150 hold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Arrange transportation for transfers between facilities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Schedule Post-Hospitalization appointments</a:t>
            </a:r>
          </a:p>
        </p:txBody>
      </p:sp>
    </p:spTree>
    <p:extLst>
      <p:ext uri="{BB962C8B-B14F-4D97-AF65-F5344CB8AC3E}">
        <p14:creationId xmlns:p14="http://schemas.microsoft.com/office/powerpoint/2010/main" val="2716847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1B1412-7F53-5A31-F9D2-43E78D4BAA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112395"/>
            <a:r>
              <a:rPr lang="en-US">
                <a:latin typeface="Fira Sans"/>
                <a:cs typeface="Arial"/>
              </a:rPr>
              <a:t>Data March 1st- August 31st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0A348-5376-C963-DF39-1031B055B9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2596" y="-13138"/>
            <a:ext cx="11956474" cy="1250950"/>
          </a:xfrm>
        </p:spPr>
        <p:txBody>
          <a:bodyPr/>
          <a:lstStyle/>
          <a:p>
            <a:pPr marL="112395"/>
            <a:r>
              <a:rPr lang="en-US">
                <a:latin typeface="Fira Sans Black"/>
                <a:cs typeface="Arial"/>
              </a:rPr>
              <a:t>Crisis Dispatch Center</a:t>
            </a:r>
            <a:endParaRPr lang="en-US"/>
          </a:p>
        </p:txBody>
      </p:sp>
      <p:pic>
        <p:nvPicPr>
          <p:cNvPr id="14" name="Content Placeholder 13" descr="A screenshot of a phone&#10;&#10;Description automatically generated">
            <a:extLst>
              <a:ext uri="{FF2B5EF4-FFF2-40B4-BE49-F238E27FC236}">
                <a16:creationId xmlns:a16="http://schemas.microsoft.com/office/drawing/2014/main" id="{A5212334-BD79-24B5-8AE6-31F5CF9B89D7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3"/>
          <a:stretch>
            <a:fillRect/>
          </a:stretch>
        </p:blipFill>
        <p:spPr>
          <a:xfrm>
            <a:off x="4171240" y="1716965"/>
            <a:ext cx="4934140" cy="4021520"/>
          </a:xfrm>
        </p:spPr>
      </p:pic>
    </p:spTree>
    <p:extLst>
      <p:ext uri="{BB962C8B-B14F-4D97-AF65-F5344CB8AC3E}">
        <p14:creationId xmlns:p14="http://schemas.microsoft.com/office/powerpoint/2010/main" val="1201609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0DF1B4-5723-F088-4A25-024E30022F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How to Request Mobile Crisis Services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A40C0-9251-2CC1-809F-ADEA7FEB2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Mobile Crisis Service Requests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FE3EC-5E10-24F7-2AB0-715A8A85E76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dirty="0"/>
              <a:t>Community Members</a:t>
            </a:r>
          </a:p>
          <a:p>
            <a:pPr lvl="1">
              <a:lnSpc>
                <a:spcPts val="4000"/>
              </a:lnSpc>
              <a:spcAft>
                <a:spcPts val="600"/>
              </a:spcAft>
              <a:buSzPct val="80000"/>
              <a:buFont typeface="Courier New" panose="02070309020205020404" pitchFamily="49" charset="0"/>
              <a:buChar char="o"/>
            </a:pPr>
            <a:r>
              <a:rPr lang="en-US" sz="2800" dirty="0"/>
              <a:t>Call the Central Coast Hotline at </a:t>
            </a:r>
            <a:r>
              <a:rPr lang="en-US" sz="2800" b="1" dirty="0"/>
              <a:t>1-800-783-0607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and request the Mobile Crisis Team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Partner Agencies</a:t>
            </a:r>
          </a:p>
          <a:p>
            <a:pPr lvl="1">
              <a:lnSpc>
                <a:spcPts val="4000"/>
              </a:lnSpc>
              <a:spcAft>
                <a:spcPts val="600"/>
              </a:spcAft>
              <a:buSzPct val="80000"/>
              <a:buFont typeface="Courier New" panose="02070309020205020404" pitchFamily="49" charset="0"/>
              <a:buChar char="o"/>
            </a:pPr>
            <a:r>
              <a:rPr lang="en-US" sz="2800" dirty="0"/>
              <a:t>Call the Crisis Dispatch Center  </a:t>
            </a:r>
            <a:br>
              <a:rPr lang="en-US" sz="2800" dirty="0"/>
            </a:br>
            <a:r>
              <a:rPr lang="en-US" sz="2800" dirty="0"/>
              <a:t>to request mobile crisis services and provide details of the crisis situation</a:t>
            </a:r>
          </a:p>
        </p:txBody>
      </p:sp>
    </p:spTree>
    <p:extLst>
      <p:ext uri="{BB962C8B-B14F-4D97-AF65-F5344CB8AC3E}">
        <p14:creationId xmlns:p14="http://schemas.microsoft.com/office/powerpoint/2010/main" val="4151558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559FB5-C9F7-FC2F-CCA6-3609E422C9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80456" y="491600"/>
            <a:ext cx="9605555" cy="4761535"/>
          </a:xfrm>
        </p:spPr>
        <p:txBody>
          <a:bodyPr/>
          <a:lstStyle/>
          <a:p>
            <a:r>
              <a:rPr lang="en-US" sz="7200" dirty="0"/>
              <a:t>Sierra Mental Wellness Group</a:t>
            </a:r>
          </a:p>
        </p:txBody>
      </p:sp>
    </p:spTree>
    <p:extLst>
      <p:ext uri="{BB962C8B-B14F-4D97-AF65-F5344CB8AC3E}">
        <p14:creationId xmlns:p14="http://schemas.microsoft.com/office/powerpoint/2010/main" val="2772165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495E16-9544-8BBF-7C87-F4CEDDC62DF9}"/>
              </a:ext>
            </a:extLst>
          </p:cNvPr>
          <p:cNvSpPr txBox="1"/>
          <p:nvPr/>
        </p:nvSpPr>
        <p:spPr>
          <a:xfrm>
            <a:off x="387531" y="2163119"/>
            <a:ext cx="56692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1800" b="0" spc="0" baseline="0" dirty="0">
                <a:latin typeface="Fira Sans" panose="020B0503050000020004" pitchFamily="34" charset="0"/>
              </a:rPr>
              <a:t>Josh Simpson </a:t>
            </a: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1800" b="0" spc="0" baseline="0" dirty="0">
                <a:latin typeface="Fira Sans" panose="020B0503050000020004" pitchFamily="34" charset="0"/>
              </a:rPr>
              <a:t>Regional Manager of Program Operations</a:t>
            </a: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1800" b="0" spc="0" baseline="0" dirty="0">
              <a:latin typeface="Fira Sans" panose="020B0503050000020004" pitchFamily="34" charset="0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latin typeface="Fira Sans" panose="020B0503050000020004" pitchFamily="34" charset="0"/>
              </a:rPr>
              <a:t>Boone Tucker</a:t>
            </a:r>
            <a:endParaRPr lang="en-US" sz="1800" b="0" spc="0" baseline="0" dirty="0">
              <a:latin typeface="Fira Sans" panose="020B0503050000020004" pitchFamily="34" charset="0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latin typeface="Fira Sans" panose="020B0503050000020004" pitchFamily="34" charset="0"/>
              </a:rPr>
              <a:t>Mobile Crisis Service Assistant Supervisor</a:t>
            </a:r>
            <a:endParaRPr lang="en-US" sz="1800" b="0" spc="0" baseline="0" dirty="0">
              <a:latin typeface="Fira Sans" panose="020B05030500000200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BB1EFC-3A12-D259-F871-2E5EB7CAF2D6}"/>
              </a:ext>
            </a:extLst>
          </p:cNvPr>
          <p:cNvSpPr txBox="1"/>
          <p:nvPr/>
        </p:nvSpPr>
        <p:spPr>
          <a:xfrm>
            <a:off x="6170022" y="2163119"/>
            <a:ext cx="56692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latin typeface="Fira Sans" panose="020B0503050000020004" pitchFamily="34" charset="0"/>
              </a:rPr>
              <a:t>Leah DeRose</a:t>
            </a:r>
            <a:endParaRPr lang="en-US" sz="1800" b="0" spc="0" baseline="0" dirty="0">
              <a:latin typeface="Fira Sans" panose="020B0503050000020004" pitchFamily="34" charset="0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1800" b="0" spc="0" baseline="0" dirty="0">
                <a:latin typeface="Fira Sans" panose="020B0503050000020004" pitchFamily="34" charset="0"/>
              </a:rPr>
              <a:t>Mobile Crisis Services Supervisor</a:t>
            </a: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1800" b="0" spc="0" baseline="0" dirty="0">
              <a:latin typeface="Fira Sans" panose="020B0503050000020004" pitchFamily="34" charset="0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1800" b="0" spc="0" baseline="0" dirty="0" err="1">
                <a:latin typeface="Fira Sans" panose="020B0503050000020004" pitchFamily="34" charset="0"/>
              </a:rPr>
              <a:t>Bretney</a:t>
            </a:r>
            <a:r>
              <a:rPr lang="en-US" sz="1800" b="0" spc="0" baseline="0" dirty="0">
                <a:latin typeface="Fira Sans" panose="020B0503050000020004" pitchFamily="34" charset="0"/>
              </a:rPr>
              <a:t> Padilla, LPT</a:t>
            </a: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1800" b="0" spc="0" baseline="0" dirty="0">
                <a:latin typeface="Fira Sans" panose="020B0503050000020004" pitchFamily="34" charset="0"/>
              </a:rPr>
              <a:t>BH Crisis Dispatch Center Supervisor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D9B8D4-4297-4EBE-BADF-D27DC8F6E2D1}"/>
              </a:ext>
            </a:extLst>
          </p:cNvPr>
          <p:cNvSpPr txBox="1"/>
          <p:nvPr/>
        </p:nvSpPr>
        <p:spPr>
          <a:xfrm>
            <a:off x="4595616" y="4914900"/>
            <a:ext cx="3148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staff@sierramentalwellness.org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ADB011-A432-461E-9BEF-D60053F49C5A}"/>
              </a:ext>
            </a:extLst>
          </p:cNvPr>
          <p:cNvSpPr txBox="1"/>
          <p:nvPr/>
        </p:nvSpPr>
        <p:spPr>
          <a:xfrm>
            <a:off x="5422060" y="4432300"/>
            <a:ext cx="1495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805-439-4890</a:t>
            </a:r>
          </a:p>
        </p:txBody>
      </p:sp>
    </p:spTree>
    <p:extLst>
      <p:ext uri="{BB962C8B-B14F-4D97-AF65-F5344CB8AC3E}">
        <p14:creationId xmlns:p14="http://schemas.microsoft.com/office/powerpoint/2010/main" val="387254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18CD54-9D2B-6FE3-0126-026FA423BE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Sierra Mental Wellness Group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66051B-80C3-E26E-EC5F-6B31F8142EF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529192" y="1250950"/>
            <a:ext cx="9540571" cy="5449888"/>
          </a:xfrm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Non-Profit Company based out of Roseville, California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Provides crisis services for 5 counties and 1 divided city throughout the state of California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60000"/>
              <a:buFont typeface="Courier New" panose="02070309020205020404" pitchFamily="49" charset="0"/>
              <a:buChar char="o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  <a:cs typeface="+mn-cs"/>
              </a:rPr>
              <a:t>Central Coast regional services include San Luis Obispo County and Monterey County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Contractor with San Luis Obispo County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2015 – Began providing behavioral health crisis services to </a:t>
            </a:r>
            <a:r>
              <a:rPr lang="en-US" sz="3200" dirty="0">
                <a:solidFill>
                  <a:prstClr val="black"/>
                </a:solidFill>
                <a:latin typeface="Calibri" panose="020F0502020204030204"/>
                <a:cs typeface="+mn-cs"/>
              </a:rPr>
              <a:t>San Luis Obispo County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4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18CD54-9D2B-6FE3-0126-026FA423BE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Our Mission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66051B-80C3-E26E-EC5F-6B31F8142EF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529192" y="1250950"/>
            <a:ext cx="9540571" cy="5449888"/>
          </a:xfrm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ts val="432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provide emergency behavioral health crisis stabilization services to the community</a:t>
            </a:r>
          </a:p>
          <a:p>
            <a:pPr marL="457200" marR="0" lvl="0" indent="-457200" algn="l" defTabSz="914400" rtl="0" eaLnBrk="1" fontAlgn="auto" latinLnBrk="0" hangingPunct="1">
              <a:lnSpc>
                <a:spcPts val="432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improve access to services through linkage and/or referral to community agencies</a:t>
            </a:r>
          </a:p>
          <a:p>
            <a:pPr marL="457200" indent="-457200">
              <a:lnSpc>
                <a:spcPts val="4320"/>
              </a:lnSpc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ensure timely follow-up and referral services</a:t>
            </a:r>
          </a:p>
          <a:p>
            <a:pPr marL="457200" marR="0" lvl="0" indent="-457200" algn="l" defTabSz="914400" rtl="0" eaLnBrk="1" fontAlgn="auto" latinLnBrk="0" hangingPunct="1">
              <a:lnSpc>
                <a:spcPts val="432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collaborate with and support local community-based organizations</a:t>
            </a:r>
          </a:p>
        </p:txBody>
      </p:sp>
    </p:spTree>
    <p:extLst>
      <p:ext uri="{BB962C8B-B14F-4D97-AF65-F5344CB8AC3E}">
        <p14:creationId xmlns:p14="http://schemas.microsoft.com/office/powerpoint/2010/main" val="211826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559FB5-C9F7-FC2F-CCA6-3609E422C9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80456" y="491600"/>
            <a:ext cx="9605555" cy="4761535"/>
          </a:xfrm>
        </p:spPr>
        <p:txBody>
          <a:bodyPr/>
          <a:lstStyle/>
          <a:p>
            <a:r>
              <a:rPr lang="en-US" sz="7200" dirty="0"/>
              <a:t>Mobile Crisis Services</a:t>
            </a:r>
          </a:p>
        </p:txBody>
      </p:sp>
    </p:spTree>
    <p:extLst>
      <p:ext uri="{BB962C8B-B14F-4D97-AF65-F5344CB8AC3E}">
        <p14:creationId xmlns:p14="http://schemas.microsoft.com/office/powerpoint/2010/main" val="977554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236CA34-8DFC-97F2-C1BB-D4F30FE1AA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Leadership Team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BA7EB6-1565-7FAB-A084-D7AEDE9CAC4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441123" y="4050433"/>
            <a:ext cx="7492753" cy="22868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Josh Simpson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400" dirty="0"/>
              <a:t>Regional Manager of</a:t>
            </a:r>
            <a:br>
              <a:rPr lang="en-US" sz="4400" dirty="0"/>
            </a:br>
            <a:r>
              <a:rPr lang="en-US" sz="4400" dirty="0"/>
              <a:t>Program Operations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CE4DC3-200A-5792-4A20-3C8D0F26C9A7}"/>
              </a:ext>
            </a:extLst>
          </p:cNvPr>
          <p:cNvCxnSpPr>
            <a:cxnSpLocks/>
          </p:cNvCxnSpPr>
          <p:nvPr/>
        </p:nvCxnSpPr>
        <p:spPr>
          <a:xfrm>
            <a:off x="6676845" y="4782245"/>
            <a:ext cx="5515155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ACA8D45-DEF0-173F-C612-9B38E7313F29}"/>
              </a:ext>
            </a:extLst>
          </p:cNvPr>
          <p:cNvCxnSpPr>
            <a:cxnSpLocks/>
          </p:cNvCxnSpPr>
          <p:nvPr/>
        </p:nvCxnSpPr>
        <p:spPr>
          <a:xfrm>
            <a:off x="1007524" y="1976273"/>
            <a:ext cx="655320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298396F2-AEF6-01CB-E4A8-D38D6C8C5F3D}"/>
              </a:ext>
            </a:extLst>
          </p:cNvPr>
          <p:cNvSpPr txBox="1">
            <a:spLocks/>
          </p:cNvSpPr>
          <p:nvPr/>
        </p:nvSpPr>
        <p:spPr>
          <a:xfrm>
            <a:off x="46647" y="1364338"/>
            <a:ext cx="8699239" cy="1443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400" dirty="0"/>
              <a:t>Leah DeRose LMFT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400" dirty="0"/>
              <a:t>Mobile Crisis Supervisor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2F8EB8-6733-44C6-B20C-A9F970FA5F06}"/>
              </a:ext>
            </a:extLst>
          </p:cNvPr>
          <p:cNvSpPr txBox="1"/>
          <p:nvPr/>
        </p:nvSpPr>
        <p:spPr>
          <a:xfrm>
            <a:off x="284675" y="4047112"/>
            <a:ext cx="49918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Fira Sans" panose="020B0503050000020004"/>
              </a:rPr>
              <a:t>Boone Tucker</a:t>
            </a:r>
          </a:p>
          <a:p>
            <a:pPr algn="ctr"/>
            <a:r>
              <a:rPr lang="en-US" sz="4400" dirty="0">
                <a:latin typeface="Fira Sans" panose="020B0503050000020004"/>
              </a:rPr>
              <a:t>Assistant Supervisor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A9626C7-20B9-4320-9F49-B6C27D0B95B5}"/>
              </a:ext>
            </a:extLst>
          </p:cNvPr>
          <p:cNvCxnSpPr>
            <a:cxnSpLocks/>
          </p:cNvCxnSpPr>
          <p:nvPr/>
        </p:nvCxnSpPr>
        <p:spPr>
          <a:xfrm>
            <a:off x="169652" y="4770387"/>
            <a:ext cx="5515155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002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DF1AD-F88B-2FA5-80C7-61E654C34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Mobile Crisis Services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D7AB7-AC58-65FC-D1E9-2D7017FF0D3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04802" y="1250950"/>
            <a:ext cx="11764962" cy="5449888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en-US" sz="2800" dirty="0"/>
              <a:t>Available 24/7/365 (including holidays)</a:t>
            </a:r>
          </a:p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en-US" sz="2800" dirty="0"/>
              <a:t>Provides stabilizing supportive services, </a:t>
            </a:r>
            <a:br>
              <a:rPr lang="en-US" sz="2800" dirty="0"/>
            </a:br>
            <a:r>
              <a:rPr lang="en-US" sz="2800" dirty="0"/>
              <a:t>behavioral health assessments, and 5150 </a:t>
            </a:r>
            <a:br>
              <a:rPr lang="en-US" sz="2800" dirty="0"/>
            </a:br>
            <a:r>
              <a:rPr lang="en-US" sz="2800" dirty="0"/>
              <a:t>evaluations to persons in crisis within San Luis </a:t>
            </a:r>
            <a:br>
              <a:rPr lang="en-US" sz="2800" dirty="0"/>
            </a:br>
            <a:r>
              <a:rPr lang="en-US" sz="2800" dirty="0"/>
              <a:t>Obispo County</a:t>
            </a:r>
          </a:p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en-US" sz="2800" b="1" dirty="0"/>
              <a:t>Mobile Crisis Team (MCT): </a:t>
            </a:r>
            <a:r>
              <a:rPr lang="en-US" sz="2800" dirty="0"/>
              <a:t>Responds in 2-person teams to all community-based locations</a:t>
            </a:r>
          </a:p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en-US" sz="2800" b="1" dirty="0"/>
              <a:t>Mental Health Evaluation Team (MHET):</a:t>
            </a:r>
            <a:r>
              <a:rPr lang="en-US" sz="2800" dirty="0"/>
              <a:t> Responds to all 4 local hospitals and other facility settings</a:t>
            </a:r>
          </a:p>
          <a:p>
            <a:pPr>
              <a:lnSpc>
                <a:spcPts val="3600"/>
              </a:lnSpc>
              <a:spcAft>
                <a:spcPts val="12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3320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DF1AD-F88B-2FA5-80C7-61E654C34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801" y="0"/>
            <a:ext cx="11887200" cy="1595438"/>
          </a:xfrm>
        </p:spPr>
        <p:txBody>
          <a:bodyPr/>
          <a:lstStyle/>
          <a:p>
            <a:r>
              <a:rPr lang="en-US" dirty="0"/>
              <a:t>How We Serve San Luis </a:t>
            </a:r>
            <a:br>
              <a:rPr lang="en-US" dirty="0"/>
            </a:br>
            <a:r>
              <a:rPr lang="en-US" dirty="0"/>
              <a:t>Obispo County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D7AB7-AC58-65FC-D1E9-2D7017FF0D3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pPr>
              <a:lnSpc>
                <a:spcPts val="3600"/>
              </a:lnSpc>
            </a:pPr>
            <a:r>
              <a:rPr lang="en-US" sz="2800" b="1" u="sng" dirty="0"/>
              <a:t>Respond</a:t>
            </a:r>
            <a:r>
              <a:rPr lang="en-US" sz="2800" dirty="0"/>
              <a:t> 24/7 to behavioral health crisis calls </a:t>
            </a:r>
            <a:br>
              <a:rPr lang="en-US" sz="2800" dirty="0"/>
            </a:br>
            <a:r>
              <a:rPr lang="en-US" sz="2800" dirty="0"/>
              <a:t>throughout San Luis Obispo County</a:t>
            </a:r>
          </a:p>
          <a:p>
            <a:pPr>
              <a:lnSpc>
                <a:spcPts val="3600"/>
              </a:lnSpc>
            </a:pPr>
            <a:r>
              <a:rPr lang="en-US" sz="2800" b="1" u="sng" dirty="0"/>
              <a:t>Support</a:t>
            </a:r>
            <a:r>
              <a:rPr lang="en-US" sz="2800" dirty="0"/>
              <a:t> persons experiencing a behavioral health </a:t>
            </a:r>
            <a:br>
              <a:rPr lang="en-US" sz="2800" dirty="0"/>
            </a:br>
            <a:r>
              <a:rPr lang="en-US" sz="2800" dirty="0"/>
              <a:t>crisis through stabilization, de-escalation, and </a:t>
            </a:r>
            <a:br>
              <a:rPr lang="en-US" sz="2800" dirty="0"/>
            </a:br>
            <a:r>
              <a:rPr lang="en-US" sz="2800" dirty="0"/>
              <a:t>safety planning</a:t>
            </a:r>
          </a:p>
          <a:p>
            <a:pPr>
              <a:lnSpc>
                <a:spcPts val="3600"/>
              </a:lnSpc>
            </a:pPr>
            <a:r>
              <a:rPr lang="en-US" sz="2800" b="1" u="sng" dirty="0"/>
              <a:t>Assess</a:t>
            </a:r>
            <a:r>
              <a:rPr lang="en-US" sz="2800" dirty="0"/>
              <a:t> any adult or child who has a behavioral health emergency, </a:t>
            </a:r>
            <a:br>
              <a:rPr lang="en-US" sz="2800" dirty="0"/>
            </a:br>
            <a:r>
              <a:rPr lang="en-US" sz="2800" dirty="0"/>
              <a:t>is at risk of severe harm to self or others, or who may require psychiatric hospitalization</a:t>
            </a:r>
          </a:p>
        </p:txBody>
      </p:sp>
    </p:spTree>
    <p:extLst>
      <p:ext uri="{BB962C8B-B14F-4D97-AF65-F5344CB8AC3E}">
        <p14:creationId xmlns:p14="http://schemas.microsoft.com/office/powerpoint/2010/main" val="1993388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DF1AD-F88B-2FA5-80C7-61E654C34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801" y="0"/>
            <a:ext cx="11887200" cy="1595438"/>
          </a:xfrm>
        </p:spPr>
        <p:txBody>
          <a:bodyPr/>
          <a:lstStyle/>
          <a:p>
            <a:r>
              <a:rPr lang="en-US" dirty="0"/>
              <a:t>How We Serve San Luis </a:t>
            </a:r>
            <a:br>
              <a:rPr lang="en-US" dirty="0"/>
            </a:br>
            <a:r>
              <a:rPr lang="en-US" dirty="0"/>
              <a:t>Obispo County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D7AB7-AC58-65FC-D1E9-2D7017FF0D3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pPr>
              <a:lnSpc>
                <a:spcPts val="3600"/>
              </a:lnSpc>
            </a:pPr>
            <a:r>
              <a:rPr lang="en-US" sz="2800" b="1" u="sng" dirty="0"/>
              <a:t>Collaborate</a:t>
            </a:r>
            <a:r>
              <a:rPr lang="en-US" sz="2800" dirty="0"/>
              <a:t> with community partners and </a:t>
            </a:r>
            <a:br>
              <a:rPr lang="en-US" sz="2800" dirty="0"/>
            </a:br>
            <a:r>
              <a:rPr lang="en-US" sz="2800" dirty="0"/>
              <a:t>agencies to determine the most appropriate </a:t>
            </a:r>
            <a:br>
              <a:rPr lang="en-US" sz="2800" dirty="0"/>
            </a:br>
            <a:r>
              <a:rPr lang="en-US" sz="2800" dirty="0"/>
              <a:t>level of care for persons experiencing a </a:t>
            </a:r>
            <a:br>
              <a:rPr lang="en-US" sz="2800" dirty="0"/>
            </a:br>
            <a:r>
              <a:rPr lang="en-US" sz="2800" dirty="0"/>
              <a:t>behavioral health crisis</a:t>
            </a:r>
          </a:p>
          <a:p>
            <a:pPr>
              <a:lnSpc>
                <a:spcPts val="3600"/>
              </a:lnSpc>
            </a:pPr>
            <a:r>
              <a:rPr lang="en-US" sz="2800" b="1" u="sng" dirty="0"/>
              <a:t>Assist</a:t>
            </a:r>
            <a:r>
              <a:rPr lang="en-US" sz="2800" dirty="0"/>
              <a:t> hospitals, law enforcement, fire and social services in responding to behavioral health emergencies</a:t>
            </a:r>
          </a:p>
        </p:txBody>
      </p:sp>
    </p:spTree>
    <p:extLst>
      <p:ext uri="{BB962C8B-B14F-4D97-AF65-F5344CB8AC3E}">
        <p14:creationId xmlns:p14="http://schemas.microsoft.com/office/powerpoint/2010/main" val="2907523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32179</TotalTime>
  <Words>617</Words>
  <Application>Microsoft Office PowerPoint</Application>
  <PresentationFormat>Widescreen</PresentationFormat>
  <Paragraphs>96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Sierra Mental Wellness Group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Bethany Shakespeare</dc:creator>
  <cp:lastModifiedBy>Josh Simpson</cp:lastModifiedBy>
  <cp:revision>73</cp:revision>
  <cp:lastPrinted>2024-03-27T16:05:21Z</cp:lastPrinted>
  <dcterms:created xsi:type="dcterms:W3CDTF">2022-10-24T17:18:58Z</dcterms:created>
  <dcterms:modified xsi:type="dcterms:W3CDTF">2024-10-09T16:48:43Z</dcterms:modified>
</cp:coreProperties>
</file>