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0" r:id="rId3"/>
    <p:sldId id="301" r:id="rId4"/>
    <p:sldId id="304" r:id="rId5"/>
    <p:sldId id="303" r:id="rId6"/>
    <p:sldId id="307" r:id="rId7"/>
    <p:sldId id="302" r:id="rId8"/>
    <p:sldId id="309" r:id="rId9"/>
    <p:sldId id="311" r:id="rId10"/>
    <p:sldId id="305" r:id="rId11"/>
    <p:sldId id="306" r:id="rId12"/>
    <p:sldId id="310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98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82" autoAdjust="0"/>
    <p:restoredTop sz="91795" autoAdjust="0"/>
  </p:normalViewPr>
  <p:slideViewPr>
    <p:cSldViewPr>
      <p:cViewPr varScale="1">
        <p:scale>
          <a:sx n="79" d="100"/>
          <a:sy n="79" d="100"/>
        </p:scale>
        <p:origin x="150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6" d="100"/>
        <a:sy n="116" d="100"/>
      </p:scale>
      <p:origin x="0" y="-1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o365gcoslo-my.sharepoint.com/personal/kburns_co_slo_ca_us/Documents/A.Health_REPORTING/BH%20Strat%20Plan/1000-3_Status_Quo_-Budget_Summary_Detail_STRAT%20PLA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o365gcoslo-my.sharepoint.com/personal/kburns_co_slo_ca_us/Documents/A.Health_REPORTING/BH%20Strat%20Plan/1000-3_Status_Quo_-Budget_Summary_Detail_STRAT%20PLA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FY 2024-25 Budgeted Expenditures</a:t>
            </a:r>
            <a:br>
              <a:rPr lang="en-US" dirty="0"/>
            </a:br>
            <a:r>
              <a:rPr lang="en-US" dirty="0"/>
              <a:t>$120,227,722</a:t>
            </a:r>
          </a:p>
        </c:rich>
      </c:tx>
      <c:layout>
        <c:manualLayout>
          <c:xMode val="edge"/>
          <c:yMode val="edge"/>
          <c:x val="0.36961340582778718"/>
          <c:y val="3.7988826815642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'2425 Expenditure Detail'!$E$4</c:f>
              <c:strCache>
                <c:ptCount val="1"/>
                <c:pt idx="0">
                  <c:v>FY 2024-25 Adopted Budget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58A-41EA-8025-56173983C84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58A-41EA-8025-56173983C84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58A-41EA-8025-56173983C845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58A-41EA-8025-56173983C845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58A-41EA-8025-56173983C845}"/>
              </c:ext>
            </c:extLst>
          </c:dPt>
          <c:dLbls>
            <c:dLbl>
              <c:idx val="1"/>
              <c:layout>
                <c:manualLayout>
                  <c:x val="-7.987966793897263E-3"/>
                  <c:y val="-5.5200980031752334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58A-41EA-8025-56173983C845}"/>
                </c:ext>
              </c:extLst>
            </c:dLbl>
            <c:dLbl>
              <c:idx val="2"/>
              <c:layout>
                <c:manualLayout>
                  <c:x val="-0.25033762416915134"/>
                  <c:y val="8.3997671875551169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58A-41EA-8025-56173983C845}"/>
                </c:ext>
              </c:extLst>
            </c:dLbl>
            <c:dLbl>
              <c:idx val="3"/>
              <c:layout>
                <c:manualLayout>
                  <c:x val="-0.24378230071858484"/>
                  <c:y val="6.7039106145251395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58A-41EA-8025-56173983C845}"/>
                </c:ext>
              </c:extLst>
            </c:dLbl>
            <c:dLbl>
              <c:idx val="4"/>
              <c:layout>
                <c:manualLayout>
                  <c:x val="-0.16598505395792809"/>
                  <c:y val="6.8723447560535805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58A-41EA-8025-56173983C845}"/>
                </c:ext>
              </c:extLst>
            </c:dLbl>
            <c:numFmt formatCode="General" sourceLinked="0"/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'2425 Expenditure Detail'!$C$5:$C$7</c:f>
              <c:strCache>
                <c:ptCount val="3"/>
                <c:pt idx="0">
                  <c:v>Salary and Benefits</c:v>
                </c:pt>
                <c:pt idx="1">
                  <c:v>Professional Services</c:v>
                </c:pt>
                <c:pt idx="2">
                  <c:v>Services, Supplies, Other Charges</c:v>
                </c:pt>
              </c:strCache>
            </c:strRef>
          </c:cat>
          <c:val>
            <c:numRef>
              <c:f>'2425 Expenditure Detail'!$E$5:$E$7</c:f>
              <c:numCache>
                <c:formatCode>"$"#,##0</c:formatCode>
                <c:ptCount val="3"/>
                <c:pt idx="0">
                  <c:v>47995068.1624621</c:v>
                </c:pt>
                <c:pt idx="1">
                  <c:v>58021627</c:v>
                </c:pt>
                <c:pt idx="2" formatCode="#,##0">
                  <c:v>14211026.480000004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58A-41EA-8025-56173983C84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b="1">
          <a:ln>
            <a:noFill/>
          </a:ln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FY 2024-25 Funding Sources</a:t>
            </a:r>
          </a:p>
          <a:p>
            <a:pPr>
              <a:defRPr sz="1800"/>
            </a:pPr>
            <a:r>
              <a:rPr lang="en-US" sz="1800" dirty="0"/>
              <a:t>$120,227,722</a:t>
            </a:r>
          </a:p>
        </c:rich>
      </c:tx>
      <c:layout>
        <c:manualLayout>
          <c:xMode val="edge"/>
          <c:yMode val="edge"/>
          <c:x val="0.36961340582778718"/>
          <c:y val="3.7988826815642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'2425 funding'!$E$4</c:f>
              <c:strCache>
                <c:ptCount val="1"/>
                <c:pt idx="0">
                  <c:v>FY 2024-25 Adopted Budget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075-47CE-8170-EAA522432B0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075-47CE-8170-EAA522432B0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075-47CE-8170-EAA522432B0A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9075-47CE-8170-EAA522432B0A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9075-47CE-8170-EAA522432B0A}"/>
              </c:ext>
            </c:extLst>
          </c:dPt>
          <c:dLbls>
            <c:dLbl>
              <c:idx val="1"/>
              <c:layout>
                <c:manualLayout>
                  <c:x val="9.1603046330619761E-2"/>
                  <c:y val="-0.13407821229050279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75-47CE-8170-EAA522432B0A}"/>
                </c:ext>
              </c:extLst>
            </c:dLbl>
            <c:dLbl>
              <c:idx val="2"/>
              <c:layout>
                <c:manualLayout>
                  <c:x val="-0.11691121191819287"/>
                  <c:y val="-6.6666666666666749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75-47CE-8170-EAA522432B0A}"/>
                </c:ext>
              </c:extLst>
            </c:dLbl>
            <c:dLbl>
              <c:idx val="3"/>
              <c:layout>
                <c:manualLayout>
                  <c:x val="-0.24378230071858484"/>
                  <c:y val="6.7039106145251395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75-47CE-8170-EAA522432B0A}"/>
                </c:ext>
              </c:extLst>
            </c:dLbl>
            <c:dLbl>
              <c:idx val="4"/>
              <c:layout>
                <c:manualLayout>
                  <c:x val="-0.16598505395792809"/>
                  <c:y val="6.8723447560535805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075-47CE-8170-EAA522432B0A}"/>
                </c:ext>
              </c:extLst>
            </c:dLbl>
            <c:numFmt formatCode="General" sourceLinked="0"/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'2425 funding'!$C$5:$C$9</c:f>
              <c:strCache>
                <c:ptCount val="5"/>
                <c:pt idx="0">
                  <c:v>Realignment</c:v>
                </c:pt>
                <c:pt idx="1">
                  <c:v>MHSA</c:v>
                </c:pt>
                <c:pt idx="2">
                  <c:v>Medi-Cal</c:v>
                </c:pt>
                <c:pt idx="3">
                  <c:v>Other Revenues</c:v>
                </c:pt>
                <c:pt idx="4">
                  <c:v>General Fund Support</c:v>
                </c:pt>
              </c:strCache>
            </c:strRef>
          </c:cat>
          <c:val>
            <c:numRef>
              <c:f>'2425 funding'!$E$5:$E$9</c:f>
              <c:numCache>
                <c:formatCode>_(* #,##0_);_(* \(#,##0\);_(* "-"??_);_(@_)</c:formatCode>
                <c:ptCount val="5"/>
                <c:pt idx="0">
                  <c:v>27243882</c:v>
                </c:pt>
                <c:pt idx="1">
                  <c:v>27193099</c:v>
                </c:pt>
                <c:pt idx="2">
                  <c:v>33233101</c:v>
                </c:pt>
                <c:pt idx="3">
                  <c:v>12054040</c:v>
                </c:pt>
                <c:pt idx="4" formatCode="&quot;$&quot;#,##0">
                  <c:v>20503599.642462105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075-47CE-8170-EAA522432B0A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b="1">
          <a:ln>
            <a:noFill/>
          </a:ln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49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0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B8B41-5439-4F4B-8427-2E4ACB2E30BC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649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829675"/>
            <a:ext cx="303864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3FB88E-7323-42C1-BA54-37F9634EE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74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23029A1F-56AA-4D59-94E6-D57232EDCDCA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F2549325-4929-4A80-A141-45148CFDA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54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549325-4929-4A80-A141-45148CFDA0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37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B9164-9599-4821-B079-BBE9523E68A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FD7FE-C17C-4789-BE30-85728922920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0B3B5E"/>
              </a:solidFill>
            </a:endParaRPr>
          </a:p>
        </p:txBody>
      </p:sp>
      <p:pic>
        <p:nvPicPr>
          <p:cNvPr id="7" name="Picture 6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2389271"/>
            <a:ext cx="2743200" cy="172552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14500" y="4648200"/>
            <a:ext cx="5715000" cy="879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COUNTY OF SAN LUIS OBISPO </a:t>
            </a:r>
          </a:p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HEALTH AGENCY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20226" y="6208252"/>
            <a:ext cx="5103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slobehavioralhealth.org</a:t>
            </a:r>
            <a:endParaRPr lang="en-US" sz="1200" dirty="0">
              <a:solidFill>
                <a:schemeClr val="bg1"/>
              </a:solidFill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893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6"/>
            <a:ext cx="7886700" cy="3810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7835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7"/>
            <a:ext cx="1971675" cy="5387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7"/>
            <a:ext cx="5800725" cy="5381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1548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700" cap="none" baseline="0">
                <a:solidFill>
                  <a:srgbClr val="0B3B5E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10156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525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700" cap="none" baseline="0">
                <a:solidFill>
                  <a:srgbClr val="0B3B5E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10156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3206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700" cap="none" baseline="0">
                <a:solidFill>
                  <a:srgbClr val="0B3B5E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3810156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3810156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0866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956657"/>
            <a:ext cx="3868340" cy="515926"/>
          </a:xfrm>
        </p:spPr>
        <p:txBody>
          <a:bodyPr anchor="b"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rgbClr val="818284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Sub Header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596421"/>
            <a:ext cx="3868340" cy="4150619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1" y="956657"/>
            <a:ext cx="3887391" cy="515926"/>
          </a:xfrm>
        </p:spPr>
        <p:txBody>
          <a:bodyPr anchor="b"/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rgbClr val="818284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 b="1" dirty="0">
                <a:solidFill>
                  <a:srgbClr val="818284"/>
                </a:solidFill>
                <a:latin typeface="Open Sans" charset="0"/>
                <a:ea typeface="Open Sans" charset="0"/>
                <a:cs typeface="Open Sans" charset="0"/>
              </a:rPr>
              <a:t>Sub Header</a:t>
            </a:r>
          </a:p>
        </p:txBody>
      </p:sp>
      <p:sp>
        <p:nvSpPr>
          <p:cNvPr id="15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632931"/>
            <a:ext cx="3887391" cy="4120169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7180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833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305440"/>
            <a:ext cx="9144000" cy="1325563"/>
          </a:xfrm>
        </p:spPr>
        <p:txBody>
          <a:bodyPr>
            <a:normAutofit/>
          </a:bodyPr>
          <a:lstStyle>
            <a:lvl1pPr algn="ctr">
              <a:defRPr sz="2700" cap="none" baseline="0">
                <a:solidFill>
                  <a:srgbClr val="0B3B5E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7239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129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67677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6068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27141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64835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57838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46723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88">
          <p15:clr>
            <a:srgbClr val="FBAE40"/>
          </p15:clr>
        </p15:guide>
        <p15:guide id="3" pos="768">
          <p15:clr>
            <a:srgbClr val="FBAE40"/>
          </p15:clr>
        </p15:guide>
        <p15:guide id="4" pos="6912">
          <p15:clr>
            <a:srgbClr val="FBAE40"/>
          </p15:clr>
        </p15:guide>
        <p15:guide id="5" orient="horz" pos="362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921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B9164-9599-4821-B079-BBE9523E68A8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FD7FE-C17C-4789-BE30-8572892292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5753100"/>
            <a:ext cx="9144000" cy="1104900"/>
          </a:xfrm>
          <a:prstGeom prst="rect">
            <a:avLst/>
          </a:prstGeom>
          <a:solidFill>
            <a:srgbClr val="0B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0B3B5E"/>
              </a:solidFill>
            </a:endParaRPr>
          </a:p>
        </p:txBody>
      </p:sp>
      <p:grpSp>
        <p:nvGrpSpPr>
          <p:cNvPr id="9" name="Group 8"/>
          <p:cNvGrpSpPr/>
          <p:nvPr userDrawn="1"/>
        </p:nvGrpSpPr>
        <p:grpSpPr>
          <a:xfrm>
            <a:off x="285750" y="6019533"/>
            <a:ext cx="8252558" cy="661515"/>
            <a:chOff x="285750" y="6019533"/>
            <a:chExt cx="8252558" cy="661515"/>
          </a:xfrm>
        </p:grpSpPr>
        <p:sp>
          <p:nvSpPr>
            <p:cNvPr id="8" name="TextBox 7"/>
            <p:cNvSpPr txBox="1"/>
            <p:nvPr userDrawn="1"/>
          </p:nvSpPr>
          <p:spPr>
            <a:xfrm>
              <a:off x="1680308" y="6149641"/>
              <a:ext cx="6858000" cy="311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b="1" baseline="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BEHAVIORAL HEALTH</a:t>
              </a:r>
              <a:r>
                <a:rPr lang="en-US" sz="1400" b="0" baseline="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	    	  	 </a:t>
              </a:r>
              <a:r>
                <a:rPr lang="en-US" sz="140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slobehavioralhealth</a:t>
              </a:r>
              <a:r>
                <a:rPr lang="en-US" sz="1400" b="0" baseline="0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</a:rPr>
                <a:t>.org</a:t>
              </a:r>
              <a:endParaRPr lang="en-US" sz="1400" dirty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endParaRP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750" y="6019533"/>
              <a:ext cx="1051658" cy="661515"/>
            </a:xfrm>
            <a:prstGeom prst="rect">
              <a:avLst/>
            </a:prstGeom>
          </p:spPr>
        </p:pic>
        <p:cxnSp>
          <p:nvCxnSpPr>
            <p:cNvPr id="12" name="Straight Connector 11"/>
            <p:cNvCxnSpPr/>
            <p:nvPr userDrawn="1"/>
          </p:nvCxnSpPr>
          <p:spPr>
            <a:xfrm>
              <a:off x="1524000" y="6019533"/>
              <a:ext cx="0" cy="6098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894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C455FA-288C-4ABB-80A1-51E05D447E16}"/>
              </a:ext>
            </a:extLst>
          </p:cNvPr>
          <p:cNvSpPr txBox="1"/>
          <p:nvPr/>
        </p:nvSpPr>
        <p:spPr>
          <a:xfrm>
            <a:off x="876300" y="609600"/>
            <a:ext cx="739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52300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37A0B-DCEB-8AEC-D17C-59559266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Realignment – Approx $24M - $27M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0170D-AEB3-868F-8EAE-A850D51C5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95400"/>
            <a:ext cx="7886700" cy="38101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1991</a:t>
            </a:r>
          </a:p>
          <a:p>
            <a:pPr lvl="1"/>
            <a:r>
              <a:rPr lang="en-US" dirty="0"/>
              <a:t>Approx. $8M</a:t>
            </a:r>
          </a:p>
          <a:p>
            <a:pPr lvl="1"/>
            <a:r>
              <a:rPr lang="en-US" dirty="0"/>
              <a:t>Sales Tax and VLF</a:t>
            </a:r>
          </a:p>
          <a:p>
            <a:pPr lvl="1"/>
            <a:endParaRPr lang="en-US" dirty="0"/>
          </a:p>
          <a:p>
            <a:r>
              <a:rPr lang="en-US" dirty="0"/>
              <a:t>2011</a:t>
            </a:r>
          </a:p>
          <a:p>
            <a:pPr lvl="1"/>
            <a:r>
              <a:rPr lang="en-US" dirty="0"/>
              <a:t>Approx. $14M-$16M</a:t>
            </a:r>
          </a:p>
          <a:p>
            <a:pPr lvl="1"/>
            <a:r>
              <a:rPr lang="en-US" dirty="0"/>
              <a:t>Majority Sales Tax</a:t>
            </a:r>
          </a:p>
          <a:p>
            <a:pPr lvl="1"/>
            <a:endParaRPr lang="en-US" dirty="0"/>
          </a:p>
          <a:p>
            <a:r>
              <a:rPr lang="en-US" dirty="0"/>
              <a:t>AB109</a:t>
            </a:r>
          </a:p>
          <a:p>
            <a:pPr lvl="1"/>
            <a:r>
              <a:rPr lang="en-US" dirty="0"/>
              <a:t>Approx. $2M-$3M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222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37A0B-DCEB-8AEC-D17C-59559266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 Health – Future &amp;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0170D-AEB3-868F-8EAE-A850D51C5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721494"/>
            <a:ext cx="7696200" cy="3841105"/>
          </a:xfrm>
        </p:spPr>
        <p:txBody>
          <a:bodyPr>
            <a:noAutofit/>
          </a:bodyPr>
          <a:lstStyle/>
          <a:p>
            <a:pPr lvl="1"/>
            <a:r>
              <a:rPr lang="en-US" sz="2400" dirty="0"/>
              <a:t>Reduce Expenditures </a:t>
            </a:r>
          </a:p>
          <a:p>
            <a:pPr lvl="1"/>
            <a:r>
              <a:rPr lang="en-US" sz="2400" dirty="0"/>
              <a:t>Evaluate budget on a program level</a:t>
            </a:r>
          </a:p>
          <a:p>
            <a:pPr lvl="2"/>
            <a:r>
              <a:rPr lang="en-US" sz="2400" dirty="0"/>
              <a:t>Mandated vs Non-Mandated or Discretionary Services</a:t>
            </a:r>
          </a:p>
          <a:p>
            <a:pPr lvl="1"/>
            <a:r>
              <a:rPr lang="en-US" sz="2400" dirty="0"/>
              <a:t>County budget constraints</a:t>
            </a:r>
          </a:p>
          <a:p>
            <a:pPr lvl="2"/>
            <a:r>
              <a:rPr lang="en-US" sz="2400" dirty="0"/>
              <a:t>General Fund Dollars</a:t>
            </a:r>
          </a:p>
          <a:p>
            <a:pPr lvl="1"/>
            <a:r>
              <a:rPr lang="en-US" sz="2400" dirty="0"/>
              <a:t>Economy</a:t>
            </a:r>
          </a:p>
          <a:p>
            <a:pPr lvl="3"/>
            <a:r>
              <a:rPr lang="en-US" sz="2400" dirty="0"/>
              <a:t>Increase in costs of services and supplies</a:t>
            </a:r>
          </a:p>
          <a:p>
            <a:pPr lvl="3"/>
            <a:r>
              <a:rPr lang="en-US" sz="2400" dirty="0"/>
              <a:t>Increase in labor – SB 525 minimum wage increase</a:t>
            </a:r>
          </a:p>
        </p:txBody>
      </p:sp>
    </p:spTree>
    <p:extLst>
      <p:ext uri="{BB962C8B-B14F-4D97-AF65-F5344CB8AC3E}">
        <p14:creationId xmlns:p14="http://schemas.microsoft.com/office/powerpoint/2010/main" val="4085685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37A0B-DCEB-8AEC-D17C-59559266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 Health – Future &amp;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0170D-AEB3-868F-8EAE-A850D51C5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95400"/>
            <a:ext cx="7829550" cy="4495800"/>
          </a:xfrm>
        </p:spPr>
        <p:txBody>
          <a:bodyPr>
            <a:normAutofit/>
          </a:bodyPr>
          <a:lstStyle/>
          <a:p>
            <a:pPr lvl="1"/>
            <a:r>
              <a:rPr lang="en-US" sz="2400" dirty="0"/>
              <a:t>Increase Revenues</a:t>
            </a:r>
          </a:p>
          <a:p>
            <a:pPr lvl="2"/>
            <a:r>
              <a:rPr lang="en-US" sz="2400" dirty="0"/>
              <a:t>Maximizing Medi-Cal </a:t>
            </a:r>
          </a:p>
          <a:p>
            <a:pPr lvl="3"/>
            <a:r>
              <a:rPr lang="en-US" sz="2400" dirty="0"/>
              <a:t>Increasing Productivity for Billable Services</a:t>
            </a:r>
          </a:p>
          <a:p>
            <a:pPr lvl="3"/>
            <a:r>
              <a:rPr lang="en-US" sz="2400" dirty="0"/>
              <a:t>Billing all eligible services</a:t>
            </a:r>
          </a:p>
          <a:p>
            <a:pPr lvl="2"/>
            <a:r>
              <a:rPr lang="en-US" sz="2400" dirty="0"/>
              <a:t>Continue to Seek grant funding</a:t>
            </a:r>
          </a:p>
          <a:p>
            <a:pPr lvl="3"/>
            <a:r>
              <a:rPr lang="en-US" sz="2400" dirty="0"/>
              <a:t>Bridge Housing</a:t>
            </a:r>
          </a:p>
          <a:p>
            <a:pPr lvl="2"/>
            <a:r>
              <a:rPr lang="en-US" sz="2400" dirty="0"/>
              <a:t>State initiatives: Adapting to </a:t>
            </a:r>
            <a:r>
              <a:rPr lang="en-US" sz="2400" dirty="0" err="1"/>
              <a:t>CalAIM</a:t>
            </a:r>
            <a:r>
              <a:rPr lang="en-US" sz="2400" dirty="0"/>
              <a:t> Payment Reform, Prop 1 </a:t>
            </a:r>
          </a:p>
        </p:txBody>
      </p:sp>
    </p:spTree>
    <p:extLst>
      <p:ext uri="{BB962C8B-B14F-4D97-AF65-F5344CB8AC3E}">
        <p14:creationId xmlns:p14="http://schemas.microsoft.com/office/powerpoint/2010/main" val="82163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37A0B-DCEB-8AEC-D17C-59559266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 Health -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0170D-AEB3-868F-8EAE-A850D51C5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95400"/>
            <a:ext cx="7886700" cy="38101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Historical Trend</a:t>
            </a:r>
          </a:p>
          <a:p>
            <a:r>
              <a:rPr lang="en-US" dirty="0"/>
              <a:t>Current </a:t>
            </a:r>
          </a:p>
          <a:p>
            <a:r>
              <a:rPr lang="en-US" dirty="0"/>
              <a:t>Future  - What are we working towards, what is coming our way?</a:t>
            </a:r>
          </a:p>
          <a:p>
            <a:pPr marL="342900" lvl="1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34036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37A0B-DCEB-8AEC-D17C-59559266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 Health – Budget at a Glance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A65B854-94AF-589B-9CD1-E6AE367288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264814"/>
            <a:ext cx="6629400" cy="4328371"/>
          </a:xfrm>
        </p:spPr>
      </p:pic>
    </p:spTree>
    <p:extLst>
      <p:ext uri="{BB962C8B-B14F-4D97-AF65-F5344CB8AC3E}">
        <p14:creationId xmlns:p14="http://schemas.microsoft.com/office/powerpoint/2010/main" val="67297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37A0B-DCEB-8AEC-D17C-59559266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 Health – 10 Yr Staffing History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6D40213-F60A-B94C-FBE9-E022FBC3A9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165" y="1685713"/>
            <a:ext cx="8131835" cy="3871143"/>
          </a:xfrm>
        </p:spPr>
      </p:pic>
    </p:spTree>
    <p:extLst>
      <p:ext uri="{BB962C8B-B14F-4D97-AF65-F5344CB8AC3E}">
        <p14:creationId xmlns:p14="http://schemas.microsoft.com/office/powerpoint/2010/main" val="2189916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37A0B-DCEB-8AEC-D17C-595592667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9"/>
            <a:ext cx="7448550" cy="625472"/>
          </a:xfrm>
        </p:spPr>
        <p:txBody>
          <a:bodyPr/>
          <a:lstStyle/>
          <a:p>
            <a:pPr algn="ctr"/>
            <a:r>
              <a:rPr lang="en-US" dirty="0"/>
              <a:t>FY 2023-24 Year End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72CD566-91DA-4B9F-582A-DB607E0015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990601"/>
            <a:ext cx="8411308" cy="4404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278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57AE9-2F43-7D98-E7B9-530F607DE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134" y="152400"/>
            <a:ext cx="6633266" cy="1325563"/>
          </a:xfrm>
        </p:spPr>
        <p:txBody>
          <a:bodyPr/>
          <a:lstStyle/>
          <a:p>
            <a:pPr algn="ctr"/>
            <a:r>
              <a:rPr lang="en-US" dirty="0"/>
              <a:t>Behavioral Health FY 2024-25 Budget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BA24362-1137-3D2D-9FA4-255BB3F9A1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219200"/>
            <a:ext cx="6530340" cy="4209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988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D4036D4-2309-4E22-816E-C68D83838D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4659838"/>
              </p:ext>
            </p:extLst>
          </p:nvPr>
        </p:nvGraphicFramePr>
        <p:xfrm>
          <a:off x="14591" y="228600"/>
          <a:ext cx="8798985" cy="5443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8972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7A55161B-1B4D-FEBE-5ADA-BC271D8070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8875427"/>
              </p:ext>
            </p:extLst>
          </p:nvPr>
        </p:nvGraphicFramePr>
        <p:xfrm>
          <a:off x="172507" y="0"/>
          <a:ext cx="8798985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129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37A0B-DCEB-8AEC-D17C-59559266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Maximizing Medi-Cal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0170D-AEB3-868F-8EAE-A850D51C5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95400"/>
            <a:ext cx="7886700" cy="38101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lvl="2"/>
            <a:r>
              <a:rPr lang="en-US" sz="2200" dirty="0"/>
              <a:t>Increasing Productivity for Billable Services</a:t>
            </a:r>
          </a:p>
          <a:p>
            <a:pPr lvl="2"/>
            <a:r>
              <a:rPr lang="en-US" sz="2200" dirty="0"/>
              <a:t>Billing all eligible services</a:t>
            </a:r>
          </a:p>
          <a:p>
            <a:pPr lvl="2"/>
            <a:r>
              <a:rPr lang="en-US" sz="2200" dirty="0"/>
              <a:t>Adapting to Cal Aim Payment Reform</a:t>
            </a:r>
          </a:p>
          <a:p>
            <a:pPr lvl="2"/>
            <a:r>
              <a:rPr lang="en-US" sz="2200" dirty="0"/>
              <a:t>Building Reporting for evaluating program revenues</a:t>
            </a:r>
          </a:p>
        </p:txBody>
      </p:sp>
    </p:spTree>
    <p:extLst>
      <p:ext uri="{BB962C8B-B14F-4D97-AF65-F5344CB8AC3E}">
        <p14:creationId xmlns:p14="http://schemas.microsoft.com/office/powerpoint/2010/main" val="907281341"/>
      </p:ext>
    </p:extLst>
  </p:cSld>
  <p:clrMapOvr>
    <a:masterClrMapping/>
  </p:clrMapOvr>
</p:sld>
</file>

<file path=ppt/theme/theme1.xml><?xml version="1.0" encoding="utf-8"?>
<a:theme xmlns:a="http://schemas.openxmlformats.org/drawingml/2006/main" name="PH PPT Standard 4x3 White Template">
  <a:themeElements>
    <a:clrScheme name="County of SLO">
      <a:dk1>
        <a:srgbClr val="0A3C5F"/>
      </a:dk1>
      <a:lt1>
        <a:sysClr val="window" lastClr="FFFFFF"/>
      </a:lt1>
      <a:dk2>
        <a:srgbClr val="898B8E"/>
      </a:dk2>
      <a:lt2>
        <a:srgbClr val="E7E7E8"/>
      </a:lt2>
      <a:accent1>
        <a:srgbClr val="0A3C5F"/>
      </a:accent1>
      <a:accent2>
        <a:srgbClr val="3CBFAE"/>
      </a:accent2>
      <a:accent3>
        <a:srgbClr val="69C07A"/>
      </a:accent3>
      <a:accent4>
        <a:srgbClr val="59462D"/>
      </a:accent4>
      <a:accent5>
        <a:srgbClr val="847870"/>
      </a:accent5>
      <a:accent6>
        <a:srgbClr val="B28C65"/>
      </a:accent6>
      <a:hlink>
        <a:srgbClr val="3CBFAE"/>
      </a:hlink>
      <a:folHlink>
        <a:srgbClr val="0A3C5F"/>
      </a:folHlink>
    </a:clrScheme>
    <a:fontScheme name="Custom 1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01FC0D3-2B51-4257-B8F0-55403F59C711}" vid="{D4A47DD4-801B-416D-A565-921294A3CC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 PPT Standard 4x3 White Template</Template>
  <TotalTime>13057</TotalTime>
  <Words>196</Words>
  <Application>Microsoft Office PowerPoint</Application>
  <PresentationFormat>On-screen Show (4:3)</PresentationFormat>
  <Paragraphs>49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PH PPT Standard 4x3 White Template</vt:lpstr>
      <vt:lpstr>PowerPoint Presentation</vt:lpstr>
      <vt:lpstr>Behavioral Health - Budget</vt:lpstr>
      <vt:lpstr>Behavioral Health – Budget at a Glance</vt:lpstr>
      <vt:lpstr>Behavioral Health – 10 Yr Staffing History</vt:lpstr>
      <vt:lpstr>FY 2023-24 Year End</vt:lpstr>
      <vt:lpstr>Behavioral Health FY 2024-25 Budget</vt:lpstr>
      <vt:lpstr>PowerPoint Presentation</vt:lpstr>
      <vt:lpstr>PowerPoint Presentation</vt:lpstr>
      <vt:lpstr>Maximizing Medi-Cal</vt:lpstr>
      <vt:lpstr>Realignment – Approx $24M - $27M</vt:lpstr>
      <vt:lpstr>Behavioral Health – Future &amp; Challenges</vt:lpstr>
      <vt:lpstr>Behavioral Health – Future &amp; Challenges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Tara Kennon</dc:creator>
  <cp:lastModifiedBy>Kellie Burns</cp:lastModifiedBy>
  <cp:revision>198</cp:revision>
  <cp:lastPrinted>2021-05-07T22:14:27Z</cp:lastPrinted>
  <dcterms:created xsi:type="dcterms:W3CDTF">2017-07-25T15:46:43Z</dcterms:created>
  <dcterms:modified xsi:type="dcterms:W3CDTF">2024-10-09T16:48:37Z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1322552</vt:lpwstr>
  </property>
  <property fmtid="{D5CDD505-2E9C-101B-9397-08002B2CF9AE}" pid="3" name="NXPowerLiteSettings">
    <vt:lpwstr>C5000400038000</vt:lpwstr>
  </property>
  <property fmtid="{D5CDD505-2E9C-101B-9397-08002B2CF9AE}" pid="4" name="NXPowerLiteVersion">
    <vt:lpwstr>S8.0.9</vt:lpwstr>
  </property>
</Properties>
</file>