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585" r:id="rId3"/>
    <p:sldId id="587" r:id="rId4"/>
    <p:sldId id="586" r:id="rId5"/>
    <p:sldId id="588" r:id="rId6"/>
    <p:sldId id="589" r:id="rId7"/>
    <p:sldId id="590" r:id="rId8"/>
    <p:sldId id="52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stor Veloz-Passalacqua" initials="NV" lastIdx="1" clrIdx="0">
    <p:extLst>
      <p:ext uri="{19B8F6BF-5375-455C-9EA6-DF929625EA0E}">
        <p15:presenceInfo xmlns:p15="http://schemas.microsoft.com/office/powerpoint/2012/main" userId="S::nvelozpassalacqua@co.slo.ca.us::ffe1f2b6-4407-4846-879d-4777c7a9d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2" autoAdjust="0"/>
    <p:restoredTop sz="79298" autoAdjust="0"/>
  </p:normalViewPr>
  <p:slideViewPr>
    <p:cSldViewPr snapToGrid="0">
      <p:cViewPr varScale="1">
        <p:scale>
          <a:sx n="88" d="100"/>
          <a:sy n="88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7CF20-11E0-4346-B332-DBFA68950DF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EE9CE-AB86-4C93-87EC-6C2DEB891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3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49325-4929-4A80-A141-45148CFDA0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26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EE9CE-AB86-4C93-87EC-6C2DEB8915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0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EE9CE-AB86-4C93-87EC-6C2DEB8915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87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EE9CE-AB86-4C93-87EC-6C2DEB8915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93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EE9CE-AB86-4C93-87EC-6C2DEB8915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60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EE9CE-AB86-4C93-87EC-6C2DEB8915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3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49325-4929-4A80-A141-45148CFDA0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9164-9599-4821-B079-BBE9523E68A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D7FE-C17C-4789-BE30-8572892292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753100"/>
            <a:ext cx="12192000" cy="1104900"/>
          </a:xfrm>
          <a:prstGeom prst="rect">
            <a:avLst/>
          </a:prstGeom>
          <a:solidFill>
            <a:srgbClr val="0B3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B3B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3635" y="6208253"/>
            <a:ext cx="6804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www.slobehavioralhealth.org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B76042B-F551-4FDA-9A75-D0970A05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56" y="42493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793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387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3819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23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37E62-C963-4B6A-ADC6-96EA3BD1B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B03958-8DA6-4E0B-89F2-A34561A77589}" type="datetimeFigureOut">
              <a:rPr lang="en-US"/>
              <a:pPr>
                <a:defRPr/>
              </a:pPr>
              <a:t>11/12/2025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D3511-8F5A-489D-9A53-B68033239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30515-EC7C-4B9B-BA80-CD47550D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A84C46A-5EC6-43F9-AC3B-16137ADDF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16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00" cap="none" baseline="0">
                <a:solidFill>
                  <a:srgbClr val="0B3B5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0156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95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00" cap="none" baseline="0">
                <a:solidFill>
                  <a:srgbClr val="0B3B5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10156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10156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8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956657"/>
            <a:ext cx="5157787" cy="515926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rgbClr val="818284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srgbClr val="818284"/>
                </a:solidFill>
                <a:latin typeface="Open Sans" charset="0"/>
                <a:ea typeface="Open Sans" charset="0"/>
                <a:cs typeface="Open Sans" charset="0"/>
              </a:rPr>
              <a:t>Sub Header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596422"/>
            <a:ext cx="5157787" cy="415061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956657"/>
            <a:ext cx="5183188" cy="515926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rgbClr val="818284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srgbClr val="818284"/>
                </a:solidFill>
                <a:latin typeface="Open Sans" charset="0"/>
                <a:ea typeface="Open Sans" charset="0"/>
                <a:cs typeface="Open Sans" charset="0"/>
              </a:rPr>
              <a:t>Sub Header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1632931"/>
            <a:ext cx="5183188" cy="412016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7180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64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305441"/>
            <a:ext cx="12192000" cy="1325563"/>
          </a:xfrm>
        </p:spPr>
        <p:txBody>
          <a:bodyPr>
            <a:normAutofit/>
          </a:bodyPr>
          <a:lstStyle>
            <a:lvl1pPr algn="ctr">
              <a:defRPr sz="2700" cap="none" baseline="0">
                <a:solidFill>
                  <a:srgbClr val="0B3B5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022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541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67677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0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724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64835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57838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84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38101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08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362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1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9164-9599-4821-B079-BBE9523E68A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FD7FE-C17C-4789-BE30-8572892292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753100"/>
            <a:ext cx="12192000" cy="1104900"/>
          </a:xfrm>
          <a:prstGeom prst="rect">
            <a:avLst/>
          </a:prstGeom>
          <a:solidFill>
            <a:srgbClr val="0B3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B3B5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1811" y="6206629"/>
            <a:ext cx="477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BEHAVIORAL HEALTH DEPARTMENT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3117" y="6171715"/>
            <a:ext cx="477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www.slobehavioralhealth.org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9534"/>
            <a:ext cx="1402211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3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mentalhealth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mailto:crajlal@co.slo.ca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311D30-B2E1-47A2-9D68-44F0D3B44556}"/>
              </a:ext>
            </a:extLst>
          </p:cNvPr>
          <p:cNvSpPr txBox="1"/>
          <p:nvPr/>
        </p:nvSpPr>
        <p:spPr>
          <a:xfrm>
            <a:off x="196978" y="207823"/>
            <a:ext cx="776713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MENTAL HEALTH SERVICES ACT ANNUAL UPDATE</a:t>
            </a:r>
          </a:p>
          <a:p>
            <a:r>
              <a:rPr lang="en-US" sz="2400" dirty="0"/>
              <a:t>Reporting &amp; Data from Fiscal Year 2024-2025 </a:t>
            </a:r>
          </a:p>
          <a:p>
            <a:endParaRPr lang="en-US" sz="2400" dirty="0"/>
          </a:p>
          <a:p>
            <a:r>
              <a:rPr lang="en-US" sz="2400" dirty="0"/>
              <a:t>Draft Posted for 30-Day Review</a:t>
            </a:r>
          </a:p>
          <a:p>
            <a:r>
              <a:rPr lang="en-US" sz="2000" b="1" dirty="0"/>
              <a:t>September 16th – October 16th, 2025</a:t>
            </a:r>
          </a:p>
          <a:p>
            <a:endParaRPr lang="en-US" sz="2400" b="1" dirty="0"/>
          </a:p>
          <a:p>
            <a:r>
              <a:rPr lang="en-US" sz="2400" b="1" dirty="0"/>
              <a:t>Public Hearing: TODAY, October 15</a:t>
            </a:r>
            <a:r>
              <a:rPr lang="en-US" sz="2400" b="1" baseline="30000" dirty="0"/>
              <a:t>th</a:t>
            </a:r>
            <a:r>
              <a:rPr lang="en-US" sz="2400" b="1" dirty="0"/>
              <a:t>, 2025.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A picture containing text, different, bunch, various&#10;&#10;AI-generated content may be incorrect.">
            <a:extLst>
              <a:ext uri="{FF2B5EF4-FFF2-40B4-BE49-F238E27FC236}">
                <a16:creationId xmlns:a16="http://schemas.microsoft.com/office/drawing/2014/main" id="{E54DFE3A-2B6E-9D6E-EA3C-AA1C7DAAD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82" y="105104"/>
            <a:ext cx="1768939" cy="2654072"/>
          </a:xfrm>
          <a:prstGeom prst="rect">
            <a:avLst/>
          </a:prstGeom>
        </p:spPr>
      </p:pic>
      <p:pic>
        <p:nvPicPr>
          <p:cNvPr id="9" name="Picture 8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E478FA3E-1BE2-C520-9C37-74E06271E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85" y="2873704"/>
            <a:ext cx="1768939" cy="2654072"/>
          </a:xfrm>
          <a:prstGeom prst="rect">
            <a:avLst/>
          </a:prstGeom>
        </p:spPr>
      </p:pic>
      <p:pic>
        <p:nvPicPr>
          <p:cNvPr id="11" name="Picture 10" descr="A picture containing text, bunch, different, several&#10;&#10;AI-generated content may be incorrect.">
            <a:extLst>
              <a:ext uri="{FF2B5EF4-FFF2-40B4-BE49-F238E27FC236}">
                <a16:creationId xmlns:a16="http://schemas.microsoft.com/office/drawing/2014/main" id="{871AE184-452B-0692-84C8-014E8CF3E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84" y="105104"/>
            <a:ext cx="1768939" cy="2654072"/>
          </a:xfrm>
          <a:prstGeom prst="rect">
            <a:avLst/>
          </a:prstGeom>
        </p:spPr>
      </p:pic>
      <p:pic>
        <p:nvPicPr>
          <p:cNvPr id="13" name="Picture 12" descr="A picture containing text, different, bunch, several&#10;&#10;AI-generated content may be incorrect.">
            <a:extLst>
              <a:ext uri="{FF2B5EF4-FFF2-40B4-BE49-F238E27FC236}">
                <a16:creationId xmlns:a16="http://schemas.microsoft.com/office/drawing/2014/main" id="{AB42DAEF-EC99-9F3A-344B-D8029D6E6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81" y="2873704"/>
            <a:ext cx="1768939" cy="26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6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6CAC00C8-553B-DB2E-C0DA-77551E4DA726}"/>
              </a:ext>
            </a:extLst>
          </p:cNvPr>
          <p:cNvSpPr/>
          <p:nvPr/>
        </p:nvSpPr>
        <p:spPr>
          <a:xfrm>
            <a:off x="4309244" y="3139266"/>
            <a:ext cx="4422228" cy="1165194"/>
          </a:xfrm>
          <a:prstGeom prst="left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en-US" sz="180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en-US" sz="180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ea typeface="Arial Unicode MS" panose="020B0604020202020204" pitchFamily="34" charset="-128"/>
                <a:cs typeface="Arial" panose="020B0604020202020204" pitchFamily="34" charset="0"/>
              </a:rPr>
              <a:t>Public Hearing held at BHB 10/15</a:t>
            </a:r>
          </a:p>
          <a:p>
            <a:pPr algn="ctr"/>
            <a:endParaRPr lang="en-US" sz="180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en-US" sz="180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BFBC25-B115-76E5-F574-2A4141070BB8}"/>
              </a:ext>
            </a:extLst>
          </p:cNvPr>
          <p:cNvSpPr txBox="1"/>
          <p:nvPr/>
        </p:nvSpPr>
        <p:spPr>
          <a:xfrm>
            <a:off x="2022427" y="193478"/>
            <a:ext cx="8147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 algn="ctr">
              <a:buNone/>
              <a:defRPr/>
            </a:pPr>
            <a:r>
              <a:rPr lang="en-US" sz="2200" b="1" dirty="0">
                <a:ea typeface="Arial Unicode MS" panose="020B0604020202020204" pitchFamily="34" charset="-128"/>
                <a:cs typeface="Arial" panose="020B0604020202020204" pitchFamily="34" charset="0"/>
              </a:rPr>
              <a:t>MHSA Annual Update</a:t>
            </a:r>
          </a:p>
          <a:p>
            <a:pPr marL="109728" indent="0" algn="ctr">
              <a:buNone/>
              <a:defRPr/>
            </a:pPr>
            <a:r>
              <a:rPr lang="en-US" sz="2200" b="1" dirty="0">
                <a:ea typeface="Arial Unicode MS" panose="020B0604020202020204" pitchFamily="34" charset="-128"/>
                <a:cs typeface="Arial" panose="020B0604020202020204" pitchFamily="34" charset="0"/>
              </a:rPr>
              <a:t>Fiscal Year 2025-2026: Draft 30-Day Public Review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3432E7-C017-A605-1351-FF7AA27DEA66}"/>
              </a:ext>
            </a:extLst>
          </p:cNvPr>
          <p:cNvSpPr txBox="1"/>
          <p:nvPr/>
        </p:nvSpPr>
        <p:spPr>
          <a:xfrm>
            <a:off x="660892" y="10711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>
              <a:defRPr/>
            </a:pPr>
            <a:r>
              <a:rPr lang="en-US" sz="1800" b="1" dirty="0">
                <a:ea typeface="Arial Unicode MS" panose="020B0604020202020204" pitchFamily="34" charset="-128"/>
                <a:cs typeface="Arial" panose="020B0604020202020204" pitchFamily="34" charset="0"/>
              </a:rPr>
              <a:t>Draft Posting Timeline (BH Web Page) </a:t>
            </a:r>
            <a:r>
              <a:rPr lang="en-US" b="1" dirty="0">
                <a:ea typeface="Arial Unicode MS" panose="020B0604020202020204" pitchFamily="34" charset="-128"/>
                <a:cs typeface="Arial" panose="020B0604020202020204" pitchFamily="34" charset="0"/>
              </a:rPr>
              <a:t>9</a:t>
            </a:r>
            <a:r>
              <a:rPr lang="en-US" sz="1800" b="1" dirty="0">
                <a:ea typeface="Arial Unicode MS" panose="020B0604020202020204" pitchFamily="34" charset="-128"/>
                <a:cs typeface="Arial" panose="020B0604020202020204" pitchFamily="34" charset="0"/>
              </a:rPr>
              <a:t>/16 – 10/16</a:t>
            </a:r>
          </a:p>
        </p:txBody>
      </p:sp>
      <p:sp>
        <p:nvSpPr>
          <p:cNvPr id="17" name="Callout: Right Arrow 16">
            <a:extLst>
              <a:ext uri="{FF2B5EF4-FFF2-40B4-BE49-F238E27FC236}">
                <a16:creationId xmlns:a16="http://schemas.microsoft.com/office/drawing/2014/main" id="{9E9F34EA-D0D1-56AB-9EC7-F579C8F84AE7}"/>
              </a:ext>
            </a:extLst>
          </p:cNvPr>
          <p:cNvSpPr/>
          <p:nvPr/>
        </p:nvSpPr>
        <p:spPr>
          <a:xfrm>
            <a:off x="814457" y="1542044"/>
            <a:ext cx="4099121" cy="1558310"/>
          </a:xfrm>
          <a:prstGeom prst="rightArrowCallou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ea typeface="Arial Unicode MS" panose="020B0604020202020204" pitchFamily="34" charset="-128"/>
                <a:cs typeface="Arial" panose="020B0604020202020204" pitchFamily="34" charset="0"/>
              </a:rPr>
              <a:t>Link sent to all MHSA Community Advisors, Behavioral Health Board, Community Partners, Behavioral Health Staff </a:t>
            </a:r>
          </a:p>
          <a:p>
            <a:pPr algn="ctr"/>
            <a:endParaRPr lang="en-US" dirty="0"/>
          </a:p>
        </p:txBody>
      </p:sp>
      <p:sp>
        <p:nvSpPr>
          <p:cNvPr id="19" name="Callout: Right Arrow 18">
            <a:extLst>
              <a:ext uri="{FF2B5EF4-FFF2-40B4-BE49-F238E27FC236}">
                <a16:creationId xmlns:a16="http://schemas.microsoft.com/office/drawing/2014/main" id="{792CCC58-F64F-3048-A9AC-19F20E911A59}"/>
              </a:ext>
            </a:extLst>
          </p:cNvPr>
          <p:cNvSpPr/>
          <p:nvPr/>
        </p:nvSpPr>
        <p:spPr>
          <a:xfrm>
            <a:off x="5018679" y="1886983"/>
            <a:ext cx="3731362" cy="823485"/>
          </a:xfrm>
          <a:prstGeom prst="rightArrowCallou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ea typeface="Arial Unicode MS" panose="020B0604020202020204" pitchFamily="34" charset="-128"/>
                <a:cs typeface="Arial" panose="020B0604020202020204" pitchFamily="34" charset="0"/>
              </a:rPr>
              <a:t>Public posting in SLO Tribune weekly</a:t>
            </a:r>
          </a:p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220A21-C622-413A-7BC5-1DF4E30F19AF}"/>
              </a:ext>
            </a:extLst>
          </p:cNvPr>
          <p:cNvSpPr/>
          <p:nvPr/>
        </p:nvSpPr>
        <p:spPr>
          <a:xfrm>
            <a:off x="8902072" y="3378956"/>
            <a:ext cx="2822217" cy="685813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en-US" sz="1600" b="1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ea typeface="Arial Unicode MS" panose="020B0604020202020204" pitchFamily="34" charset="-128"/>
                <a:cs typeface="Arial" panose="020B0604020202020204" pitchFamily="34" charset="0"/>
              </a:rPr>
              <a:t>Comments collected via online tool</a:t>
            </a:r>
          </a:p>
          <a:p>
            <a:pPr algn="ctr"/>
            <a:endParaRPr lang="en-US" sz="1600" b="1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83F45A-64E2-390A-B83F-28072BB4127A}"/>
              </a:ext>
            </a:extLst>
          </p:cNvPr>
          <p:cNvSpPr/>
          <p:nvPr/>
        </p:nvSpPr>
        <p:spPr>
          <a:xfrm>
            <a:off x="809110" y="4655090"/>
            <a:ext cx="3289738" cy="8694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ea typeface="Arial Unicode MS" panose="020B0604020202020204" pitchFamily="34" charset="-128"/>
                <a:cs typeface="Arial" panose="020B0604020202020204" pitchFamily="34" charset="0"/>
              </a:rPr>
              <a:t>Final draft approved and submitted to </a:t>
            </a:r>
            <a:r>
              <a:rPr lang="en-US" sz="1600" b="1" dirty="0" err="1">
                <a:ea typeface="Arial Unicode MS" panose="020B0604020202020204" pitchFamily="34" charset="-128"/>
                <a:cs typeface="Arial" panose="020B0604020202020204" pitchFamily="34" charset="0"/>
              </a:rPr>
              <a:t>MHSOAC</a:t>
            </a:r>
            <a:r>
              <a:rPr lang="en-US" sz="1600" b="1" dirty="0">
                <a:ea typeface="Arial Unicode MS" panose="020B0604020202020204" pitchFamily="34" charset="-128"/>
                <a:cs typeface="Arial" panose="020B0604020202020204" pitchFamily="34" charset="0"/>
              </a:rPr>
              <a:t> in March 2026.</a:t>
            </a:r>
          </a:p>
          <a:p>
            <a:pPr algn="ctr"/>
            <a:endParaRPr lang="en-US" dirty="0"/>
          </a:p>
        </p:txBody>
      </p:sp>
      <p:sp>
        <p:nvSpPr>
          <p:cNvPr id="25" name="Callout: Down Arrow 24">
            <a:extLst>
              <a:ext uri="{FF2B5EF4-FFF2-40B4-BE49-F238E27FC236}">
                <a16:creationId xmlns:a16="http://schemas.microsoft.com/office/drawing/2014/main" id="{DCACDA52-45AB-1D35-8FC0-D9A2AFA77C0A}"/>
              </a:ext>
            </a:extLst>
          </p:cNvPr>
          <p:cNvSpPr/>
          <p:nvPr/>
        </p:nvSpPr>
        <p:spPr>
          <a:xfrm>
            <a:off x="809110" y="3324895"/>
            <a:ext cx="3289738" cy="1245354"/>
          </a:xfrm>
          <a:prstGeom prst="downArrowCallou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ea typeface="Arial Unicode MS" panose="020B0604020202020204" pitchFamily="34" charset="-128"/>
                <a:cs typeface="Arial" panose="020B0604020202020204" pitchFamily="34" charset="0"/>
              </a:rPr>
              <a:t>Substantive comments addressed in final draft submitted to BOS (early 2026)</a:t>
            </a:r>
          </a:p>
          <a:p>
            <a:pPr algn="ctr"/>
            <a:endParaRPr lang="en-US" dirty="0"/>
          </a:p>
        </p:txBody>
      </p:sp>
      <p:sp>
        <p:nvSpPr>
          <p:cNvPr id="26" name="Callout: Down Arrow 25">
            <a:extLst>
              <a:ext uri="{FF2B5EF4-FFF2-40B4-BE49-F238E27FC236}">
                <a16:creationId xmlns:a16="http://schemas.microsoft.com/office/drawing/2014/main" id="{48C07A0F-A57C-14C5-DB99-E37ECB514103}"/>
              </a:ext>
            </a:extLst>
          </p:cNvPr>
          <p:cNvSpPr/>
          <p:nvPr/>
        </p:nvSpPr>
        <p:spPr>
          <a:xfrm>
            <a:off x="8902072" y="1992672"/>
            <a:ext cx="2822217" cy="1010327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ea typeface="Arial Unicode MS" panose="020B0604020202020204" pitchFamily="34" charset="-128"/>
                <a:cs typeface="Arial" panose="020B0604020202020204" pitchFamily="34" charset="0"/>
              </a:rPr>
              <a:t>Press release and social media released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9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9428-7E62-0AB3-4084-319BCE02C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359"/>
            <a:ext cx="10515600" cy="1325563"/>
          </a:xfrm>
        </p:spPr>
        <p:txBody>
          <a:bodyPr/>
          <a:lstStyle/>
          <a:p>
            <a:r>
              <a:rPr lang="en-US" dirty="0"/>
              <a:t>Online Survey Public Comments Received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10BB5-8E45-5A13-BA92-64A353FBA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687" y="1338184"/>
            <a:ext cx="10515600" cy="3810156"/>
          </a:xfrm>
        </p:spPr>
        <p:txBody>
          <a:bodyPr>
            <a:normAutofit/>
          </a:bodyPr>
          <a:lstStyle/>
          <a:p>
            <a:r>
              <a:rPr lang="en-US" sz="2600" dirty="0">
                <a:sym typeface="Wingdings" panose="05000000000000000000" pitchFamily="2" charset="2"/>
              </a:rPr>
              <a:t>Sadly…none . 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430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04BC-BD0F-7FAE-FD00-D420C6BD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359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BHB Comments: Future Priorities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C2263-25DD-FBC1-4A64-E01084217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22"/>
            <a:ext cx="10515600" cy="3810156"/>
          </a:xfrm>
        </p:spPr>
        <p:txBody>
          <a:bodyPr>
            <a:normAutofit/>
          </a:bodyPr>
          <a:lstStyle/>
          <a:p>
            <a:r>
              <a:rPr lang="en-US" sz="2600" dirty="0"/>
              <a:t>Ensure sustainable partnerships with mental health CBO’s such as </a:t>
            </a:r>
            <a:r>
              <a:rPr lang="en-US" sz="2600" dirty="0" err="1"/>
              <a:t>TMHA</a:t>
            </a:r>
            <a:r>
              <a:rPr lang="en-US" sz="2600" dirty="0"/>
              <a:t>, NAMI, FCN, and other community partners.</a:t>
            </a:r>
          </a:p>
          <a:p>
            <a:r>
              <a:rPr lang="en-US" sz="2600" dirty="0"/>
              <a:t>Reporting outcomes of enhancements to Medi-Cal billing.</a:t>
            </a:r>
          </a:p>
          <a:p>
            <a:r>
              <a:rPr lang="en-US" sz="2600" dirty="0"/>
              <a:t>Continuing to ensure that some services, such as Hotline and educational programs, will continue to be freely accessible (non-billed).</a:t>
            </a:r>
          </a:p>
          <a:p>
            <a:r>
              <a:rPr lang="en-US" sz="2600" dirty="0"/>
              <a:t>Continued measurements of Quality-of-Life indicators.</a:t>
            </a:r>
          </a:p>
        </p:txBody>
      </p:sp>
    </p:spTree>
    <p:extLst>
      <p:ext uri="{BB962C8B-B14F-4D97-AF65-F5344CB8AC3E}">
        <p14:creationId xmlns:p14="http://schemas.microsoft.com/office/powerpoint/2010/main" val="2237630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0D28F-D8B2-0032-3F88-FA42BA50A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5" y="144236"/>
            <a:ext cx="10515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BHB Comments: Concerns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D7A5-5499-E9EA-6597-3A08D09A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5" y="1137557"/>
            <a:ext cx="11832771" cy="4582885"/>
          </a:xfrm>
        </p:spPr>
        <p:txBody>
          <a:bodyPr>
            <a:normAutofit/>
          </a:bodyPr>
          <a:lstStyle/>
          <a:p>
            <a:r>
              <a:rPr lang="en-US" sz="3200" dirty="0"/>
              <a:t>The discontinuation of </a:t>
            </a:r>
            <a:r>
              <a:rPr lang="en-US" sz="3200" b="1" dirty="0"/>
              <a:t>PEI and WET programs </a:t>
            </a:r>
            <a:r>
              <a:rPr lang="en-US" sz="3200" dirty="0"/>
              <a:t>due to </a:t>
            </a:r>
            <a:r>
              <a:rPr lang="en-US" sz="3200" dirty="0" err="1"/>
              <a:t>BHSA</a:t>
            </a:r>
            <a:r>
              <a:rPr lang="en-US" sz="3200" dirty="0"/>
              <a:t> reform.</a:t>
            </a:r>
          </a:p>
          <a:p>
            <a:pPr lvl="1"/>
            <a:r>
              <a:rPr lang="en-US" sz="2800" dirty="0"/>
              <a:t>Contribute to inequities with Spanish-speaking population.  </a:t>
            </a:r>
          </a:p>
          <a:p>
            <a:pPr lvl="1"/>
            <a:r>
              <a:rPr lang="en-US" sz="2800" dirty="0"/>
              <a:t>Impact on youth and TAY services. </a:t>
            </a:r>
          </a:p>
          <a:p>
            <a:pPr lvl="1"/>
            <a:r>
              <a:rPr lang="en-US" sz="2800" dirty="0"/>
              <a:t>Reductions in resources for Suicide Prevention.</a:t>
            </a:r>
          </a:p>
          <a:p>
            <a:pPr lvl="1"/>
            <a:r>
              <a:rPr lang="en-US" sz="2800" dirty="0"/>
              <a:t>Impact on Peer Services.  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b="1" dirty="0"/>
          </a:p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B73B0-09F9-5C95-7835-00C6FECE1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Concerns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6A6F5-8166-01A0-D5E3-5A09903BF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1263"/>
            <a:ext cx="10515600" cy="3810156"/>
          </a:xfrm>
        </p:spPr>
        <p:txBody>
          <a:bodyPr/>
          <a:lstStyle/>
          <a:p>
            <a:r>
              <a:rPr lang="en-US" sz="3000" dirty="0"/>
              <a:t>General concern of how reduced funding from County, State, and Federal government will reduce services for individuals outside of priority populations such as Unhoused and SUD.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7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4056-0F87-C874-E3F9-8F4E0C4B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337819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Public Hearing: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Written or Spoken Comments from Attending Board and Community </a:t>
            </a:r>
          </a:p>
        </p:txBody>
      </p:sp>
    </p:spTree>
    <p:extLst>
      <p:ext uri="{BB962C8B-B14F-4D97-AF65-F5344CB8AC3E}">
        <p14:creationId xmlns:p14="http://schemas.microsoft.com/office/powerpoint/2010/main" val="76537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1">
            <a:extLst>
              <a:ext uri="{FF2B5EF4-FFF2-40B4-BE49-F238E27FC236}">
                <a16:creationId xmlns:a16="http://schemas.microsoft.com/office/drawing/2014/main" id="{0D622B35-D0C3-41A1-89E9-F45B5C9AF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95" y="501521"/>
            <a:ext cx="6621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D90A0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+mj-lt"/>
              </a:rPr>
              <a:t>The MHSA Annual Update is available at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+mj-lt"/>
                <a:hlinkClick r:id="rId3"/>
              </a:rPr>
              <a:t>www.slobehavioralhealth.org</a:t>
            </a:r>
            <a:endParaRPr lang="en-US" altLang="en-US" sz="3000" b="1" i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0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37DEED-C94E-4B03-83BD-0834665F1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66" y="2378443"/>
            <a:ext cx="6621625" cy="256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US" sz="2800" b="1" i="1" dirty="0">
              <a:effectLst>
                <a:outerShdw blurRad="38100" dist="38100" dir="2700000" algn="tl">
                  <a:srgbClr val="000000"/>
                </a:outerShdw>
              </a:effectLst>
              <a:highlight>
                <a:srgbClr val="FFFF00"/>
              </a:highlight>
              <a:latin typeface="Arial Black" pitchFamily="34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400" b="1" i="1" dirty="0">
                <a:cs typeface="Arial" charset="0"/>
              </a:rPr>
              <a:t>Thank you!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US" sz="2400" b="1" i="1" dirty="0"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400" b="1" i="1" dirty="0">
                <a:cs typeface="Arial" charset="0"/>
              </a:rPr>
              <a:t>Dr. Christina Rajlal, PHD, MBA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000" b="1" i="1" dirty="0">
                <a:cs typeface="Arial" charset="0"/>
              </a:rPr>
              <a:t>Division Manager for Prevention &amp; Outreach Services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000" b="1" i="1" dirty="0">
                <a:cs typeface="Arial" charset="0"/>
                <a:hlinkClick r:id="rId4"/>
              </a:rPr>
              <a:t>crajlal@co.slo.ca.us</a:t>
            </a:r>
            <a:endParaRPr lang="en-US" sz="2000" b="1" i="1" dirty="0"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000" b="1" i="1" dirty="0">
                <a:cs typeface="Arial" charset="0"/>
              </a:rPr>
              <a:t>805-781-4276</a:t>
            </a:r>
          </a:p>
        </p:txBody>
      </p:sp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A3D02827-CED0-4CA4-AD64-B2BF8C2CF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50" y="501521"/>
            <a:ext cx="508518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87104"/>
      </p:ext>
    </p:extLst>
  </p:cSld>
  <p:clrMapOvr>
    <a:masterClrMapping/>
  </p:clrMapOvr>
</p:sld>
</file>

<file path=ppt/theme/theme1.xml><?xml version="1.0" encoding="utf-8"?>
<a:theme xmlns:a="http://schemas.openxmlformats.org/drawingml/2006/main" name="CountyPPT">
  <a:themeElements>
    <a:clrScheme name="County of SLO">
      <a:dk1>
        <a:srgbClr val="0A3C5F"/>
      </a:dk1>
      <a:lt1>
        <a:sysClr val="window" lastClr="FFFFFF"/>
      </a:lt1>
      <a:dk2>
        <a:srgbClr val="898B8E"/>
      </a:dk2>
      <a:lt2>
        <a:srgbClr val="E7E7E8"/>
      </a:lt2>
      <a:accent1>
        <a:srgbClr val="0A3C5F"/>
      </a:accent1>
      <a:accent2>
        <a:srgbClr val="3CBFAE"/>
      </a:accent2>
      <a:accent3>
        <a:srgbClr val="69C07A"/>
      </a:accent3>
      <a:accent4>
        <a:srgbClr val="59462D"/>
      </a:accent4>
      <a:accent5>
        <a:srgbClr val="847870"/>
      </a:accent5>
      <a:accent6>
        <a:srgbClr val="B28C65"/>
      </a:accent6>
      <a:hlink>
        <a:srgbClr val="3CBFAE"/>
      </a:hlink>
      <a:folHlink>
        <a:srgbClr val="0A3C5F"/>
      </a:folHlink>
    </a:clrScheme>
    <a:fontScheme name="Custom 1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B93B482-8978-471B-AFCC-54418A891CC2}" vid="{00A12CA2-17A1-410B-87E5-32FB2133D82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8561</TotalTime>
  <Words>329</Words>
  <Application>Microsoft Office PowerPoint</Application>
  <PresentationFormat>Widescreen</PresentationFormat>
  <Paragraphs>63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CountyPPT</vt:lpstr>
      <vt:lpstr>PowerPoint Presentation</vt:lpstr>
      <vt:lpstr>PowerPoint Presentation</vt:lpstr>
      <vt:lpstr>Online Survey Public Comments Received </vt:lpstr>
      <vt:lpstr>BHB Comments: Future Priorities </vt:lpstr>
      <vt:lpstr>BHB Comments: Concerns </vt:lpstr>
      <vt:lpstr>Concerns Continued…</vt:lpstr>
      <vt:lpstr>Public Hearing:   Written or Spoken Comments from Attending Board and Community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MHSA PEI</dc:title>
  <dc:creator>Nestor Veloz-Passalacqua</dc:creator>
  <cp:lastModifiedBy>Landon J King</cp:lastModifiedBy>
  <cp:revision>158</cp:revision>
  <dcterms:created xsi:type="dcterms:W3CDTF">2019-10-15T02:31:47Z</dcterms:created>
  <dcterms:modified xsi:type="dcterms:W3CDTF">2025-11-12T17:09:44Z</dcterms:modified>
</cp:coreProperties>
</file>