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22" r:id="rId1"/>
  </p:sldMasterIdLst>
  <p:notesMasterIdLst>
    <p:notesMasterId r:id="rId11"/>
  </p:notesMasterIdLst>
  <p:handoutMasterIdLst>
    <p:handoutMasterId r:id="rId12"/>
  </p:handoutMasterIdLst>
  <p:sldIdLst>
    <p:sldId id="283" r:id="rId2"/>
    <p:sldId id="288" r:id="rId3"/>
    <p:sldId id="297" r:id="rId4"/>
    <p:sldId id="294" r:id="rId5"/>
    <p:sldId id="292" r:id="rId6"/>
    <p:sldId id="296" r:id="rId7"/>
    <p:sldId id="299" r:id="rId8"/>
    <p:sldId id="300" r:id="rId9"/>
    <p:sldId id="298" r:id="rId1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726CCF-B3A1-45E6-9A96-284B7B34FDE3}">
          <p14:sldIdLst>
            <p14:sldId id="283"/>
            <p14:sldId id="288"/>
            <p14:sldId id="297"/>
            <p14:sldId id="294"/>
            <p14:sldId id="292"/>
            <p14:sldId id="296"/>
            <p14:sldId id="299"/>
            <p14:sldId id="300"/>
            <p14:sldId id="298"/>
          </p14:sldIdLst>
        </p14:section>
        <p14:section name="Untitled Section" id="{C02FDB8F-E7A7-4B79-988E-E8184993633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16B4"/>
    <a:srgbClr val="CD03B0"/>
    <a:srgbClr val="C907B7"/>
    <a:srgbClr val="FF0000"/>
    <a:srgbClr val="FF6600"/>
    <a:srgbClr val="EB21C5"/>
    <a:srgbClr val="061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96EADA-071C-4FE9-F1E1-33959FF221AC}" v="1" dt="2025-10-24T18:26:34.3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1" autoAdjust="0"/>
    <p:restoredTop sz="96357" autoAdjust="0"/>
  </p:normalViewPr>
  <p:slideViewPr>
    <p:cSldViewPr snapToGrid="0">
      <p:cViewPr varScale="1">
        <p:scale>
          <a:sx n="102" d="100"/>
          <a:sy n="102" d="100"/>
        </p:scale>
        <p:origin x="2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9A6A6-2C49-4595-9457-B1AE21DCAF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F754B1-D08A-4EED-B341-19CD5B7091DF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pPr>
            <a:buNone/>
          </a:pPr>
          <a:r>
            <a:rPr lang="en-US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Topic: </a:t>
          </a:r>
          <a:endParaRPr lang="en-US" dirty="0"/>
        </a:p>
      </dgm:t>
    </dgm:pt>
    <dgm:pt modelId="{FD8F4D02-25BE-492E-ACDE-4F41D36A7E41}" type="parTrans" cxnId="{B751A826-0014-45BF-BCE7-3F29255B74E3}">
      <dgm:prSet/>
      <dgm:spPr/>
      <dgm:t>
        <a:bodyPr/>
        <a:lstStyle/>
        <a:p>
          <a:endParaRPr lang="en-US"/>
        </a:p>
      </dgm:t>
    </dgm:pt>
    <dgm:pt modelId="{42E6AD9E-248F-4FB2-91BE-E2AAA568B924}" type="sibTrans" cxnId="{B751A826-0014-45BF-BCE7-3F29255B74E3}">
      <dgm:prSet/>
      <dgm:spPr/>
      <dgm:t>
        <a:bodyPr/>
        <a:lstStyle/>
        <a:p>
          <a:endParaRPr lang="en-US"/>
        </a:p>
      </dgm:t>
    </dgm:pt>
    <dgm:pt modelId="{76317380-5DB5-40E2-83BC-2015AE614DB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pPr>
            <a:buNone/>
          </a:pPr>
          <a:r>
            <a:rPr lang="en-US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Goals:</a:t>
          </a:r>
          <a:endParaRPr lang="en-US" dirty="0"/>
        </a:p>
      </dgm:t>
    </dgm:pt>
    <dgm:pt modelId="{1ACA9B8A-FB7C-4393-938E-795D15FB5F97}" type="sibTrans" cxnId="{4A065573-F144-4831-AEFE-895295DFED92}">
      <dgm:prSet/>
      <dgm:spPr/>
      <dgm:t>
        <a:bodyPr/>
        <a:lstStyle/>
        <a:p>
          <a:endParaRPr lang="en-US"/>
        </a:p>
      </dgm:t>
    </dgm:pt>
    <dgm:pt modelId="{6DD35039-81FF-4B31-BBCB-BCB0827ADF35}" type="parTrans" cxnId="{4A065573-F144-4831-AEFE-895295DFED92}">
      <dgm:prSet/>
      <dgm:spPr/>
      <dgm:t>
        <a:bodyPr/>
        <a:lstStyle/>
        <a:p>
          <a:endParaRPr lang="en-US"/>
        </a:p>
      </dgm:t>
    </dgm:pt>
    <dgm:pt modelId="{F8DF71E0-1F2D-41A0-B5CA-5429BBB660A0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sz="23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sz="18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Wellness &amp; Recovery Centers</a:t>
          </a:r>
          <a:endParaRPr lang="en-US" sz="1800" dirty="0"/>
        </a:p>
      </dgm:t>
    </dgm:pt>
    <dgm:pt modelId="{18687595-F8AF-4C33-810E-515135E45B1A}" type="parTrans" cxnId="{90A0133F-6CFD-4AB1-9A1D-6DCFA1F142DD}">
      <dgm:prSet/>
      <dgm:spPr/>
      <dgm:t>
        <a:bodyPr/>
        <a:lstStyle/>
        <a:p>
          <a:endParaRPr lang="en-US"/>
        </a:p>
      </dgm:t>
    </dgm:pt>
    <dgm:pt modelId="{4B70DEB7-C2E4-46C2-8881-8EFB97DABF40}" type="sibTrans" cxnId="{90A0133F-6CFD-4AB1-9A1D-6DCFA1F142DD}">
      <dgm:prSet/>
      <dgm:spPr/>
      <dgm:t>
        <a:bodyPr/>
        <a:lstStyle/>
        <a:p>
          <a:endParaRPr lang="en-US"/>
        </a:p>
      </dgm:t>
    </dgm:pt>
    <dgm:pt modelId="{904BB507-D68A-423A-B921-C03DD7656BE9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Understand how centers are implemented throughout the state</a:t>
          </a:r>
        </a:p>
      </dgm:t>
    </dgm:pt>
    <dgm:pt modelId="{59DF7387-C656-49ED-BC87-29828E3027A4}" type="parTrans" cxnId="{D3961FC0-4FC0-4A91-AEF3-BF5C2F08021B}">
      <dgm:prSet/>
      <dgm:spPr/>
      <dgm:t>
        <a:bodyPr/>
        <a:lstStyle/>
        <a:p>
          <a:endParaRPr lang="en-US"/>
        </a:p>
      </dgm:t>
    </dgm:pt>
    <dgm:pt modelId="{5094B29D-0F74-44AA-A792-5A8ED7A1B266}" type="sibTrans" cxnId="{D3961FC0-4FC0-4A91-AEF3-BF5C2F08021B}">
      <dgm:prSet/>
      <dgm:spPr/>
      <dgm:t>
        <a:bodyPr/>
        <a:lstStyle/>
        <a:p>
          <a:endParaRPr lang="en-US"/>
        </a:p>
      </dgm:t>
    </dgm:pt>
    <dgm:pt modelId="{6A82DF99-FBCA-44F6-B8F7-E7A19B0E1192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Identify common strengths and needs</a:t>
          </a:r>
        </a:p>
      </dgm:t>
    </dgm:pt>
    <dgm:pt modelId="{A97D4618-6DD8-451A-BAA6-A4D61D8A0085}" type="sibTrans" cxnId="{D5D69C5A-3676-45FD-B996-E9627EBA7A7B}">
      <dgm:prSet/>
      <dgm:spPr/>
      <dgm:t>
        <a:bodyPr/>
        <a:lstStyle/>
        <a:p>
          <a:endParaRPr lang="en-US"/>
        </a:p>
      </dgm:t>
    </dgm:pt>
    <dgm:pt modelId="{21124DD6-1D09-4C03-9B3B-3835FCD9266A}" type="parTrans" cxnId="{D5D69C5A-3676-45FD-B996-E9627EBA7A7B}">
      <dgm:prSet/>
      <dgm:spPr/>
      <dgm:t>
        <a:bodyPr/>
        <a:lstStyle/>
        <a:p>
          <a:endParaRPr lang="en-US"/>
        </a:p>
      </dgm:t>
    </dgm:pt>
    <dgm:pt modelId="{4AB6C812-DAD9-4FC1-9C94-7932B81B2837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Highlight their role in the continuum of care</a:t>
          </a:r>
        </a:p>
      </dgm:t>
    </dgm:pt>
    <dgm:pt modelId="{A3FD5FAE-A4CB-4E13-9C98-457A71D9D827}" type="parTrans" cxnId="{85E61202-28ED-4F77-9E79-6674882A5C7F}">
      <dgm:prSet/>
      <dgm:spPr/>
    </dgm:pt>
    <dgm:pt modelId="{71EE65B1-BD86-4A2A-88FE-D4CCBBC820C8}" type="sibTrans" cxnId="{85E61202-28ED-4F77-9E79-6674882A5C7F}">
      <dgm:prSet/>
      <dgm:spPr/>
    </dgm:pt>
    <dgm:pt modelId="{C8A950E9-BF35-4EE4-94BB-E26F34B4E16D}" type="pres">
      <dgm:prSet presAssocID="{0A09A6A6-2C49-4595-9457-B1AE21DCAF4A}" presName="linear" presStyleCnt="0">
        <dgm:presLayoutVars>
          <dgm:dir/>
          <dgm:animLvl val="lvl"/>
          <dgm:resizeHandles val="exact"/>
        </dgm:presLayoutVars>
      </dgm:prSet>
      <dgm:spPr/>
    </dgm:pt>
    <dgm:pt modelId="{70BFED4A-745E-4667-9F0E-9CB1416FF272}" type="pres">
      <dgm:prSet presAssocID="{33F754B1-D08A-4EED-B341-19CD5B7091DF}" presName="parentLin" presStyleCnt="0"/>
      <dgm:spPr/>
    </dgm:pt>
    <dgm:pt modelId="{57245412-AA3E-4B4B-9B2B-A6E4B7E0418C}" type="pres">
      <dgm:prSet presAssocID="{33F754B1-D08A-4EED-B341-19CD5B7091DF}" presName="parentLeftMargin" presStyleLbl="node1" presStyleIdx="0" presStyleCnt="2"/>
      <dgm:spPr/>
    </dgm:pt>
    <dgm:pt modelId="{87C23D18-8AC4-41B0-8C33-60C9D8D91AE4}" type="pres">
      <dgm:prSet presAssocID="{33F754B1-D08A-4EED-B341-19CD5B7091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FE35E3-0A1E-48F7-B660-A848367FCCC2}" type="pres">
      <dgm:prSet presAssocID="{33F754B1-D08A-4EED-B341-19CD5B7091DF}" presName="negativeSpace" presStyleCnt="0"/>
      <dgm:spPr/>
    </dgm:pt>
    <dgm:pt modelId="{2D31ED65-80D2-4769-98C9-380A9BD86FBB}" type="pres">
      <dgm:prSet presAssocID="{33F754B1-D08A-4EED-B341-19CD5B7091DF}" presName="childText" presStyleLbl="conFgAcc1" presStyleIdx="0" presStyleCnt="2">
        <dgm:presLayoutVars>
          <dgm:bulletEnabled val="1"/>
        </dgm:presLayoutVars>
      </dgm:prSet>
      <dgm:spPr/>
    </dgm:pt>
    <dgm:pt modelId="{8AE54F0E-C484-46D6-84BC-AC5E4BF1A458}" type="pres">
      <dgm:prSet presAssocID="{42E6AD9E-248F-4FB2-91BE-E2AAA568B924}" presName="spaceBetweenRectangles" presStyleCnt="0"/>
      <dgm:spPr/>
    </dgm:pt>
    <dgm:pt modelId="{19286214-C52A-4A6D-8053-6F4072442B25}" type="pres">
      <dgm:prSet presAssocID="{76317380-5DB5-40E2-83BC-2015AE614DBC}" presName="parentLin" presStyleCnt="0"/>
      <dgm:spPr/>
    </dgm:pt>
    <dgm:pt modelId="{D2E22A64-DAE1-4AE4-B5C9-94EC7F140DFC}" type="pres">
      <dgm:prSet presAssocID="{76317380-5DB5-40E2-83BC-2015AE614DBC}" presName="parentLeftMargin" presStyleLbl="node1" presStyleIdx="0" presStyleCnt="2"/>
      <dgm:spPr/>
    </dgm:pt>
    <dgm:pt modelId="{93E2B70B-7955-4860-8F7D-2156BC432EB7}" type="pres">
      <dgm:prSet presAssocID="{76317380-5DB5-40E2-83BC-2015AE614DBC}" presName="parentText" presStyleLbl="node1" presStyleIdx="1" presStyleCnt="2" custLinFactNeighborX="-7410" custLinFactNeighborY="-380">
        <dgm:presLayoutVars>
          <dgm:chMax val="0"/>
          <dgm:bulletEnabled val="1"/>
        </dgm:presLayoutVars>
      </dgm:prSet>
      <dgm:spPr/>
    </dgm:pt>
    <dgm:pt modelId="{80F7C2D9-111C-4A15-A245-B7FEF90A7A0E}" type="pres">
      <dgm:prSet presAssocID="{76317380-5DB5-40E2-83BC-2015AE614DBC}" presName="negativeSpace" presStyleCnt="0"/>
      <dgm:spPr/>
    </dgm:pt>
    <dgm:pt modelId="{A4888D02-FE6F-4EBB-BBE9-A04B0310E4F8}" type="pres">
      <dgm:prSet presAssocID="{76317380-5DB5-40E2-83BC-2015AE614DB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5E61202-28ED-4F77-9E79-6674882A5C7F}" srcId="{76317380-5DB5-40E2-83BC-2015AE614DBC}" destId="{4AB6C812-DAD9-4FC1-9C94-7932B81B2837}" srcOrd="2" destOrd="0" parTransId="{A3FD5FAE-A4CB-4E13-9C98-457A71D9D827}" sibTransId="{71EE65B1-BD86-4A2A-88FE-D4CCBBC820C8}"/>
    <dgm:cxn modelId="{A9897716-5285-41BF-8541-25E1117E052D}" type="presOf" srcId="{33F754B1-D08A-4EED-B341-19CD5B7091DF}" destId="{57245412-AA3E-4B4B-9B2B-A6E4B7E0418C}" srcOrd="0" destOrd="0" presId="urn:microsoft.com/office/officeart/2005/8/layout/list1"/>
    <dgm:cxn modelId="{3764A81F-3603-4490-A544-3B286DDC75BD}" type="presOf" srcId="{76317380-5DB5-40E2-83BC-2015AE614DBC}" destId="{D2E22A64-DAE1-4AE4-B5C9-94EC7F140DFC}" srcOrd="0" destOrd="0" presId="urn:microsoft.com/office/officeart/2005/8/layout/list1"/>
    <dgm:cxn modelId="{B751A826-0014-45BF-BCE7-3F29255B74E3}" srcId="{0A09A6A6-2C49-4595-9457-B1AE21DCAF4A}" destId="{33F754B1-D08A-4EED-B341-19CD5B7091DF}" srcOrd="0" destOrd="0" parTransId="{FD8F4D02-25BE-492E-ACDE-4F41D36A7E41}" sibTransId="{42E6AD9E-248F-4FB2-91BE-E2AAA568B924}"/>
    <dgm:cxn modelId="{147EB226-CD03-48B9-A469-432AA2D43DA4}" type="presOf" srcId="{6A82DF99-FBCA-44F6-B8F7-E7A19B0E1192}" destId="{A4888D02-FE6F-4EBB-BBE9-A04B0310E4F8}" srcOrd="0" destOrd="1" presId="urn:microsoft.com/office/officeart/2005/8/layout/list1"/>
    <dgm:cxn modelId="{90A0133F-6CFD-4AB1-9A1D-6DCFA1F142DD}" srcId="{33F754B1-D08A-4EED-B341-19CD5B7091DF}" destId="{F8DF71E0-1F2D-41A0-B5CA-5429BBB660A0}" srcOrd="0" destOrd="0" parTransId="{18687595-F8AF-4C33-810E-515135E45B1A}" sibTransId="{4B70DEB7-C2E4-46C2-8881-8EFB97DABF40}"/>
    <dgm:cxn modelId="{72927862-9718-4A1A-B0EA-7CBBA5E65648}" type="presOf" srcId="{0A09A6A6-2C49-4595-9457-B1AE21DCAF4A}" destId="{C8A950E9-BF35-4EE4-94BB-E26F34B4E16D}" srcOrd="0" destOrd="0" presId="urn:microsoft.com/office/officeart/2005/8/layout/list1"/>
    <dgm:cxn modelId="{5521C744-B623-4944-A53D-84D49DDEF6D6}" type="presOf" srcId="{4AB6C812-DAD9-4FC1-9C94-7932B81B2837}" destId="{A4888D02-FE6F-4EBB-BBE9-A04B0310E4F8}" srcOrd="0" destOrd="2" presId="urn:microsoft.com/office/officeart/2005/8/layout/list1"/>
    <dgm:cxn modelId="{A4DBDF47-405F-4416-B85C-418567406974}" type="presOf" srcId="{904BB507-D68A-423A-B921-C03DD7656BE9}" destId="{A4888D02-FE6F-4EBB-BBE9-A04B0310E4F8}" srcOrd="0" destOrd="0" presId="urn:microsoft.com/office/officeart/2005/8/layout/list1"/>
    <dgm:cxn modelId="{980FE36D-837B-411D-9C58-B6B976B03594}" type="presOf" srcId="{33F754B1-D08A-4EED-B341-19CD5B7091DF}" destId="{87C23D18-8AC4-41B0-8C33-60C9D8D91AE4}" srcOrd="1" destOrd="0" presId="urn:microsoft.com/office/officeart/2005/8/layout/list1"/>
    <dgm:cxn modelId="{4A065573-F144-4831-AEFE-895295DFED92}" srcId="{0A09A6A6-2C49-4595-9457-B1AE21DCAF4A}" destId="{76317380-5DB5-40E2-83BC-2015AE614DBC}" srcOrd="1" destOrd="0" parTransId="{6DD35039-81FF-4B31-BBCB-BCB0827ADF35}" sibTransId="{1ACA9B8A-FB7C-4393-938E-795D15FB5F97}"/>
    <dgm:cxn modelId="{D5D69C5A-3676-45FD-B996-E9627EBA7A7B}" srcId="{76317380-5DB5-40E2-83BC-2015AE614DBC}" destId="{6A82DF99-FBCA-44F6-B8F7-E7A19B0E1192}" srcOrd="1" destOrd="0" parTransId="{21124DD6-1D09-4C03-9B3B-3835FCD9266A}" sibTransId="{A97D4618-6DD8-451A-BAA6-A4D61D8A0085}"/>
    <dgm:cxn modelId="{03C281BB-7AD1-4F99-BC5E-047DDF28AA30}" type="presOf" srcId="{76317380-5DB5-40E2-83BC-2015AE614DBC}" destId="{93E2B70B-7955-4860-8F7D-2156BC432EB7}" srcOrd="1" destOrd="0" presId="urn:microsoft.com/office/officeart/2005/8/layout/list1"/>
    <dgm:cxn modelId="{E2D21ABF-4695-4258-A6F7-E9ED162446A4}" type="presOf" srcId="{F8DF71E0-1F2D-41A0-B5CA-5429BBB660A0}" destId="{2D31ED65-80D2-4769-98C9-380A9BD86FBB}" srcOrd="0" destOrd="0" presId="urn:microsoft.com/office/officeart/2005/8/layout/list1"/>
    <dgm:cxn modelId="{D3961FC0-4FC0-4A91-AEF3-BF5C2F08021B}" srcId="{76317380-5DB5-40E2-83BC-2015AE614DBC}" destId="{904BB507-D68A-423A-B921-C03DD7656BE9}" srcOrd="0" destOrd="0" parTransId="{59DF7387-C656-49ED-BC87-29828E3027A4}" sibTransId="{5094B29D-0F74-44AA-A792-5A8ED7A1B266}"/>
    <dgm:cxn modelId="{23C54474-90B0-4E89-BEB2-EC1F352721F3}" type="presParOf" srcId="{C8A950E9-BF35-4EE4-94BB-E26F34B4E16D}" destId="{70BFED4A-745E-4667-9F0E-9CB1416FF272}" srcOrd="0" destOrd="0" presId="urn:microsoft.com/office/officeart/2005/8/layout/list1"/>
    <dgm:cxn modelId="{BB726BFE-B2EA-4578-A3A2-F9E057AA0223}" type="presParOf" srcId="{70BFED4A-745E-4667-9F0E-9CB1416FF272}" destId="{57245412-AA3E-4B4B-9B2B-A6E4B7E0418C}" srcOrd="0" destOrd="0" presId="urn:microsoft.com/office/officeart/2005/8/layout/list1"/>
    <dgm:cxn modelId="{885F3289-5EA3-41E8-AE5C-0FC1B30D4C51}" type="presParOf" srcId="{70BFED4A-745E-4667-9F0E-9CB1416FF272}" destId="{87C23D18-8AC4-41B0-8C33-60C9D8D91AE4}" srcOrd="1" destOrd="0" presId="urn:microsoft.com/office/officeart/2005/8/layout/list1"/>
    <dgm:cxn modelId="{8C75DAD1-B8E6-4556-9988-10762ACF0393}" type="presParOf" srcId="{C8A950E9-BF35-4EE4-94BB-E26F34B4E16D}" destId="{D7FE35E3-0A1E-48F7-B660-A848367FCCC2}" srcOrd="1" destOrd="0" presId="urn:microsoft.com/office/officeart/2005/8/layout/list1"/>
    <dgm:cxn modelId="{B6205996-9275-4B0E-91ED-BA5B70ECC546}" type="presParOf" srcId="{C8A950E9-BF35-4EE4-94BB-E26F34B4E16D}" destId="{2D31ED65-80D2-4769-98C9-380A9BD86FBB}" srcOrd="2" destOrd="0" presId="urn:microsoft.com/office/officeart/2005/8/layout/list1"/>
    <dgm:cxn modelId="{6F3C6106-DAE1-4FE3-ADB1-82454B3CB1A5}" type="presParOf" srcId="{C8A950E9-BF35-4EE4-94BB-E26F34B4E16D}" destId="{8AE54F0E-C484-46D6-84BC-AC5E4BF1A458}" srcOrd="3" destOrd="0" presId="urn:microsoft.com/office/officeart/2005/8/layout/list1"/>
    <dgm:cxn modelId="{239AE7ED-2722-4C3D-BC6B-6B9AF33A73C6}" type="presParOf" srcId="{C8A950E9-BF35-4EE4-94BB-E26F34B4E16D}" destId="{19286214-C52A-4A6D-8053-6F4072442B25}" srcOrd="4" destOrd="0" presId="urn:microsoft.com/office/officeart/2005/8/layout/list1"/>
    <dgm:cxn modelId="{E74164A7-9282-47EB-A7AD-9A14BA3A8BAA}" type="presParOf" srcId="{19286214-C52A-4A6D-8053-6F4072442B25}" destId="{D2E22A64-DAE1-4AE4-B5C9-94EC7F140DFC}" srcOrd="0" destOrd="0" presId="urn:microsoft.com/office/officeart/2005/8/layout/list1"/>
    <dgm:cxn modelId="{C510CE63-765A-42AD-8B29-C31A61E7601E}" type="presParOf" srcId="{19286214-C52A-4A6D-8053-6F4072442B25}" destId="{93E2B70B-7955-4860-8F7D-2156BC432EB7}" srcOrd="1" destOrd="0" presId="urn:microsoft.com/office/officeart/2005/8/layout/list1"/>
    <dgm:cxn modelId="{FE71BC51-747E-4EAD-9CAA-E56CB4BF1E9B}" type="presParOf" srcId="{C8A950E9-BF35-4EE4-94BB-E26F34B4E16D}" destId="{80F7C2D9-111C-4A15-A245-B7FEF90A7A0E}" srcOrd="5" destOrd="0" presId="urn:microsoft.com/office/officeart/2005/8/layout/list1"/>
    <dgm:cxn modelId="{051C2919-D810-4910-8584-0B9CF7AB506D}" type="presParOf" srcId="{C8A950E9-BF35-4EE4-94BB-E26F34B4E16D}" destId="{A4888D02-FE6F-4EBB-BBE9-A04B0310E4F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1ED65-80D2-4769-98C9-380A9BD86FBB}">
      <dsp:nvSpPr>
        <dsp:cNvPr id="0" name=""/>
        <dsp:cNvSpPr/>
      </dsp:nvSpPr>
      <dsp:spPr>
        <a:xfrm>
          <a:off x="0" y="495262"/>
          <a:ext cx="9872663" cy="1171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228" tIns="645668" rIns="76622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23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sz="18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Wellness &amp; Recovery Centers</a:t>
          </a:r>
          <a:endParaRPr lang="en-US" sz="1800" kern="1200" dirty="0"/>
        </a:p>
      </dsp:txBody>
      <dsp:txXfrm>
        <a:off x="0" y="495262"/>
        <a:ext cx="9872663" cy="1171800"/>
      </dsp:txXfrm>
    </dsp:sp>
    <dsp:sp modelId="{87C23D18-8AC4-41B0-8C33-60C9D8D91AE4}">
      <dsp:nvSpPr>
        <dsp:cNvPr id="0" name=""/>
        <dsp:cNvSpPr/>
      </dsp:nvSpPr>
      <dsp:spPr>
        <a:xfrm>
          <a:off x="493633" y="37702"/>
          <a:ext cx="6910864" cy="91512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Topic: </a:t>
          </a:r>
          <a:endParaRPr lang="en-US" sz="3100" kern="1200" dirty="0"/>
        </a:p>
      </dsp:txBody>
      <dsp:txXfrm>
        <a:off x="538305" y="82374"/>
        <a:ext cx="6821520" cy="825776"/>
      </dsp:txXfrm>
    </dsp:sp>
    <dsp:sp modelId="{A4888D02-FE6F-4EBB-BBE9-A04B0310E4F8}">
      <dsp:nvSpPr>
        <dsp:cNvPr id="0" name=""/>
        <dsp:cNvSpPr/>
      </dsp:nvSpPr>
      <dsp:spPr>
        <a:xfrm>
          <a:off x="0" y="2292022"/>
          <a:ext cx="9872663" cy="1708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228" tIns="645668" rIns="76622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Understand how centers are implemented throughout the state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Identify common strengths and needs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Highlight their role in the continuum of care</a:t>
          </a:r>
        </a:p>
      </dsp:txBody>
      <dsp:txXfrm>
        <a:off x="0" y="2292022"/>
        <a:ext cx="9872663" cy="1708875"/>
      </dsp:txXfrm>
    </dsp:sp>
    <dsp:sp modelId="{93E2B70B-7955-4860-8F7D-2156BC432EB7}">
      <dsp:nvSpPr>
        <dsp:cNvPr id="0" name=""/>
        <dsp:cNvSpPr/>
      </dsp:nvSpPr>
      <dsp:spPr>
        <a:xfrm>
          <a:off x="457054" y="1830985"/>
          <a:ext cx="6910864" cy="91512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Goals:</a:t>
          </a:r>
          <a:endParaRPr lang="en-US" sz="3100" kern="1200" dirty="0"/>
        </a:p>
      </dsp:txBody>
      <dsp:txXfrm>
        <a:off x="501726" y="1875657"/>
        <a:ext cx="6821520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C61920B-37AE-4C53-B5BF-5D3E6CD474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95779E8-5BC3-43BA-BD3C-04598D2E2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4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59C44-FECA-48D5-BC45-3A1A5056463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CFB8B-7F0E-48D8-BE22-41B83DF60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7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00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6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6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75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1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4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6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3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8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8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353D054-E6A5-4D06-BE6D-70C21066934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9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D20E5-863B-4630-A0BC-446741F83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012" y="882375"/>
            <a:ext cx="9975928" cy="3260417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County of San Luis Obispo </a:t>
            </a:r>
            <a:br>
              <a:rPr lang="en-US" sz="4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BEHAVIORAL HEALTH </a:t>
            </a:r>
            <a:b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DEPARTMENT</a:t>
            </a:r>
            <a:b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046D3A-70A8-42C6-8E4E-B9C7CC6E1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3936746"/>
            <a:ext cx="8767860" cy="1388165"/>
          </a:xfrm>
        </p:spPr>
        <p:txBody>
          <a:bodyPr>
            <a:no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2025 DATA NOTEBOOK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B2E7DB-8DF5-486D-B846-15CF597EEA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510" y="462987"/>
            <a:ext cx="1957882" cy="123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93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EFBBB54-CFA6-8E82-A06F-3EF01F3016C7}"/>
              </a:ext>
            </a:extLst>
          </p:cNvPr>
          <p:cNvPicPr>
            <a:picLocks noGrp="1"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9063" y="108015"/>
            <a:ext cx="6019800" cy="5222875"/>
          </a:xfr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13D835-7A43-30E1-614C-D3DCF7F5A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spcAft>
                <a:spcPts val="8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Data Notebook is designed to meet important goals:</a:t>
            </a:r>
            <a:endParaRPr 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35EC04-C217-C91E-6AEF-C71892AB1D0F}"/>
              </a:ext>
            </a:extLst>
          </p:cNvPr>
          <p:cNvSpPr txBox="1"/>
          <p:nvPr/>
        </p:nvSpPr>
        <p:spPr>
          <a:xfrm>
            <a:off x="4801849" y="691174"/>
            <a:ext cx="6470188" cy="5587107"/>
          </a:xfrm>
          <a:prstGeom prst="rect">
            <a:avLst/>
          </a:prstGeom>
          <a:pattFill prst="pct5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help local boards meet their legal mandates to review and comment on their county’s performance outcome data, and to communicate their findings to the Planning Council;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serve as an educational resource on behavioral health data;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obtain opinion and thoughts of local board members on specific topics;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identify unmet needs and make recommendations.</a:t>
            </a:r>
          </a:p>
        </p:txBody>
      </p:sp>
    </p:spTree>
    <p:extLst>
      <p:ext uri="{BB962C8B-B14F-4D97-AF65-F5344CB8AC3E}">
        <p14:creationId xmlns:p14="http://schemas.microsoft.com/office/powerpoint/2010/main" val="216600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0193-2895-381F-29EE-2F6AEEE3B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2025 Survey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024E29-64C5-50B6-4FBD-2B352B94C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133743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86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8B39F-0451-A08E-B8A2-922DBCCFF947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Wellness &amp; Recovery Centers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1335C4-AC1B-30CF-4EA1-624D837A3026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California Behavioral Health Planning Council 2011 report description of Wellness &amp; Recovery Centers: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Peer Driven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Fostering empowerment, social inclusion and wellness outside traditional clinical settings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Promoting recovery-oriented systems of care </a:t>
            </a:r>
          </a:p>
        </p:txBody>
      </p:sp>
    </p:spTree>
    <p:extLst>
      <p:ext uri="{BB962C8B-B14F-4D97-AF65-F5344CB8AC3E}">
        <p14:creationId xmlns:p14="http://schemas.microsoft.com/office/powerpoint/2010/main" val="4233048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B7F2D-E9AB-78E3-03C8-89D8ADF0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Wellness &amp; Recovery Center Definition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B9AA2A-B9EE-DC0C-C567-BC4770F0B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480" y="1965960"/>
            <a:ext cx="9842391" cy="4130040"/>
          </a:xfrm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sz="31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Community-based programs that offer voluntary support services to individuals experiencing mental health and/or substance use challenges. These centers prioritize peer support, empowerment and self-determined approaches to recovery, often providing activities such as support groups, wellness education, resource navigation and social connection. They are designed to be welcoming, low-barrier spaces that affirm dignity, autonomy and lived experience as central components of healing and recovery. </a:t>
            </a: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FF31-8CC2-9639-57E5-F4748CAD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Notebook Survey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B73E5-4DF7-880D-05DE-AF601199FE79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SLO County has three Wellness Centers 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center is run by Transitions Mental Health Association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Hope House in San Luis Obispo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Safe Haven in Arroyo Grande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Life House in Atascadero 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program has a board of directors and participants are engaged in the management and design of the centers and community planning activities. </a:t>
            </a: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586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43EFF-FF25-443C-4128-DEE376498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FB08-7FBA-80C9-5E03-8ACADE643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Notebook Survey Responses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5C265-6A57-DDA2-5EA7-51DE96D9E8BE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Wellness Centers welcome individuals who identify with mental health needs and/or substance use disorder needs. </a:t>
            </a:r>
          </a:p>
          <a:p>
            <a:pPr marL="45720" indent="0">
              <a:buNone/>
            </a:pPr>
            <a:endParaRPr lang="en-US" sz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SLO County Wellness Centers are: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Based on the recovery model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Offer drop in access to programs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Funded by SLOBHD, Medi-Cal and MHSA </a:t>
            </a: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00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459F8-8070-EA84-147B-21B018AA0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98E7-AC3B-DDB0-A8B5-587488636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Notebook Survey Responses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A4476-413B-2613-D24C-ACC89BDAF9FA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SLO County Wellness Centers: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Supervisors and volunteers have lived experience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Employes certified peer specialists who bill Medi-Cal for their services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Centers staffing includes: Program Manager, Supervisor, Assistant Supervisor and Center Support Aide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Have established guidelines for participants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Conducts satisfaction surveys for participants </a:t>
            </a: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" indent="0">
              <a:buNone/>
            </a:pP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357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CE74C67-5EFB-D009-A9DF-7A854450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277" y="1703091"/>
            <a:ext cx="11641015" cy="1737632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B944A32F-319D-C93A-85DE-9E66C120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586" y="430491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3800" b="0" cap="none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Centers offer a wide range of support and activity focused groups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EA567B2-36AE-AC1A-EF6A-BEEBC51AE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Groups are offered in English and Spanish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 Transportation support is available for participants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 The centers do not offer medication management services and there is not a licensed clinician at the center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 Centers receive referrals from many community organizations </a:t>
            </a:r>
          </a:p>
        </p:txBody>
      </p:sp>
    </p:spTree>
    <p:extLst>
      <p:ext uri="{BB962C8B-B14F-4D97-AF65-F5344CB8AC3E}">
        <p14:creationId xmlns:p14="http://schemas.microsoft.com/office/powerpoint/2010/main" val="219116715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463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Basis</vt:lpstr>
      <vt:lpstr>County of San Luis Obispo  BEHAVIORAL HEALTH  DEPARTMENT </vt:lpstr>
      <vt:lpstr>The Data Notebook is designed to meet important goals:</vt:lpstr>
      <vt:lpstr>2025 Survey</vt:lpstr>
      <vt:lpstr>Wellness &amp; Recovery Centers</vt:lpstr>
      <vt:lpstr>Wellness &amp; Recovery Center Definition </vt:lpstr>
      <vt:lpstr>Data Notebook Survey Responses</vt:lpstr>
      <vt:lpstr>Data Notebook Survey Responses Cont.</vt:lpstr>
      <vt:lpstr>Data Notebook Survey Responses Cont.</vt:lpstr>
      <vt:lpstr>The Centers offer a wide range of support and activity focused groups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2017-11-02T20:11:01Z</dcterms:created>
  <dcterms:modified xsi:type="dcterms:W3CDTF">2025-11-12T17:09:37Z</dcterms:modified>
</cp:coreProperties>
</file>