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9" r:id="rId2"/>
  </p:sldMasterIdLst>
  <p:notesMasterIdLst>
    <p:notesMasterId r:id="rId12"/>
  </p:notesMasterIdLst>
  <p:handoutMasterIdLst>
    <p:handoutMasterId r:id="rId13"/>
  </p:handoutMasterIdLst>
  <p:sldIdLst>
    <p:sldId id="256" r:id="rId3"/>
    <p:sldId id="309" r:id="rId4"/>
    <p:sldId id="288" r:id="rId5"/>
    <p:sldId id="286" r:id="rId6"/>
    <p:sldId id="289" r:id="rId7"/>
    <p:sldId id="317" r:id="rId8"/>
    <p:sldId id="322" r:id="rId9"/>
    <p:sldId id="323" r:id="rId10"/>
    <p:sldId id="307" r:id="rId11"/>
  </p:sldIdLst>
  <p:sldSz cx="9144000" cy="6858000" type="screen4x3"/>
  <p:notesSz cx="7010400" cy="9236075"/>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63DB1-9DD2-4945-A024-E41241B26E47}" v="27" dt="2023-11-05T22:32:55.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06" autoAdjust="0"/>
  </p:normalViewPr>
  <p:slideViewPr>
    <p:cSldViewPr>
      <p:cViewPr varScale="1">
        <p:scale>
          <a:sx n="74" d="100"/>
          <a:sy n="74" d="100"/>
        </p:scale>
        <p:origin x="26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defTabSz="903288">
              <a:defRPr sz="1200">
                <a:latin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3970938" y="0"/>
            <a:ext cx="3037840" cy="462120"/>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lgn="r" defTabSz="903288">
              <a:defRPr sz="1200">
                <a:latin typeface="Arial" charset="0"/>
              </a:defRPr>
            </a:lvl1pPr>
          </a:lstStyle>
          <a:p>
            <a:pPr>
              <a:defRPr/>
            </a:pPr>
            <a:fld id="{C67E004C-0FAC-44D4-ABB5-3A4A7D24CBE9}" type="datetimeFigureOut">
              <a:rPr lang="en-US"/>
              <a:pPr>
                <a:defRPr/>
              </a:pPr>
              <a:t>6/16/2025</a:t>
            </a:fld>
            <a:endParaRPr lang="en-US"/>
          </a:p>
        </p:txBody>
      </p:sp>
      <p:sp>
        <p:nvSpPr>
          <p:cNvPr id="53252" name="Rectangle 4"/>
          <p:cNvSpPr>
            <a:spLocks noGrp="1" noChangeArrowheads="1"/>
          </p:cNvSpPr>
          <p:nvPr>
            <p:ph type="ftr" sz="quarter" idx="2"/>
          </p:nvPr>
        </p:nvSpPr>
        <p:spPr bwMode="auto">
          <a:xfrm>
            <a:off x="0" y="8773956"/>
            <a:ext cx="3037840" cy="460542"/>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defTabSz="903288">
              <a:defRPr sz="1200">
                <a:latin typeface="Arial" charset="0"/>
              </a:defRPr>
            </a:lvl1pPr>
          </a:lstStyle>
          <a:p>
            <a:pPr>
              <a:defRPr/>
            </a:pPr>
            <a:endParaRPr lang="en-US"/>
          </a:p>
        </p:txBody>
      </p:sp>
      <p:sp>
        <p:nvSpPr>
          <p:cNvPr id="53253" name="Rectangle 5"/>
          <p:cNvSpPr>
            <a:spLocks noGrp="1" noChangeArrowheads="1"/>
          </p:cNvSpPr>
          <p:nvPr>
            <p:ph type="sldNum" sz="quarter" idx="3"/>
          </p:nvPr>
        </p:nvSpPr>
        <p:spPr bwMode="auto">
          <a:xfrm>
            <a:off x="3970938" y="8773956"/>
            <a:ext cx="3037840" cy="460542"/>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lgn="r" defTabSz="903288">
              <a:defRPr sz="1200">
                <a:latin typeface="Arial" charset="0"/>
              </a:defRPr>
            </a:lvl1pPr>
          </a:lstStyle>
          <a:p>
            <a:pPr>
              <a:defRPr/>
            </a:pPr>
            <a:fld id="{6E80E070-6A73-4DCA-9706-782D010B5B17}" type="slidenum">
              <a:rPr lang="en-US"/>
              <a:pPr>
                <a:defRPr/>
              </a:pPr>
              <a:t>‹#›</a:t>
            </a:fld>
            <a:endParaRPr lang="en-US"/>
          </a:p>
        </p:txBody>
      </p:sp>
    </p:spTree>
    <p:extLst>
      <p:ext uri="{BB962C8B-B14F-4D97-AF65-F5344CB8AC3E}">
        <p14:creationId xmlns:p14="http://schemas.microsoft.com/office/powerpoint/2010/main" val="1117021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2120"/>
          </a:xfrm>
          <a:prstGeom prst="rect">
            <a:avLst/>
          </a:prstGeom>
          <a:noFill/>
          <a:ln w="9525">
            <a:noFill/>
            <a:miter lim="800000"/>
            <a:headEnd/>
            <a:tailEnd/>
          </a:ln>
        </p:spPr>
        <p:txBody>
          <a:bodyPr vert="horz" wrap="square" lIns="92305" tIns="46153" rIns="92305" bIns="46153" numCol="1" anchor="t" anchorCtr="0" compatLnSpc="1">
            <a:prstTxWarp prst="textNoShape">
              <a:avLst/>
            </a:prstTxWarp>
          </a:bodyPr>
          <a:lstStyle>
            <a:lvl1pPr defTabSz="922338">
              <a:defRPr sz="1200">
                <a:latin typeface="Arial" charset="0"/>
              </a:defRPr>
            </a:lvl1pPr>
          </a:lstStyle>
          <a:p>
            <a:pPr>
              <a:defRPr/>
            </a:pPr>
            <a:endParaRPr lang="en-US"/>
          </a:p>
        </p:txBody>
      </p:sp>
      <p:sp>
        <p:nvSpPr>
          <p:cNvPr id="3" name="Date Placeholder 2"/>
          <p:cNvSpPr>
            <a:spLocks noGrp="1"/>
          </p:cNvSpPr>
          <p:nvPr>
            <p:ph type="dt" idx="1"/>
          </p:nvPr>
        </p:nvSpPr>
        <p:spPr bwMode="auto">
          <a:xfrm>
            <a:off x="3970938" y="0"/>
            <a:ext cx="3037840" cy="462120"/>
          </a:xfrm>
          <a:prstGeom prst="rect">
            <a:avLst/>
          </a:prstGeom>
          <a:noFill/>
          <a:ln w="9525">
            <a:noFill/>
            <a:miter lim="800000"/>
            <a:headEnd/>
            <a:tailEnd/>
          </a:ln>
        </p:spPr>
        <p:txBody>
          <a:bodyPr vert="horz" wrap="square" lIns="92305" tIns="46153" rIns="92305" bIns="46153" numCol="1" anchor="t" anchorCtr="0" compatLnSpc="1">
            <a:prstTxWarp prst="textNoShape">
              <a:avLst/>
            </a:prstTxWarp>
          </a:bodyPr>
          <a:lstStyle>
            <a:lvl1pPr algn="r" defTabSz="922338">
              <a:defRPr sz="1200">
                <a:latin typeface="Arial" charset="0"/>
              </a:defRPr>
            </a:lvl1pPr>
          </a:lstStyle>
          <a:p>
            <a:pPr>
              <a:defRPr/>
            </a:pPr>
            <a:fld id="{372AF680-EABB-45FE-B1C7-3C5002ADEB2B}" type="datetimeFigureOut">
              <a:rPr lang="en-US"/>
              <a:pPr>
                <a:defRPr/>
              </a:pPr>
              <a:t>6/16/2025</a:t>
            </a:fld>
            <a:endParaRPr lang="en-US"/>
          </a:p>
        </p:txBody>
      </p:sp>
      <p:sp>
        <p:nvSpPr>
          <p:cNvPr id="4" name="Slide Image Placeholder 3"/>
          <p:cNvSpPr>
            <a:spLocks noGrp="1" noRot="1" noChangeAspect="1"/>
          </p:cNvSpPr>
          <p:nvPr>
            <p:ph type="sldImg" idx="2"/>
          </p:nvPr>
        </p:nvSpPr>
        <p:spPr>
          <a:xfrm>
            <a:off x="1196975"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040" y="4386190"/>
            <a:ext cx="5608320" cy="4157496"/>
          </a:xfrm>
          <a:prstGeom prst="rect">
            <a:avLst/>
          </a:prstGeom>
          <a:noFill/>
          <a:ln w="9525">
            <a:noFill/>
            <a:miter lim="800000"/>
            <a:headEnd/>
            <a:tailEnd/>
          </a:ln>
        </p:spPr>
        <p:txBody>
          <a:bodyPr vert="horz" wrap="square" lIns="92305" tIns="46153" rIns="92305" bIns="461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773956"/>
            <a:ext cx="3037840" cy="460542"/>
          </a:xfrm>
          <a:prstGeom prst="rect">
            <a:avLst/>
          </a:prstGeom>
          <a:noFill/>
          <a:ln w="9525">
            <a:noFill/>
            <a:miter lim="800000"/>
            <a:headEnd/>
            <a:tailEnd/>
          </a:ln>
        </p:spPr>
        <p:txBody>
          <a:bodyPr vert="horz" wrap="square" lIns="92305" tIns="46153" rIns="92305" bIns="46153" numCol="1" anchor="b" anchorCtr="0" compatLnSpc="1">
            <a:prstTxWarp prst="textNoShape">
              <a:avLst/>
            </a:prstTxWarp>
          </a:bodyPr>
          <a:lstStyle>
            <a:lvl1pPr defTabSz="922338">
              <a:defRPr sz="1200">
                <a:latin typeface="Arial" charset="0"/>
              </a:defRPr>
            </a:lvl1pPr>
          </a:lstStyle>
          <a:p>
            <a:pPr>
              <a:defRPr/>
            </a:pPr>
            <a:endParaRPr lang="en-US"/>
          </a:p>
        </p:txBody>
      </p:sp>
      <p:sp>
        <p:nvSpPr>
          <p:cNvPr id="7" name="Slide Number Placeholder 6"/>
          <p:cNvSpPr>
            <a:spLocks noGrp="1"/>
          </p:cNvSpPr>
          <p:nvPr>
            <p:ph type="sldNum" sz="quarter" idx="5"/>
          </p:nvPr>
        </p:nvSpPr>
        <p:spPr bwMode="auto">
          <a:xfrm>
            <a:off x="3970938" y="8773956"/>
            <a:ext cx="3037840" cy="460542"/>
          </a:xfrm>
          <a:prstGeom prst="rect">
            <a:avLst/>
          </a:prstGeom>
          <a:noFill/>
          <a:ln w="9525">
            <a:noFill/>
            <a:miter lim="800000"/>
            <a:headEnd/>
            <a:tailEnd/>
          </a:ln>
        </p:spPr>
        <p:txBody>
          <a:bodyPr vert="horz" wrap="square" lIns="92305" tIns="46153" rIns="92305" bIns="46153" numCol="1" anchor="b" anchorCtr="0" compatLnSpc="1">
            <a:prstTxWarp prst="textNoShape">
              <a:avLst/>
            </a:prstTxWarp>
          </a:bodyPr>
          <a:lstStyle>
            <a:lvl1pPr algn="r" defTabSz="922338">
              <a:defRPr sz="1200">
                <a:latin typeface="Arial" charset="0"/>
              </a:defRPr>
            </a:lvl1pPr>
          </a:lstStyle>
          <a:p>
            <a:pPr>
              <a:defRPr/>
            </a:pPr>
            <a:fld id="{35062341-C2D9-475D-9388-261EC66FC9CE}" type="slidenum">
              <a:rPr lang="en-US"/>
              <a:pPr>
                <a:defRPr/>
              </a:pPr>
              <a:t>‹#›</a:t>
            </a:fld>
            <a:endParaRPr lang="en-US"/>
          </a:p>
        </p:txBody>
      </p:sp>
    </p:spTree>
    <p:extLst>
      <p:ext uri="{BB962C8B-B14F-4D97-AF65-F5344CB8AC3E}">
        <p14:creationId xmlns:p14="http://schemas.microsoft.com/office/powerpoint/2010/main" val="31164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r>
              <a:rPr lang="en-US" altLang="en-US"/>
              <a:t>Spaced the bulleted items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There are 21 Regional Centers throughout CA</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“Developmental disability” means a disability that originates before an individual attains 18 years of age, continues, or can be expected to continue, indefinitely, and constitutes a substantial disability for that individual. As defined by the Director of Developmental Services, in consultation with the Superintendent of Public Instruction, this term shall include intellectual disability, cerebral palsy, epilepsy, and autism. This term shall also include disabling conditions found to be closely related to intellectual disability or to require treatment similar to that required for individuals with an intellectual disability, but shall not include other handicapping conditions that are solely physical in nature.</a:t>
            </a:r>
          </a:p>
          <a:p>
            <a:endParaRPr lang="en-US" altLang="en-US" dirty="0"/>
          </a:p>
          <a:p>
            <a:r>
              <a:rPr lang="en-US" altLang="en-US" dirty="0"/>
              <a:t>(2) (A) If a child who is three or four years of age is not otherwise eligible for regional center services pursuant to paragraph (1), the child shall be provisionally eligible for regional center services if the child has a disability that is not solely physical in nature and has significant functional limitations in at least two of the following areas of major life activity, as determined by a regional center and as appropriate to the age of the child</a:t>
            </a: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 Developmental Disability shall not include handicapping conditions that are:</a:t>
            </a:r>
          </a:p>
          <a:p>
            <a:r>
              <a:rPr lang="en-US" dirty="0"/>
              <a:t>(1) Solely psychiatric disorders where there is impaired intellectual or social functioning which originated as a result of the psychiatric disorder or treatment given for such a disorder. Such psychiatric disorders include psycho-social deprivation and/or psychosis, severe neurosis or personality disorders even where social and intellectual functioning have become seriously impaired as an integral manifestation of the disorder.</a:t>
            </a:r>
          </a:p>
          <a:p>
            <a:r>
              <a:rPr lang="en-US" dirty="0"/>
              <a:t>(2) Solely learning disabilities. A learning disability is a condition which manifests as a significant discrepancy between estimated cognitive potential and actual level of educational performance and which is not a result of generalized mental retardation, educational or psycho-social deprivation, psychiatric disorder, or sensory loss.</a:t>
            </a:r>
          </a:p>
          <a:p>
            <a:r>
              <a:rPr lang="en-US" dirty="0"/>
              <a:t>(3) Solely physical in nature. These conditions include congenital anomalies or conditions acquired through disease, accident, or faulty development which are not associated with a neurological impairment that results in a need for treatment similar to that required for mental retardation.</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062341-C2D9-475D-9388-261EC66FC9CE}" type="slidenum">
              <a:rPr lang="en-US" smtClean="0"/>
              <a:pPr>
                <a:defRPr/>
              </a:pPr>
              <a:t>6</a:t>
            </a:fld>
            <a:endParaRPr lang="en-US"/>
          </a:p>
        </p:txBody>
      </p:sp>
    </p:spTree>
    <p:extLst>
      <p:ext uri="{BB962C8B-B14F-4D97-AF65-F5344CB8AC3E}">
        <p14:creationId xmlns:p14="http://schemas.microsoft.com/office/powerpoint/2010/main" val="220622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Following the</a:t>
            </a:r>
            <a:r>
              <a:rPr lang="en-US" baseline="0" dirty="0"/>
              <a:t> intake process and if a decision is made for TCRC services, they can begin as early as age 3 and go through the entire life span of a person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Regional Center funded services are developed through the planning team which include the child/parent or conservator, the assigned Service Coordinator, and is intended to support the child to remain in their family home</a:t>
            </a:r>
            <a:r>
              <a:rPr lang="en-US" dirty="0"/>
              <a:t> and in being part of their community.</a:t>
            </a:r>
            <a:endParaRPr lang="en-US" baseline="0" dirty="0">
              <a:cs typeface="Calibri"/>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Services are not provided at the same time as a child would be in school (preschool, middle, high, post secondary)</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Children vs. Adult Services</a:t>
            </a:r>
          </a:p>
          <a:p>
            <a:pPr marL="628650" lvl="1" indent="-171450">
              <a:buFont typeface="Arial" panose="020B0604020202020204" pitchFamily="34" charset="0"/>
              <a:buChar char="•"/>
            </a:pPr>
            <a:r>
              <a:rPr lang="en-US" baseline="0" dirty="0"/>
              <a:t>Children’s services funded through both the IEP and the IPP</a:t>
            </a:r>
          </a:p>
          <a:p>
            <a:pPr marL="628650" lvl="1" indent="-171450">
              <a:buFont typeface="Arial" panose="020B0604020202020204" pitchFamily="34" charset="0"/>
              <a:buChar char="•"/>
            </a:pPr>
            <a:r>
              <a:rPr lang="en-US" baseline="0" dirty="0"/>
              <a:t>Adult services begin after the child receives a HS diploma or a certificate of completion per regulation 4648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5062341-C2D9-475D-9388-261EC66FC9CE}" type="slidenum">
              <a:rPr lang="en-US" smtClean="0"/>
              <a:pPr>
                <a:defRPr/>
              </a:pPr>
              <a:t>7</a:t>
            </a:fld>
            <a:endParaRPr lang="en-US"/>
          </a:p>
        </p:txBody>
      </p:sp>
    </p:spTree>
    <p:extLst>
      <p:ext uri="{BB962C8B-B14F-4D97-AF65-F5344CB8AC3E}">
        <p14:creationId xmlns:p14="http://schemas.microsoft.com/office/powerpoint/2010/main" val="162595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5062341-C2D9-475D-9388-261EC66FC9CE}" type="slidenum">
              <a:rPr lang="en-US" smtClean="0"/>
              <a:pPr>
                <a:defRPr/>
              </a:pPr>
              <a:t>8</a:t>
            </a:fld>
            <a:endParaRPr lang="en-US"/>
          </a:p>
        </p:txBody>
      </p:sp>
    </p:spTree>
    <p:extLst>
      <p:ext uri="{BB962C8B-B14F-4D97-AF65-F5344CB8AC3E}">
        <p14:creationId xmlns:p14="http://schemas.microsoft.com/office/powerpoint/2010/main" val="162595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r>
              <a:rPr lang="en-US" altLang="en-US"/>
              <a:t>Spaced the bulleted items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8110F73E-4CDF-4D39-BF63-839DB213EB96}" type="datetimeFigureOut">
              <a:rPr lang="en-US"/>
              <a:pPr>
                <a:defRPr/>
              </a:pPr>
              <a:t>6/16/2025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5CDEE0D-5E8C-4F25-B6E3-A0B42681FDBF}" type="slidenum">
              <a:rPr lang="en-US"/>
              <a:pPr>
                <a:defRPr/>
              </a:pPr>
              <a:t>‹#›</a:t>
            </a:fld>
            <a:endParaRPr lang="en-US"/>
          </a:p>
        </p:txBody>
      </p:sp>
    </p:spTree>
    <p:extLst>
      <p:ext uri="{BB962C8B-B14F-4D97-AF65-F5344CB8AC3E}">
        <p14:creationId xmlns:p14="http://schemas.microsoft.com/office/powerpoint/2010/main" val="3127319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86090EC-7113-4D4D-8F93-A63839F71458}" type="datetimeFigureOut">
              <a:rPr lang="en-US"/>
              <a:pPr>
                <a:defRPr/>
              </a:pPr>
              <a:t>6/16/2025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759B50-AF95-41C4-AA21-9FB9F0F82F74}" type="slidenum">
              <a:rPr lang="en-US"/>
              <a:pPr>
                <a:defRPr/>
              </a:pPr>
              <a:t>‹#›</a:t>
            </a:fld>
            <a:endParaRPr lang="en-US" dirty="0"/>
          </a:p>
        </p:txBody>
      </p:sp>
    </p:spTree>
    <p:extLst>
      <p:ext uri="{BB962C8B-B14F-4D97-AF65-F5344CB8AC3E}">
        <p14:creationId xmlns:p14="http://schemas.microsoft.com/office/powerpoint/2010/main" val="317828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1248D37-09A0-49C4-BB73-600C0741C1C9}" type="datetimeFigureOut">
              <a:rPr lang="en-US"/>
              <a:pPr>
                <a:defRPr/>
              </a:pPr>
              <a:t>6/16/2025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BE4A8D8-ADCD-4335-A92E-FABABB176FBA}" type="slidenum">
              <a:rPr lang="en-US"/>
              <a:pPr>
                <a:defRPr/>
              </a:pPr>
              <a:t>‹#›</a:t>
            </a:fld>
            <a:endParaRPr lang="en-US" dirty="0"/>
          </a:p>
        </p:txBody>
      </p:sp>
    </p:spTree>
    <p:extLst>
      <p:ext uri="{BB962C8B-B14F-4D97-AF65-F5344CB8AC3E}">
        <p14:creationId xmlns:p14="http://schemas.microsoft.com/office/powerpoint/2010/main" val="204526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470025"/>
          </a:xfrm>
        </p:spPr>
        <p:txBody>
          <a:bodyPr/>
          <a:lstStyle>
            <a:lvl1pPr>
              <a:defRPr baseline="0"/>
            </a:lvl1pPr>
          </a:lstStyle>
          <a:p>
            <a:r>
              <a:rPr lang="en-US" dirty="0"/>
              <a:t>Person Centered Reviews and One Page Profiles</a:t>
            </a:r>
          </a:p>
        </p:txBody>
      </p:sp>
      <p:sp>
        <p:nvSpPr>
          <p:cNvPr id="3" name="Subtitle 2"/>
          <p:cNvSpPr>
            <a:spLocks noGrp="1"/>
          </p:cNvSpPr>
          <p:nvPr>
            <p:ph type="subTitle" idx="1" hasCustomPrompt="1"/>
          </p:nvPr>
        </p:nvSpPr>
        <p:spPr>
          <a:xfrm>
            <a:off x="1371600" y="4648200"/>
            <a:ext cx="6400800" cy="457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Day 1: An Overview of a Powerful Practice</a:t>
            </a:r>
          </a:p>
        </p:txBody>
      </p:sp>
      <p:sp>
        <p:nvSpPr>
          <p:cNvPr id="6" name="Slide Number Placeholder 5"/>
          <p:cNvSpPr>
            <a:spLocks noGrp="1"/>
          </p:cNvSpPr>
          <p:nvPr>
            <p:ph type="sldNum" sz="quarter" idx="12"/>
          </p:nvPr>
        </p:nvSpPr>
        <p:spPr>
          <a:xfrm>
            <a:off x="0" y="6433868"/>
            <a:ext cx="9144000" cy="457200"/>
          </a:xfrm>
          <a:solidFill>
            <a:schemeClr val="accent3"/>
          </a:solidFill>
          <a:ln>
            <a:solidFill>
              <a:schemeClr val="accent3"/>
            </a:solidFill>
          </a:ln>
        </p:spPr>
        <p:txBody>
          <a:bodyPr/>
          <a:lstStyle/>
          <a:p>
            <a:fld id="{8778DAEE-E29C-4EA6-A84E-44EDD7C97759}" type="slidenum">
              <a:rPr lang="en-US" smtClean="0">
                <a:solidFill>
                  <a:srgbClr val="6D6E71">
                    <a:tint val="75000"/>
                  </a:srgbClr>
                </a:solidFill>
              </a:rPr>
              <a:pPr/>
              <a:t>‹#›</a:t>
            </a:fld>
            <a:r>
              <a:rPr lang="en-US" dirty="0">
                <a:solidFill>
                  <a:srgbClr val="6D6E71">
                    <a:tint val="75000"/>
                  </a:srgbClr>
                </a:solidFill>
              </a:rPr>
              <a:t>    </a:t>
            </a:r>
          </a:p>
        </p:txBody>
      </p:sp>
      <p:sp>
        <p:nvSpPr>
          <p:cNvPr id="8" name="Text Placeholder 7"/>
          <p:cNvSpPr>
            <a:spLocks noGrp="1"/>
          </p:cNvSpPr>
          <p:nvPr>
            <p:ph type="body" sz="quarter" idx="13" hasCustomPrompt="1"/>
          </p:nvPr>
        </p:nvSpPr>
        <p:spPr>
          <a:xfrm>
            <a:off x="228600" y="6553200"/>
            <a:ext cx="8534400" cy="228600"/>
          </a:xfrm>
        </p:spPr>
        <p:txBody>
          <a:bodyPr>
            <a:noAutofit/>
          </a:bodyPr>
          <a:lstStyle>
            <a:lvl1pPr marL="0" indent="0" algn="ctr">
              <a:buNone/>
              <a:defRPr sz="10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Helen Sanderson Associates						Tri-Counties Regional Center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38374"/>
          </a:xfrm>
          <a:prstGeom prst="rect">
            <a:avLst/>
          </a:prstGeom>
        </p:spPr>
      </p:pic>
      <p:sp>
        <p:nvSpPr>
          <p:cNvPr id="7" name="Subtitle 2"/>
          <p:cNvSpPr txBox="1">
            <a:spLocks/>
          </p:cNvSpPr>
          <p:nvPr userDrawn="1"/>
        </p:nvSpPr>
        <p:spPr>
          <a:xfrm>
            <a:off x="1371600" y="5244860"/>
            <a:ext cx="6400800" cy="4572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a:solidFill>
                  <a:srgbClr val="6D6E71"/>
                </a:solidFill>
              </a:rPr>
              <a:t>Mary Beth Lepkowsky</a:t>
            </a:r>
          </a:p>
          <a:p>
            <a:pPr fontAlgn="auto">
              <a:spcAft>
                <a:spcPts val="0"/>
              </a:spcAft>
            </a:pPr>
            <a:r>
              <a:rPr lang="en-US" dirty="0">
                <a:solidFill>
                  <a:srgbClr val="6D6E71"/>
                </a:solidFill>
              </a:rPr>
              <a:t>Tina </a:t>
            </a:r>
            <a:r>
              <a:rPr lang="en-US" dirty="0" err="1">
                <a:solidFill>
                  <a:srgbClr val="6D6E71"/>
                </a:solidFill>
              </a:rPr>
              <a:t>Calderaro</a:t>
            </a:r>
            <a:r>
              <a:rPr lang="en-US" dirty="0">
                <a:solidFill>
                  <a:srgbClr val="6D6E71"/>
                </a:solidFill>
              </a:rPr>
              <a:t> Mendoza</a:t>
            </a:r>
          </a:p>
        </p:txBody>
      </p:sp>
    </p:spTree>
    <p:extLst>
      <p:ext uri="{BB962C8B-B14F-4D97-AF65-F5344CB8AC3E}">
        <p14:creationId xmlns:p14="http://schemas.microsoft.com/office/powerpoint/2010/main" val="90570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1063242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4249599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rot="20956286">
            <a:off x="836147" y="1662283"/>
            <a:ext cx="3976371" cy="4560664"/>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custDataLst>
      <p:tags r:id="rId1"/>
    </p:custDataLst>
    <p:extLst>
      <p:ext uri="{BB962C8B-B14F-4D97-AF65-F5344CB8AC3E}">
        <p14:creationId xmlns:p14="http://schemas.microsoft.com/office/powerpoint/2010/main" val="1730018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rot="20961298">
            <a:off x="855767" y="1679857"/>
            <a:ext cx="3931892" cy="4538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custDataLst>
      <p:tags r:id="rId1"/>
    </p:custDataLst>
    <p:extLst>
      <p:ext uri="{BB962C8B-B14F-4D97-AF65-F5344CB8AC3E}">
        <p14:creationId xmlns:p14="http://schemas.microsoft.com/office/powerpoint/2010/main" val="2525274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E343701-47F6-48B2-8737-5D641740ADEA}" type="datetimeFigureOut">
              <a:rPr lang="en-US" smtClean="0">
                <a:solidFill>
                  <a:srgbClr val="6D6E71"/>
                </a:solidFill>
                <a:latin typeface="Open Sans"/>
              </a:rPr>
              <a:pPr fontAlgn="auto">
                <a:spcBef>
                  <a:spcPts val="0"/>
                </a:spcBef>
                <a:spcAft>
                  <a:spcPts val="0"/>
                </a:spcAft>
              </a:pPr>
              <a:t>6/16/2025</a:t>
            </a:fld>
            <a:endParaRPr lang="en-US">
              <a:solidFill>
                <a:srgbClr val="6D6E71"/>
              </a:solidFill>
              <a:latin typeface="Open San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6D6E71"/>
              </a:solidFill>
              <a:latin typeface="Open Sans"/>
            </a:endParaRPr>
          </a:p>
        </p:txBody>
      </p:sp>
      <p:sp>
        <p:nvSpPr>
          <p:cNvPr id="9" name="Slide Number Placeholder 8"/>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429131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354669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477000"/>
          </a:xfrm>
        </p:spPr>
        <p:txBody>
          <a:bodyPr/>
          <a:lstStyle/>
          <a:p>
            <a:endParaRPr lang="en-US"/>
          </a:p>
        </p:txBody>
      </p:sp>
      <p:sp>
        <p:nvSpPr>
          <p:cNvPr id="4" name="Slide Number Placeholder 3"/>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49180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A5735BA-F446-4CE3-B209-D21A00D09CAC}" type="datetimeFigureOut">
              <a:rPr lang="en-US"/>
              <a:pPr>
                <a:defRPr/>
              </a:pPr>
              <a:t>6/16/2025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CF2040B-4BDB-4D5C-9AD2-EC58A7A522CF}" type="slidenum">
              <a:rPr lang="en-US"/>
              <a:pPr>
                <a:defRPr/>
              </a:pPr>
              <a:t>‹#›</a:t>
            </a:fld>
            <a:endParaRPr lang="en-US" dirty="0"/>
          </a:p>
        </p:txBody>
      </p:sp>
    </p:spTree>
    <p:extLst>
      <p:ext uri="{BB962C8B-B14F-4D97-AF65-F5344CB8AC3E}">
        <p14:creationId xmlns:p14="http://schemas.microsoft.com/office/powerpoint/2010/main" val="33936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1293014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4241202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4124185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778DAEE-E29C-4EA6-A84E-44EDD7C97759}" type="slidenum">
              <a:rPr lang="en-US" smtClean="0">
                <a:solidFill>
                  <a:srgbClr val="6D6E71">
                    <a:tint val="75000"/>
                  </a:srgbClr>
                </a:solidFill>
              </a:rPr>
              <a:pPr/>
              <a:t>‹#›</a:t>
            </a:fld>
            <a:endParaRPr lang="en-US">
              <a:solidFill>
                <a:srgbClr val="6D6E71">
                  <a:tint val="75000"/>
                </a:srgbClr>
              </a:solidFill>
            </a:endParaRPr>
          </a:p>
        </p:txBody>
      </p:sp>
    </p:spTree>
    <p:extLst>
      <p:ext uri="{BB962C8B-B14F-4D97-AF65-F5344CB8AC3E}">
        <p14:creationId xmlns:p14="http://schemas.microsoft.com/office/powerpoint/2010/main" val="16068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DFA4-48A9-4223-920B-BD19CBCF6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6387C-783F-4699-8198-018D82C0867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A0F05-7E6D-4DC0-970B-E4E5722C505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09F1E1-DB68-485A-AC23-1869C8951BB8}"/>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A9EBE835-322E-4886-A6B4-145E3CDD3762}" type="datetimeFigureOut">
              <a:rPr lang="en-US" smtClean="0">
                <a:solidFill>
                  <a:srgbClr val="6D6E71"/>
                </a:solidFill>
                <a:latin typeface="Open Sans"/>
              </a:rPr>
              <a:pPr fontAlgn="auto">
                <a:spcBef>
                  <a:spcPts val="0"/>
                </a:spcBef>
                <a:spcAft>
                  <a:spcPts val="0"/>
                </a:spcAft>
              </a:pPr>
              <a:t>6/16/2025</a:t>
            </a:fld>
            <a:endParaRPr lang="en-US">
              <a:solidFill>
                <a:srgbClr val="6D6E71"/>
              </a:solidFill>
              <a:latin typeface="Open Sans"/>
            </a:endParaRPr>
          </a:p>
        </p:txBody>
      </p:sp>
      <p:sp>
        <p:nvSpPr>
          <p:cNvPr id="6" name="Footer Placeholder 5">
            <a:extLst>
              <a:ext uri="{FF2B5EF4-FFF2-40B4-BE49-F238E27FC236}">
                <a16:creationId xmlns:a16="http://schemas.microsoft.com/office/drawing/2014/main" id="{D5585EFC-6771-49CB-AFE6-439A2549421D}"/>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srgbClr val="6D6E71"/>
              </a:solidFill>
              <a:latin typeface="Open Sans"/>
            </a:endParaRPr>
          </a:p>
        </p:txBody>
      </p:sp>
      <p:sp>
        <p:nvSpPr>
          <p:cNvPr id="7" name="Slide Number Placeholder 6">
            <a:extLst>
              <a:ext uri="{FF2B5EF4-FFF2-40B4-BE49-F238E27FC236}">
                <a16:creationId xmlns:a16="http://schemas.microsoft.com/office/drawing/2014/main" id="{A5A2BB6F-CAEC-489B-8E48-3F30B2C11E3E}"/>
              </a:ext>
            </a:extLst>
          </p:cNvPr>
          <p:cNvSpPr>
            <a:spLocks noGrp="1"/>
          </p:cNvSpPr>
          <p:nvPr>
            <p:ph type="sldNum" sz="quarter" idx="12"/>
          </p:nvPr>
        </p:nvSpPr>
        <p:spPr/>
        <p:txBody>
          <a:bodyPr/>
          <a:lstStyle/>
          <a:p>
            <a:fld id="{8EFD9EC1-8209-4263-AC97-FE86099E2DC1}" type="slidenum">
              <a:rPr lang="en-US" smtClean="0">
                <a:solidFill>
                  <a:srgbClr val="6D6E71">
                    <a:tint val="75000"/>
                  </a:srgbClr>
                </a:solidFill>
              </a:rPr>
              <a:pPr/>
              <a:t>‹#›</a:t>
            </a:fld>
            <a:endParaRPr lang="en-US">
              <a:solidFill>
                <a:srgbClr val="6D6E71">
                  <a:tint val="75000"/>
                </a:srgbClr>
              </a:solidFill>
            </a:endParaRPr>
          </a:p>
        </p:txBody>
      </p:sp>
    </p:spTree>
    <p:custDataLst>
      <p:tags r:id="rId1"/>
    </p:custDataLst>
    <p:extLst>
      <p:ext uri="{BB962C8B-B14F-4D97-AF65-F5344CB8AC3E}">
        <p14:creationId xmlns:p14="http://schemas.microsoft.com/office/powerpoint/2010/main" val="287464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6A3CB0-8067-4DCD-92EC-B67D5EC560B5}" type="datetimeFigureOut">
              <a:rPr lang="en-US"/>
              <a:pPr>
                <a:defRPr/>
              </a:pPr>
              <a:t>6/16/2025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CE57E2-0B5A-4BC3-A36C-D04360168592}" type="slidenum">
              <a:rPr lang="en-US"/>
              <a:pPr>
                <a:defRPr/>
              </a:pPr>
              <a:t>‹#›</a:t>
            </a:fld>
            <a:endParaRPr lang="en-US"/>
          </a:p>
        </p:txBody>
      </p:sp>
    </p:spTree>
    <p:extLst>
      <p:ext uri="{BB962C8B-B14F-4D97-AF65-F5344CB8AC3E}">
        <p14:creationId xmlns:p14="http://schemas.microsoft.com/office/powerpoint/2010/main" val="3381605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B743322-51FC-41B2-97A3-1972E5DAFEE0}" type="datetimeFigureOut">
              <a:rPr lang="en-US"/>
              <a:pPr>
                <a:defRPr/>
              </a:pPr>
              <a:t>6/16/2025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94EC105-10C3-44A6-A54B-FF9FC0FD4A31}" type="slidenum">
              <a:rPr lang="en-US"/>
              <a:pPr>
                <a:defRPr/>
              </a:pPr>
              <a:t>‹#›</a:t>
            </a:fld>
            <a:endParaRPr lang="en-US" dirty="0"/>
          </a:p>
        </p:txBody>
      </p:sp>
    </p:spTree>
    <p:extLst>
      <p:ext uri="{BB962C8B-B14F-4D97-AF65-F5344CB8AC3E}">
        <p14:creationId xmlns:p14="http://schemas.microsoft.com/office/powerpoint/2010/main" val="274997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3493EFA-7007-4754-BCA4-A3E61E1518A6}" type="datetimeFigureOut">
              <a:rPr lang="en-US"/>
              <a:pPr>
                <a:defRPr/>
              </a:pPr>
              <a:t>6/16/2025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0CC4831-9002-409F-9000-C68D72120459}" type="slidenum">
              <a:rPr lang="en-US"/>
              <a:pPr>
                <a:defRPr/>
              </a:pPr>
              <a:t>‹#›</a:t>
            </a:fld>
            <a:endParaRPr lang="en-US" dirty="0"/>
          </a:p>
        </p:txBody>
      </p:sp>
    </p:spTree>
    <p:extLst>
      <p:ext uri="{BB962C8B-B14F-4D97-AF65-F5344CB8AC3E}">
        <p14:creationId xmlns:p14="http://schemas.microsoft.com/office/powerpoint/2010/main" val="186804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ABC7736-54B5-462A-86AD-D280D0D8AE8E}" type="datetimeFigureOut">
              <a:rPr lang="en-US"/>
              <a:pPr>
                <a:defRPr/>
              </a:pPr>
              <a:t>6/16/2025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46E8FCD-8B60-42E0-8EFA-0317C32AB72D}" type="slidenum">
              <a:rPr lang="en-US"/>
              <a:pPr>
                <a:defRPr/>
              </a:pPr>
              <a:t>‹#›</a:t>
            </a:fld>
            <a:endParaRPr lang="en-US" dirty="0"/>
          </a:p>
        </p:txBody>
      </p:sp>
    </p:spTree>
    <p:extLst>
      <p:ext uri="{BB962C8B-B14F-4D97-AF65-F5344CB8AC3E}">
        <p14:creationId xmlns:p14="http://schemas.microsoft.com/office/powerpoint/2010/main" val="56238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C0120D9-7F2C-406A-8A7C-AD4052ECDF2A}" type="datetimeFigureOut">
              <a:rPr lang="en-US"/>
              <a:pPr>
                <a:defRPr/>
              </a:pPr>
              <a:t>6/16/2025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13276FC-AFCC-43B4-8746-E3A858551FDE}" type="slidenum">
              <a:rPr lang="en-US"/>
              <a:pPr>
                <a:defRPr/>
              </a:pPr>
              <a:t>‹#›</a:t>
            </a:fld>
            <a:endParaRPr lang="en-US" dirty="0"/>
          </a:p>
        </p:txBody>
      </p:sp>
    </p:spTree>
    <p:extLst>
      <p:ext uri="{BB962C8B-B14F-4D97-AF65-F5344CB8AC3E}">
        <p14:creationId xmlns:p14="http://schemas.microsoft.com/office/powerpoint/2010/main" val="390544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9455064-35BD-48BC-9B4C-BC3F27366FA5}" type="datetimeFigureOut">
              <a:rPr lang="en-US"/>
              <a:pPr>
                <a:defRPr/>
              </a:pPr>
              <a:t>6/16/2025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C8A8F8-447D-42B6-9229-FEB6E03479A6}" type="slidenum">
              <a:rPr lang="en-US"/>
              <a:pPr>
                <a:defRPr/>
              </a:pPr>
              <a:t>‹#›</a:t>
            </a:fld>
            <a:endParaRPr lang="en-US" dirty="0"/>
          </a:p>
        </p:txBody>
      </p:sp>
    </p:spTree>
    <p:extLst>
      <p:ext uri="{BB962C8B-B14F-4D97-AF65-F5344CB8AC3E}">
        <p14:creationId xmlns:p14="http://schemas.microsoft.com/office/powerpoint/2010/main" val="278123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FE1FEDC-79F9-494E-B59E-AAB1B8EC8BF7}" type="datetimeFigureOut">
              <a:rPr lang="en-US"/>
              <a:pPr>
                <a:defRPr/>
              </a:pPr>
              <a:t>6/16/2025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5244CEB-3BD7-46FA-B6A6-89E2BD243C41}" type="slidenum">
              <a:rPr lang="en-US"/>
              <a:pPr>
                <a:defRPr/>
              </a:pPr>
              <a:t>‹#›</a:t>
            </a:fld>
            <a:endParaRPr lang="en-US"/>
          </a:p>
        </p:txBody>
      </p:sp>
    </p:spTree>
    <p:extLst>
      <p:ext uri="{BB962C8B-B14F-4D97-AF65-F5344CB8AC3E}">
        <p14:creationId xmlns:p14="http://schemas.microsoft.com/office/powerpoint/2010/main" val="346821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7BE1ADF-D5BD-4E9C-83CE-E31D4E070194}" type="datetimeFigureOut">
              <a:rPr lang="en-US"/>
              <a:pPr>
                <a:defRPr/>
              </a:pPr>
              <a:t>6/16/2025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EB06D19D-074B-4103-8E89-42CEB0464F9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66" r:id="rId1"/>
    <p:sldLayoutId id="2147483758" r:id="rId2"/>
    <p:sldLayoutId id="2147483767" r:id="rId3"/>
    <p:sldLayoutId id="2147483759" r:id="rId4"/>
    <p:sldLayoutId id="2147483760" r:id="rId5"/>
    <p:sldLayoutId id="2147483761" r:id="rId6"/>
    <p:sldLayoutId id="2147483762" r:id="rId7"/>
    <p:sldLayoutId id="2147483763" r:id="rId8"/>
    <p:sldLayoutId id="2147483768" r:id="rId9"/>
    <p:sldLayoutId id="2147483764" r:id="rId10"/>
    <p:sldLayoutId id="214748376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0" y="6433868"/>
            <a:ext cx="9144000" cy="457200"/>
          </a:xfrm>
          <a:prstGeom prst="rect">
            <a:avLst/>
          </a:prstGeom>
          <a:solidFill>
            <a:schemeClr val="accent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solidFill>
                  <a:srgbClr val="6D6E71"/>
                </a:solidFill>
              </a:rPr>
              <a:t>    </a:t>
            </a:r>
          </a:p>
        </p:txBody>
      </p:sp>
      <p:sp>
        <p:nvSpPr>
          <p:cNvPr id="8" name="Text Placeholder 7"/>
          <p:cNvSpPr txBox="1">
            <a:spLocks/>
          </p:cNvSpPr>
          <p:nvPr userDrawn="1"/>
        </p:nvSpPr>
        <p:spPr>
          <a:xfrm>
            <a:off x="228600" y="6553200"/>
            <a:ext cx="8534400" cy="228600"/>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10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solidFill>
                  <a:srgbClr val="FFFFFF"/>
                </a:solidFill>
              </a:rPr>
              <a:t>Helen Sanderson Associates						Tri-Counties Regional Center</a:t>
            </a:r>
            <a:endParaRPr lang="en-US" dirty="0">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4400" y="6469871"/>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778DAEE-E29C-4EA6-A84E-44EDD7C97759}" type="slidenum">
              <a:rPr lang="en-US" smtClean="0">
                <a:solidFill>
                  <a:srgbClr val="6D6E71">
                    <a:tint val="75000"/>
                  </a:srgbClr>
                </a:solidFill>
                <a:latin typeface="Open Sans"/>
              </a:rPr>
              <a:pPr fontAlgn="auto">
                <a:spcBef>
                  <a:spcPts val="0"/>
                </a:spcBef>
                <a:spcAft>
                  <a:spcPts val="0"/>
                </a:spcAft>
              </a:pPr>
              <a:t>‹#›</a:t>
            </a:fld>
            <a:endParaRPr lang="en-US">
              <a:solidFill>
                <a:srgbClr val="6D6E71">
                  <a:tint val="75000"/>
                </a:srgbClr>
              </a:solidFill>
              <a:latin typeface="Open Sans"/>
            </a:endParaRPr>
          </a:p>
        </p:txBody>
      </p:sp>
    </p:spTree>
    <p:extLst>
      <p:ext uri="{BB962C8B-B14F-4D97-AF65-F5344CB8AC3E}">
        <p14:creationId xmlns:p14="http://schemas.microsoft.com/office/powerpoint/2010/main" val="403614151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495300" y="3124200"/>
            <a:ext cx="8077200" cy="1676400"/>
          </a:xfrm>
        </p:spPr>
        <p:txBody>
          <a:bodyPr/>
          <a:lstStyle/>
          <a:p>
            <a:pPr marR="0" algn="ctr" eaLnBrk="1" hangingPunct="1">
              <a:lnSpc>
                <a:spcPct val="80000"/>
              </a:lnSpc>
              <a:defRPr/>
            </a:pPr>
            <a:endParaRPr lang="en-US" sz="2800" dirty="0">
              <a:solidFill>
                <a:schemeClr val="accent2">
                  <a:lumMod val="20000"/>
                  <a:lumOff val="80000"/>
                </a:schemeClr>
              </a:solidFill>
              <a:latin typeface="Lucida Bright" pitchFamily="18" charset="0"/>
            </a:endParaRPr>
          </a:p>
          <a:p>
            <a:pPr marR="0" algn="ctr" eaLnBrk="1" hangingPunct="1">
              <a:lnSpc>
                <a:spcPct val="80000"/>
              </a:lnSpc>
              <a:defRPr/>
            </a:pPr>
            <a:r>
              <a:rPr lang="en-US" sz="2800" dirty="0">
                <a:solidFill>
                  <a:schemeClr val="accent2">
                    <a:lumMod val="20000"/>
                    <a:lumOff val="80000"/>
                  </a:schemeClr>
                </a:solidFill>
                <a:latin typeface="Lucida Bright"/>
              </a:rPr>
              <a:t>Presented by Devon McClellan</a:t>
            </a:r>
            <a:endParaRPr lang="en-US" sz="2800" dirty="0">
              <a:solidFill>
                <a:schemeClr val="accent2">
                  <a:lumMod val="20000"/>
                  <a:lumOff val="80000"/>
                </a:schemeClr>
              </a:solidFill>
              <a:latin typeface="Lucida Bright" pitchFamily="18" charset="0"/>
            </a:endParaRPr>
          </a:p>
          <a:p>
            <a:pPr marR="0" algn="ctr" eaLnBrk="1" hangingPunct="1">
              <a:lnSpc>
                <a:spcPct val="80000"/>
              </a:lnSpc>
              <a:defRPr/>
            </a:pPr>
            <a:r>
              <a:rPr lang="en-US" sz="2800" dirty="0">
                <a:solidFill>
                  <a:schemeClr val="accent2">
                    <a:lumMod val="20000"/>
                    <a:lumOff val="80000"/>
                  </a:schemeClr>
                </a:solidFill>
                <a:latin typeface="Lucida Bright"/>
              </a:rPr>
              <a:t>Assistant Director of Services &amp; Supports</a:t>
            </a:r>
          </a:p>
          <a:p>
            <a:pPr marR="0" algn="ctr" eaLnBrk="1" hangingPunct="1">
              <a:lnSpc>
                <a:spcPct val="80000"/>
              </a:lnSpc>
              <a:defRPr/>
            </a:pPr>
            <a:r>
              <a:rPr lang="en-US" sz="2800" dirty="0">
                <a:solidFill>
                  <a:schemeClr val="accent2">
                    <a:lumMod val="20000"/>
                    <a:lumOff val="80000"/>
                  </a:schemeClr>
                </a:solidFill>
                <a:latin typeface="Lucida Bright"/>
              </a:rPr>
              <a:t>Tri-Counties Regional Center</a:t>
            </a:r>
          </a:p>
        </p:txBody>
      </p:sp>
      <p:pic>
        <p:nvPicPr>
          <p:cNvPr id="2"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 y="5105400"/>
            <a:ext cx="39782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1752600"/>
            <a:ext cx="7543800" cy="1446550"/>
          </a:xfrm>
          <a:prstGeom prst="rect">
            <a:avLst/>
          </a:prstGeom>
          <a:noFill/>
        </p:spPr>
        <p:txBody>
          <a:bodyPr>
            <a:spAutoFit/>
          </a:bodyPr>
          <a:lstStyle/>
          <a:p>
            <a:pPr algn="ctr">
              <a:defRPr/>
            </a:pPr>
            <a:r>
              <a:rPr lang="en-US" sz="4400" dirty="0">
                <a:solidFill>
                  <a:schemeClr val="accent2">
                    <a:lumMod val="60000"/>
                    <a:lumOff val="40000"/>
                  </a:schemeClr>
                </a:solidFill>
                <a:latin typeface="Lucida Bright" pitchFamily="18" charset="0"/>
              </a:rPr>
              <a:t>Introduction to Tri-Counties Regional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1143000"/>
            <a:ext cx="8229600" cy="685800"/>
          </a:xfrm>
        </p:spPr>
        <p:txBody>
          <a:bodyPr/>
          <a:lstStyle/>
          <a:p>
            <a:pPr eaLnBrk="1" hangingPunct="1"/>
            <a:r>
              <a:rPr lang="en-US" altLang="en-US" sz="3600" dirty="0">
                <a:latin typeface="Lucida Bright" pitchFamily="18" charset="0"/>
              </a:rPr>
              <a:t>Overview of Outcomes</a:t>
            </a:r>
            <a:endParaRPr lang="en-US" altLang="en-US" sz="1800" i="1" dirty="0">
              <a:latin typeface="Lucida Bright" pitchFamily="18" charset="0"/>
            </a:endParaRPr>
          </a:p>
        </p:txBody>
      </p:sp>
      <p:sp>
        <p:nvSpPr>
          <p:cNvPr id="6147" name="Content Placeholder 2"/>
          <p:cNvSpPr>
            <a:spLocks noGrp="1"/>
          </p:cNvSpPr>
          <p:nvPr>
            <p:ph idx="4294967295"/>
          </p:nvPr>
        </p:nvSpPr>
        <p:spPr>
          <a:xfrm>
            <a:off x="381000" y="1981200"/>
            <a:ext cx="8229600" cy="3733800"/>
          </a:xfrm>
        </p:spPr>
        <p:txBody>
          <a:bodyPr/>
          <a:lstStyle/>
          <a:p>
            <a:pPr eaLnBrk="1" hangingPunct="1"/>
            <a:r>
              <a:rPr lang="en-US" altLang="en-US" sz="2400" dirty="0">
                <a:latin typeface="Lucida Bright" pitchFamily="18" charset="0"/>
              </a:rPr>
              <a:t>Review of Regional Center System</a:t>
            </a:r>
          </a:p>
          <a:p>
            <a:pPr eaLnBrk="1" hangingPunct="1"/>
            <a:r>
              <a:rPr lang="en-US" altLang="en-US" sz="2400" dirty="0">
                <a:latin typeface="Lucida Bright" pitchFamily="18" charset="0"/>
              </a:rPr>
              <a:t>Definition of Developmental Disability </a:t>
            </a:r>
          </a:p>
          <a:p>
            <a:pPr eaLnBrk="1" hangingPunct="1"/>
            <a:r>
              <a:rPr lang="en-US" altLang="en-US" sz="2400" dirty="0">
                <a:latin typeface="Lucida Bright" pitchFamily="18" charset="0"/>
              </a:rPr>
              <a:t>Eligibility Criteria for individuals over 3</a:t>
            </a:r>
          </a:p>
          <a:p>
            <a:pPr eaLnBrk="1" hangingPunct="1"/>
            <a:r>
              <a:rPr lang="en-US" altLang="en-US" sz="2400" dirty="0">
                <a:latin typeface="Lucida Bright" pitchFamily="18" charset="0"/>
              </a:rPr>
              <a:t>Who is not eligible for Regional Center services</a:t>
            </a:r>
          </a:p>
          <a:p>
            <a:pPr eaLnBrk="1" hangingPunct="1"/>
            <a:r>
              <a:rPr lang="en-US" altLang="en-US" sz="2400" dirty="0">
                <a:latin typeface="Lucida Bright" pitchFamily="18" charset="0"/>
              </a:rPr>
              <a:t>Services provided</a:t>
            </a:r>
          </a:p>
          <a:p>
            <a:pPr eaLnBrk="1" hangingPunct="1"/>
            <a:r>
              <a:rPr lang="en-US" altLang="en-US" sz="2400" dirty="0">
                <a:latin typeface="Lucida Bright" pitchFamily="18" charset="0"/>
              </a:rPr>
              <a:t>How to refer</a:t>
            </a:r>
          </a:p>
          <a:p>
            <a:pPr eaLnBrk="1" hangingPunct="1"/>
            <a:r>
              <a:rPr lang="en-US" altLang="en-US" sz="2400" dirty="0">
                <a:latin typeface="Lucida Bright" pitchFamily="18" charset="0"/>
              </a:rPr>
              <a:t>Questions</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1 / 1</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Activity</a:t>
            </a: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r>
              <a:rPr lang="en-US" altLang="en-US" sz="2400" dirty="0">
                <a:latin typeface="Lucida Bright" pitchFamily="18" charset="0"/>
              </a:rPr>
              <a:t>Details</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No Activity Yet</a:t>
            </a:r>
          </a:p>
          <a:p>
            <a:pPr eaLnBrk="1" hangingPunct="1"/>
            <a:r>
              <a:rPr lang="en-US" altLang="en-US" sz="2400" dirty="0">
                <a:latin typeface="Lucida Bright" pitchFamily="18" charset="0"/>
              </a:rPr>
              <a:t>Comment and @mention people to notify them.</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PW</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Comment(optional)</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Write a comment</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@mention users to notify them.</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buFont typeface="Wingdings 2" pitchFamily="18" charset="2"/>
              <a:buNone/>
            </a:pPr>
            <a:endParaRPr lang="en-US" altLang="en-US" sz="2400" dirty="0">
              <a:latin typeface="Lucida Bright" pitchFamily="18" charset="0"/>
            </a:endParaRPr>
          </a:p>
          <a:p>
            <a:pPr eaLnBrk="1" hangingPunct="1">
              <a:buFont typeface="Wingdings 2" pitchFamily="18" charset="2"/>
              <a:buNone/>
            </a:pPr>
            <a:br>
              <a:rPr lang="en-US" altLang="en-US" sz="2400" dirty="0">
                <a:latin typeface="Lucida Bright" pitchFamily="18" charset="0"/>
              </a:rPr>
            </a:br>
            <a:br>
              <a:rPr lang="en-US" altLang="en-US" sz="2400" dirty="0">
                <a:latin typeface="Lucida Bright" pitchFamily="18" charset="0"/>
              </a:rPr>
            </a:br>
            <a:endParaRPr lang="en-US" altLang="en-US" sz="2400" dirty="0">
              <a:latin typeface="Lucida Bright" pitchFamily="18" charset="0"/>
            </a:endParaRPr>
          </a:p>
          <a:p>
            <a:pPr eaLnBrk="1" hangingPunct="1">
              <a:buFont typeface="Wingdings 2" pitchFamily="18" charset="2"/>
              <a:buNone/>
            </a:pPr>
            <a:endParaRPr lang="en-US" altLang="en-US" sz="2400" i="1" dirty="0">
              <a:latin typeface="Lucida Bright" pitchFamily="18" charset="0"/>
            </a:endParaRPr>
          </a:p>
          <a:p>
            <a:pPr eaLnBrk="1" hangingPunct="1">
              <a:buFont typeface="Wingdings 2" pitchFamily="18" charset="2"/>
              <a:buNone/>
            </a:pPr>
            <a:r>
              <a:rPr lang="en-US" altLang="en-US" sz="2400" i="1" dirty="0">
                <a:latin typeface="Lucida Bright" pitchFamily="18" charset="0"/>
              </a:rPr>
              <a:t> </a:t>
            </a:r>
            <a:r>
              <a:rPr lang="en-US" altLang="en-US" sz="2400" dirty="0">
                <a:latin typeface="Lucida Bright" pitchFamily="18" charset="0"/>
              </a:rPr>
              <a:t> </a:t>
            </a:r>
          </a:p>
        </p:txBody>
      </p:sp>
      <p:pic>
        <p:nvPicPr>
          <p:cNvPr id="6148"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21388"/>
            <a:ext cx="2149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46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381000" y="1981200"/>
            <a:ext cx="8229600" cy="3733800"/>
          </a:xfrm>
        </p:spPr>
        <p:txBody>
          <a:bodyPr/>
          <a:lstStyle/>
          <a:p>
            <a:pPr eaLnBrk="1" hangingPunct="1"/>
            <a:endParaRPr lang="en-US" altLang="en-US" sz="18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1 / 1</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Activity</a:t>
            </a: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r>
              <a:rPr lang="en-US" altLang="en-US" sz="2400" dirty="0">
                <a:latin typeface="Lucida Bright" pitchFamily="18" charset="0"/>
              </a:rPr>
              <a:t>Details</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 </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No Activity Yet</a:t>
            </a:r>
          </a:p>
          <a:p>
            <a:pPr eaLnBrk="1" hangingPunct="1"/>
            <a:r>
              <a:rPr lang="en-US" altLang="en-US" sz="2400" dirty="0">
                <a:latin typeface="Lucida Bright" pitchFamily="18" charset="0"/>
              </a:rPr>
              <a:t>Comment and @mention people to notify them.</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PW</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Comment(optional)</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Write a comment</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r>
              <a:rPr lang="en-US" altLang="en-US" sz="2400" dirty="0">
                <a:latin typeface="Lucida Bright" pitchFamily="18" charset="0"/>
              </a:rPr>
              <a:t>@mention users to notify them.</a:t>
            </a: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endParaRPr lang="en-US" altLang="en-US" sz="2400" dirty="0">
              <a:latin typeface="Lucida Bright" pitchFamily="18" charset="0"/>
            </a:endParaRPr>
          </a:p>
          <a:p>
            <a:pPr eaLnBrk="1" hangingPunct="1">
              <a:buFont typeface="Wingdings 2" pitchFamily="18" charset="2"/>
              <a:buNone/>
            </a:pPr>
            <a:endParaRPr lang="en-US" altLang="en-US" sz="2400" dirty="0">
              <a:latin typeface="Lucida Bright" pitchFamily="18" charset="0"/>
            </a:endParaRPr>
          </a:p>
          <a:p>
            <a:pPr eaLnBrk="1" hangingPunct="1">
              <a:buFont typeface="Wingdings 2" pitchFamily="18" charset="2"/>
              <a:buNone/>
            </a:pPr>
            <a:br>
              <a:rPr lang="en-US" altLang="en-US" sz="2400" dirty="0">
                <a:latin typeface="Lucida Bright" pitchFamily="18" charset="0"/>
              </a:rPr>
            </a:br>
            <a:br>
              <a:rPr lang="en-US" altLang="en-US" sz="2400" dirty="0">
                <a:latin typeface="Lucida Bright" pitchFamily="18" charset="0"/>
              </a:rPr>
            </a:br>
            <a:endParaRPr lang="en-US" altLang="en-US" sz="2400" dirty="0">
              <a:latin typeface="Lucida Bright" pitchFamily="18" charset="0"/>
            </a:endParaRPr>
          </a:p>
          <a:p>
            <a:pPr eaLnBrk="1" hangingPunct="1">
              <a:buFont typeface="Wingdings 2" pitchFamily="18" charset="2"/>
              <a:buNone/>
            </a:pPr>
            <a:endParaRPr lang="en-US" altLang="en-US" sz="2400" i="1" dirty="0">
              <a:latin typeface="Lucida Bright" pitchFamily="18" charset="0"/>
            </a:endParaRPr>
          </a:p>
          <a:p>
            <a:pPr eaLnBrk="1" hangingPunct="1">
              <a:buFont typeface="Wingdings 2" pitchFamily="18" charset="2"/>
              <a:buNone/>
            </a:pPr>
            <a:r>
              <a:rPr lang="en-US" altLang="en-US" sz="2400" i="1" dirty="0">
                <a:latin typeface="Lucida Bright" pitchFamily="18" charset="0"/>
              </a:rPr>
              <a:t> </a:t>
            </a:r>
            <a:r>
              <a:rPr lang="en-US" altLang="en-US" sz="2400" dirty="0">
                <a:latin typeface="Lucida Bright" pitchFamily="18" charset="0"/>
              </a:rPr>
              <a:t> </a:t>
            </a:r>
          </a:p>
        </p:txBody>
      </p:sp>
      <p:pic>
        <p:nvPicPr>
          <p:cNvPr id="6148"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21388"/>
            <a:ext cx="2149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838" y="744538"/>
            <a:ext cx="5138737"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1143000"/>
            <a:ext cx="8229600" cy="685800"/>
          </a:xfrm>
        </p:spPr>
        <p:txBody>
          <a:bodyPr/>
          <a:lstStyle/>
          <a:p>
            <a:pPr eaLnBrk="1" hangingPunct="1"/>
            <a:r>
              <a:rPr lang="en-US" altLang="en-US" sz="3600" dirty="0">
                <a:latin typeface="Lucida Bright" pitchFamily="18" charset="0"/>
              </a:rPr>
              <a:t>Definition of Developmental Disability per WIC 4512</a:t>
            </a:r>
          </a:p>
        </p:txBody>
      </p:sp>
      <p:sp>
        <p:nvSpPr>
          <p:cNvPr id="7171" name="Content Placeholder 2"/>
          <p:cNvSpPr>
            <a:spLocks noGrp="1"/>
          </p:cNvSpPr>
          <p:nvPr>
            <p:ph idx="4294967295"/>
          </p:nvPr>
        </p:nvSpPr>
        <p:spPr>
          <a:xfrm>
            <a:off x="457200" y="2209800"/>
            <a:ext cx="8229600" cy="3733800"/>
          </a:xfrm>
        </p:spPr>
        <p:txBody>
          <a:bodyPr/>
          <a:lstStyle/>
          <a:p>
            <a:pPr eaLnBrk="1" hangingPunct="1"/>
            <a:r>
              <a:rPr lang="en-US" altLang="en-US" sz="2400" dirty="0">
                <a:latin typeface="Lucida Bright" pitchFamily="18" charset="0"/>
              </a:rPr>
              <a:t>Originates prior to age 18</a:t>
            </a:r>
          </a:p>
          <a:p>
            <a:pPr eaLnBrk="1" hangingPunct="1"/>
            <a:r>
              <a:rPr lang="en-US" altLang="en-US" sz="2400" dirty="0">
                <a:latin typeface="Lucida Bright" pitchFamily="18" charset="0"/>
              </a:rPr>
              <a:t>Constitutes substantial disability</a:t>
            </a:r>
          </a:p>
          <a:p>
            <a:pPr eaLnBrk="1" hangingPunct="1"/>
            <a:r>
              <a:rPr lang="en-US" altLang="en-US" sz="2400" dirty="0">
                <a:latin typeface="Lucida Bright" pitchFamily="18" charset="0"/>
              </a:rPr>
              <a:t>Includes: Intellectual Disability, Cerebral Palsy, Epilepsy, Autism, 5</a:t>
            </a:r>
            <a:r>
              <a:rPr lang="en-US" altLang="en-US" sz="2400" baseline="30000" dirty="0">
                <a:latin typeface="Lucida Bright" pitchFamily="18" charset="0"/>
              </a:rPr>
              <a:t>th</a:t>
            </a:r>
            <a:r>
              <a:rPr lang="en-US" altLang="en-US" sz="2400" dirty="0">
                <a:latin typeface="Lucida Bright" pitchFamily="18" charset="0"/>
              </a:rPr>
              <a:t> Category</a:t>
            </a:r>
          </a:p>
          <a:p>
            <a:pPr marL="0" indent="0" eaLnBrk="1" hangingPunct="1">
              <a:buNone/>
            </a:pPr>
            <a:endParaRPr lang="en-US" altLang="en-US" sz="2400" dirty="0">
              <a:latin typeface="Lucida Bright" pitchFamily="18" charset="0"/>
            </a:endParaRPr>
          </a:p>
          <a:p>
            <a:pPr eaLnBrk="1" hangingPunct="1">
              <a:buFont typeface="Wingdings 2" pitchFamily="18" charset="2"/>
              <a:buNone/>
            </a:pPr>
            <a:br>
              <a:rPr lang="en-US" altLang="en-US" sz="2400" dirty="0">
                <a:latin typeface="Lucida Bright" pitchFamily="18" charset="0"/>
              </a:rPr>
            </a:br>
            <a:br>
              <a:rPr lang="en-US" altLang="en-US" sz="2400" dirty="0">
                <a:latin typeface="Lucida Bright" pitchFamily="18" charset="0"/>
              </a:rPr>
            </a:br>
            <a:endParaRPr lang="en-US" altLang="en-US" sz="2400" dirty="0">
              <a:latin typeface="Lucida Bright" pitchFamily="18" charset="0"/>
            </a:endParaRPr>
          </a:p>
          <a:p>
            <a:pPr eaLnBrk="1" hangingPunct="1">
              <a:buNone/>
            </a:pPr>
            <a:endParaRPr lang="en-US" altLang="en-US" sz="2400" dirty="0">
              <a:latin typeface="Lucida Bright" pitchFamily="18" charset="0"/>
            </a:endParaRPr>
          </a:p>
        </p:txBody>
      </p:sp>
      <p:pic>
        <p:nvPicPr>
          <p:cNvPr id="7172"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21388"/>
            <a:ext cx="2149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85763" y="838200"/>
            <a:ext cx="8229600" cy="1828800"/>
          </a:xfrm>
        </p:spPr>
        <p:txBody>
          <a:bodyPr/>
          <a:lstStyle/>
          <a:p>
            <a:pPr eaLnBrk="1" hangingPunct="1"/>
            <a:br>
              <a:rPr lang="en-US" altLang="en-US" sz="3600" dirty="0">
                <a:latin typeface="Lucida Bright" pitchFamily="18" charset="0"/>
              </a:rPr>
            </a:br>
            <a:br>
              <a:rPr lang="en-US" altLang="en-US" sz="3600" dirty="0">
                <a:latin typeface="Lucida Bright" pitchFamily="18" charset="0"/>
              </a:rPr>
            </a:br>
            <a:r>
              <a:rPr lang="en-US" altLang="en-US" sz="3600" dirty="0">
                <a:latin typeface="Lucida Bright" pitchFamily="18" charset="0"/>
              </a:rPr>
              <a:t>Definition Continued per Title 17 section 54000</a:t>
            </a:r>
            <a:br>
              <a:rPr lang="en-US" altLang="en-US" sz="3600" dirty="0">
                <a:latin typeface="Lucida Bright" pitchFamily="18" charset="0"/>
              </a:rPr>
            </a:br>
            <a:endParaRPr lang="en-US" altLang="en-US" sz="3600" dirty="0">
              <a:latin typeface="Lucida Bright" pitchFamily="18" charset="0"/>
            </a:endParaRPr>
          </a:p>
        </p:txBody>
      </p:sp>
      <p:sp>
        <p:nvSpPr>
          <p:cNvPr id="8195" name="Content Placeholder 2"/>
          <p:cNvSpPr>
            <a:spLocks noGrp="1"/>
          </p:cNvSpPr>
          <p:nvPr>
            <p:ph idx="4294967295"/>
          </p:nvPr>
        </p:nvSpPr>
        <p:spPr>
          <a:xfrm>
            <a:off x="393047" y="2243137"/>
            <a:ext cx="8241506" cy="3090863"/>
          </a:xfrm>
        </p:spPr>
        <p:txBody>
          <a:bodyPr/>
          <a:lstStyle/>
          <a:p>
            <a:pPr eaLnBrk="1" hangingPunct="1">
              <a:buFont typeface="Wingdings 2" pitchFamily="18" charset="2"/>
              <a:buNone/>
            </a:pPr>
            <a:endParaRPr lang="en-US" altLang="en-US" sz="2400" dirty="0">
              <a:latin typeface="Lucida Bright" pitchFamily="18" charset="0"/>
            </a:endParaRPr>
          </a:p>
          <a:p>
            <a:pPr eaLnBrk="1" hangingPunct="1"/>
            <a:r>
              <a:rPr lang="en-US" altLang="en-US" sz="2400" dirty="0">
                <a:latin typeface="Lucida Bright"/>
              </a:rPr>
              <a:t>Cannot be solely psychiatric in nature</a:t>
            </a:r>
          </a:p>
          <a:p>
            <a:pPr eaLnBrk="1" hangingPunct="1"/>
            <a:r>
              <a:rPr lang="en-US" altLang="en-US" sz="2400" dirty="0">
                <a:latin typeface="Lucida Bright" pitchFamily="18" charset="0"/>
              </a:rPr>
              <a:t>Cannot be solely physical in nature</a:t>
            </a:r>
          </a:p>
          <a:p>
            <a:pPr eaLnBrk="1" hangingPunct="1"/>
            <a:r>
              <a:rPr lang="en-US" altLang="en-US" sz="2400" dirty="0">
                <a:latin typeface="Lucida Bright" pitchFamily="18" charset="0"/>
              </a:rPr>
              <a:t>Cannot be solely learning disabilities</a:t>
            </a:r>
            <a:br>
              <a:rPr lang="en-US" altLang="en-US" sz="2400" dirty="0">
                <a:latin typeface="Lucida Bright" pitchFamily="18" charset="0"/>
              </a:rPr>
            </a:br>
            <a:endParaRPr lang="en-US" altLang="en-US" sz="2400" dirty="0">
              <a:latin typeface="Lucida Bright" pitchFamily="18" charset="0"/>
            </a:endParaRPr>
          </a:p>
          <a:p>
            <a:pPr eaLnBrk="1" hangingPunct="1">
              <a:buFont typeface="Wingdings 2" pitchFamily="18" charset="2"/>
              <a:buNone/>
            </a:pPr>
            <a:endParaRPr lang="en-US" altLang="en-US" sz="2400" i="1" dirty="0">
              <a:latin typeface="Lucida Bright" pitchFamily="18" charset="0"/>
            </a:endParaRPr>
          </a:p>
          <a:p>
            <a:pPr eaLnBrk="1" hangingPunct="1">
              <a:buFont typeface="Wingdings 2" pitchFamily="18" charset="2"/>
              <a:buNone/>
            </a:pPr>
            <a:r>
              <a:rPr lang="en-US" altLang="en-US" sz="2400" i="1" dirty="0">
                <a:latin typeface="Lucida Bright" pitchFamily="18" charset="0"/>
              </a:rPr>
              <a:t> </a:t>
            </a:r>
            <a:r>
              <a:rPr lang="en-US" altLang="en-US" sz="2400" dirty="0">
                <a:latin typeface="Lucida Bright" pitchFamily="18" charset="0"/>
              </a:rPr>
              <a:t> </a:t>
            </a:r>
          </a:p>
        </p:txBody>
      </p:sp>
      <p:pic>
        <p:nvPicPr>
          <p:cNvPr id="8196"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21388"/>
            <a:ext cx="2149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69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Start Services</a:t>
            </a:r>
          </a:p>
        </p:txBody>
      </p:sp>
      <p:sp>
        <p:nvSpPr>
          <p:cNvPr id="3" name="Content Placeholder 2"/>
          <p:cNvSpPr>
            <a:spLocks noGrp="1"/>
          </p:cNvSpPr>
          <p:nvPr>
            <p:ph idx="1"/>
          </p:nvPr>
        </p:nvSpPr>
        <p:spPr/>
        <p:txBody>
          <a:bodyPr/>
          <a:lstStyle/>
          <a:p>
            <a:r>
              <a:rPr lang="en-US" dirty="0"/>
              <a:t>Early Start is California’s response to federal legislation ensuring that services to eligible infants and toddlers are coordinated and family-centered. It is a statewide system of early intervention services for infants and toddlers from birth to 36 months of age. This program is coordinated by regional centers and public school districts.</a:t>
            </a:r>
          </a:p>
          <a:p>
            <a:endParaRPr lang="en-US" dirty="0"/>
          </a:p>
        </p:txBody>
      </p:sp>
    </p:spTree>
    <p:extLst>
      <p:ext uri="{BB962C8B-B14F-4D97-AF65-F5344CB8AC3E}">
        <p14:creationId xmlns:p14="http://schemas.microsoft.com/office/powerpoint/2010/main" val="210262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Age &amp; Adult Services</a:t>
            </a:r>
          </a:p>
        </p:txBody>
      </p:sp>
      <p:sp>
        <p:nvSpPr>
          <p:cNvPr id="3" name="Content Placeholder 2"/>
          <p:cNvSpPr>
            <a:spLocks noGrp="1"/>
          </p:cNvSpPr>
          <p:nvPr>
            <p:ph idx="1"/>
          </p:nvPr>
        </p:nvSpPr>
        <p:spPr/>
        <p:txBody>
          <a:bodyPr/>
          <a:lstStyle/>
          <a:p>
            <a:r>
              <a:rPr lang="en-US" dirty="0"/>
              <a:t>Start at age 3+</a:t>
            </a:r>
          </a:p>
          <a:p>
            <a:r>
              <a:rPr lang="en-US" dirty="0"/>
              <a:t>Services are funded through the Individualized Program Plan (IPP)</a:t>
            </a:r>
          </a:p>
          <a:p>
            <a:r>
              <a:rPr lang="en-US" dirty="0"/>
              <a:t>Funder of last resort</a:t>
            </a:r>
          </a:p>
          <a:p>
            <a:r>
              <a:rPr lang="en-US" dirty="0"/>
              <a:t>TCRC services available to children</a:t>
            </a:r>
          </a:p>
          <a:p>
            <a:pPr lvl="1"/>
            <a:r>
              <a:rPr lang="en-US" dirty="0"/>
              <a:t>How are these services different than adult services</a:t>
            </a:r>
          </a:p>
          <a:p>
            <a:endParaRPr lang="en-US" dirty="0"/>
          </a:p>
          <a:p>
            <a:pPr marL="0" indent="0">
              <a:buNone/>
            </a:pPr>
            <a:endParaRPr lang="en-US" dirty="0"/>
          </a:p>
          <a:p>
            <a:pPr marL="0"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55341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Refer:</a:t>
            </a:r>
          </a:p>
        </p:txBody>
      </p:sp>
      <p:sp>
        <p:nvSpPr>
          <p:cNvPr id="3" name="Content Placeholder 2"/>
          <p:cNvSpPr>
            <a:spLocks noGrp="1"/>
          </p:cNvSpPr>
          <p:nvPr>
            <p:ph idx="1"/>
          </p:nvPr>
        </p:nvSpPr>
        <p:spPr/>
        <p:txBody>
          <a:bodyPr/>
          <a:lstStyle/>
          <a:p>
            <a:r>
              <a:rPr lang="en-US" dirty="0"/>
              <a:t>Our website: www.tri-counties.org</a:t>
            </a:r>
          </a:p>
          <a:p>
            <a:r>
              <a:rPr lang="en-US" dirty="0"/>
              <a:t>SLO County: (805) 543-2833</a:t>
            </a:r>
          </a:p>
          <a:p>
            <a:r>
              <a:rPr lang="en-US" dirty="0"/>
              <a:t>Northern SB County: (805) 922-4640</a:t>
            </a:r>
          </a:p>
          <a:p>
            <a:r>
              <a:rPr lang="en-US" dirty="0"/>
              <a:t>Please include name, date of birth, information about concerns and any diagnostic information</a:t>
            </a:r>
          </a:p>
          <a:p>
            <a:pPr marL="0" indent="0">
              <a:buNone/>
            </a:pPr>
            <a:endParaRPr lang="en-US" dirty="0"/>
          </a:p>
          <a:p>
            <a:pPr marL="0" indent="0">
              <a:buNone/>
            </a:pPr>
            <a:endParaRPr lang="en-US" dirty="0"/>
          </a:p>
          <a:p>
            <a:pPr marL="0"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4444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85762" y="914400"/>
            <a:ext cx="8377237" cy="762000"/>
          </a:xfrm>
        </p:spPr>
        <p:txBody>
          <a:bodyPr/>
          <a:lstStyle/>
          <a:p>
            <a:pPr eaLnBrk="1" hangingPunct="1"/>
            <a:r>
              <a:rPr lang="en-US" altLang="en-US" sz="4000" dirty="0">
                <a:latin typeface="Lucida Bright" pitchFamily="18" charset="0"/>
              </a:rPr>
              <a:t>Thank you!</a:t>
            </a:r>
          </a:p>
        </p:txBody>
      </p:sp>
      <p:sp>
        <p:nvSpPr>
          <p:cNvPr id="8195" name="Content Placeholder 2"/>
          <p:cNvSpPr>
            <a:spLocks noGrp="1"/>
          </p:cNvSpPr>
          <p:nvPr>
            <p:ph idx="4294967295"/>
          </p:nvPr>
        </p:nvSpPr>
        <p:spPr>
          <a:xfrm>
            <a:off x="457200" y="2209800"/>
            <a:ext cx="8229600" cy="3733800"/>
          </a:xfrm>
        </p:spPr>
        <p:txBody>
          <a:bodyPr/>
          <a:lstStyle/>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algn="ctr" eaLnBrk="1" hangingPunct="1">
              <a:buFont typeface="Wingdings 2" pitchFamily="18" charset="2"/>
              <a:buNone/>
            </a:pPr>
            <a:endParaRPr lang="en-US" altLang="en-US" sz="2000" dirty="0">
              <a:latin typeface="Lucida Bright" pitchFamily="18" charset="0"/>
            </a:endParaRPr>
          </a:p>
          <a:p>
            <a:pPr eaLnBrk="1" hangingPunct="1">
              <a:buFont typeface="Wingdings 2" pitchFamily="18" charset="2"/>
              <a:buNone/>
            </a:pPr>
            <a:endParaRPr lang="en-US" altLang="en-US" sz="1800" dirty="0">
              <a:latin typeface="Lucida Bright" pitchFamily="18" charset="0"/>
            </a:endParaRPr>
          </a:p>
        </p:txBody>
      </p:sp>
      <p:pic>
        <p:nvPicPr>
          <p:cNvPr id="8196" name="Picture 4" descr="TCRC Logo Full No Counties-Singl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21388"/>
            <a:ext cx="2149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87" y="2357438"/>
            <a:ext cx="4114800"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596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Office Theme">
  <a:themeElements>
    <a:clrScheme name="PCP Academy HSA">
      <a:dk1>
        <a:srgbClr val="6D6E71"/>
      </a:dk1>
      <a:lt1>
        <a:srgbClr val="FFFFFF"/>
      </a:lt1>
      <a:dk2>
        <a:srgbClr val="005295"/>
      </a:dk2>
      <a:lt2>
        <a:srgbClr val="F0F0F0"/>
      </a:lt2>
      <a:accent1>
        <a:srgbClr val="41A8B9"/>
      </a:accent1>
      <a:accent2>
        <a:srgbClr val="F37021"/>
      </a:accent2>
      <a:accent3>
        <a:srgbClr val="C1CD23"/>
      </a:accent3>
      <a:accent4>
        <a:srgbClr val="A24694"/>
      </a:accent4>
      <a:accent5>
        <a:srgbClr val="92CDDC"/>
      </a:accent5>
      <a:accent6>
        <a:srgbClr val="828386"/>
      </a:accent6>
      <a:hlink>
        <a:srgbClr val="C1CD23"/>
      </a:hlink>
      <a:folHlink>
        <a:srgbClr val="41A8B9"/>
      </a:folHlink>
    </a:clrScheme>
    <a:fontScheme name="PCP Academy">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1886</TotalTime>
  <Words>872</Words>
  <Application>Microsoft Office PowerPoint</Application>
  <PresentationFormat>On-screen Show (4:3)</PresentationFormat>
  <Paragraphs>353</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Lucida Bright</vt:lpstr>
      <vt:lpstr>Open Sans</vt:lpstr>
      <vt:lpstr>Open Sans Semibold</vt:lpstr>
      <vt:lpstr>Wingdings 2</vt:lpstr>
      <vt:lpstr>Flow</vt:lpstr>
      <vt:lpstr>4_Office Theme</vt:lpstr>
      <vt:lpstr>PowerPoint Presentation</vt:lpstr>
      <vt:lpstr>Overview of Outcomes</vt:lpstr>
      <vt:lpstr>PowerPoint Presentation</vt:lpstr>
      <vt:lpstr>Definition of Developmental Disability per WIC 4512</vt:lpstr>
      <vt:lpstr>  Definition Continued per Title 17 section 54000 </vt:lpstr>
      <vt:lpstr>Early Start Services</vt:lpstr>
      <vt:lpstr>School Age &amp; Adult Services</vt:lpstr>
      <vt:lpstr>How to Refer: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tc4sg</dc:creator>
  <cp:lastModifiedBy>Devon McClellan</cp:lastModifiedBy>
  <cp:revision>170</cp:revision>
  <cp:lastPrinted>2018-05-08T22:22:52Z</cp:lastPrinted>
  <dcterms:created xsi:type="dcterms:W3CDTF">2009-07-06T23:24:22Z</dcterms:created>
  <dcterms:modified xsi:type="dcterms:W3CDTF">2025-06-16T17:31:16Z</dcterms:modified>
</cp:coreProperties>
</file>