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50" r:id="rId2"/>
    <p:sldId id="349" r:id="rId3"/>
    <p:sldId id="345" r:id="rId4"/>
    <p:sldId id="334" r:id="rId5"/>
    <p:sldId id="352" r:id="rId6"/>
    <p:sldId id="348" r:id="rId7"/>
    <p:sldId id="353" r:id="rId8"/>
    <p:sldId id="356" r:id="rId9"/>
    <p:sldId id="261" r:id="rId10"/>
    <p:sldId id="355" r:id="rId11"/>
    <p:sldId id="344" r:id="rId12"/>
  </p:sldIdLst>
  <p:sldSz cx="12192000" cy="6858000"/>
  <p:notesSz cx="7010400" cy="92964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Extrabold" panose="020B0906030804020204" pitchFamily="34" charset="0"/>
      <p:bold r:id="rId19"/>
      <p:boldItalic r:id="rId20"/>
    </p:embeddedFont>
    <p:embeddedFont>
      <p:font typeface="Open Sans Semibold" panose="020B0706030804020204" pitchFamily="34" charset="0"/>
      <p:bold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C82441-C549-3E11-B7A0-DFED08761D83}" name="Ana-Liset Mendoza" initials="AM" userId="S::almendoza@co.slo.ca.us::88242c33-2e0a-47ae-9ac4-b87a6559b288" providerId="AD"/>
  <p188:author id="{2E85C262-3312-25FA-C8BF-399BABA3BA85}" name="Karina Silva Garcia" initials="KG" userId="S::ksilvagarcia@co.slo.ca.us::6f3fd3db-0108-45b3-ad0a-280e84a312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8B48A"/>
    <a:srgbClr val="83786F"/>
    <a:srgbClr val="6CC24A"/>
    <a:srgbClr val="00B2A9"/>
    <a:srgbClr val="0A3C5F"/>
    <a:srgbClr val="F6BA12"/>
    <a:srgbClr val="B9975B"/>
    <a:srgbClr val="3A987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8C9926-94D1-4B1C-A171-60F5A0A13D38}" v="17" dt="2025-06-18T21:18:42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79688" autoAdjust="0"/>
  </p:normalViewPr>
  <p:slideViewPr>
    <p:cSldViewPr snapToGrid="0">
      <p:cViewPr varScale="1">
        <p:scale>
          <a:sx n="89" d="100"/>
          <a:sy n="89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2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Parker" userId="2a3da4d4-368f-47d1-82ba-e34c91a40c27" providerId="ADAL" clId="{B08C9926-94D1-4B1C-A171-60F5A0A13D38}"/>
    <pc:docChg chg="custSel addSld delSld modSld sldOrd">
      <pc:chgData name="Samantha Parker" userId="2a3da4d4-368f-47d1-82ba-e34c91a40c27" providerId="ADAL" clId="{B08C9926-94D1-4B1C-A171-60F5A0A13D38}" dt="2025-06-18T21:19:32.790" v="979" actId="14100"/>
      <pc:docMkLst>
        <pc:docMk/>
      </pc:docMkLst>
      <pc:sldChg chg="add">
        <pc:chgData name="Samantha Parker" userId="2a3da4d4-368f-47d1-82ba-e34c91a40c27" providerId="ADAL" clId="{B08C9926-94D1-4B1C-A171-60F5A0A13D38}" dt="2025-06-18T21:02:55.928" v="5"/>
        <pc:sldMkLst>
          <pc:docMk/>
          <pc:sldMk cId="1300887328" sldId="261"/>
        </pc:sldMkLst>
      </pc:sldChg>
      <pc:sldChg chg="add del">
        <pc:chgData name="Samantha Parker" userId="2a3da4d4-368f-47d1-82ba-e34c91a40c27" providerId="ADAL" clId="{B08C9926-94D1-4B1C-A171-60F5A0A13D38}" dt="2025-06-18T21:14:21.295" v="748" actId="2696"/>
        <pc:sldMkLst>
          <pc:docMk/>
          <pc:sldMk cId="3996234203" sldId="335"/>
        </pc:sldMkLst>
      </pc:sldChg>
      <pc:sldChg chg="del">
        <pc:chgData name="Samantha Parker" userId="2a3da4d4-368f-47d1-82ba-e34c91a40c27" providerId="ADAL" clId="{B08C9926-94D1-4B1C-A171-60F5A0A13D38}" dt="2025-06-18T15:30:12.649" v="0" actId="2696"/>
        <pc:sldMkLst>
          <pc:docMk/>
          <pc:sldMk cId="2755041273" sldId="339"/>
        </pc:sldMkLst>
      </pc:sldChg>
      <pc:sldChg chg="add del">
        <pc:chgData name="Samantha Parker" userId="2a3da4d4-368f-47d1-82ba-e34c91a40c27" providerId="ADAL" clId="{B08C9926-94D1-4B1C-A171-60F5A0A13D38}" dt="2025-06-18T21:11:34.949" v="643"/>
        <pc:sldMkLst>
          <pc:docMk/>
          <pc:sldMk cId="1330850343" sldId="344"/>
        </pc:sldMkLst>
      </pc:sldChg>
      <pc:sldChg chg="delSp modSp mod">
        <pc:chgData name="Samantha Parker" userId="2a3da4d4-368f-47d1-82ba-e34c91a40c27" providerId="ADAL" clId="{B08C9926-94D1-4B1C-A171-60F5A0A13D38}" dt="2025-06-18T21:14:07.338" v="747" actId="1035"/>
        <pc:sldMkLst>
          <pc:docMk/>
          <pc:sldMk cId="2775443864" sldId="345"/>
        </pc:sldMkLst>
        <pc:spChg chg="mod">
          <ac:chgData name="Samantha Parker" userId="2a3da4d4-368f-47d1-82ba-e34c91a40c27" providerId="ADAL" clId="{B08C9926-94D1-4B1C-A171-60F5A0A13D38}" dt="2025-06-18T21:06:53.178" v="271" actId="6549"/>
          <ac:spMkLst>
            <pc:docMk/>
            <pc:sldMk cId="2775443864" sldId="345"/>
            <ac:spMk id="2" creationId="{F2B9E609-0B56-21FB-D999-0FC97B7098CD}"/>
          </ac:spMkLst>
        </pc:spChg>
        <pc:spChg chg="mod">
          <ac:chgData name="Samantha Parker" userId="2a3da4d4-368f-47d1-82ba-e34c91a40c27" providerId="ADAL" clId="{B08C9926-94D1-4B1C-A171-60F5A0A13D38}" dt="2025-06-18T21:14:07.338" v="747" actId="1035"/>
          <ac:spMkLst>
            <pc:docMk/>
            <pc:sldMk cId="2775443864" sldId="345"/>
            <ac:spMk id="3" creationId="{DF1C3242-C0C6-2190-F6FB-FDDD3C4B42CE}"/>
          </ac:spMkLst>
        </pc:spChg>
        <pc:spChg chg="mod">
          <ac:chgData name="Samantha Parker" userId="2a3da4d4-368f-47d1-82ba-e34c91a40c27" providerId="ADAL" clId="{B08C9926-94D1-4B1C-A171-60F5A0A13D38}" dt="2025-06-18T21:14:02.867" v="727" actId="1036"/>
          <ac:spMkLst>
            <pc:docMk/>
            <pc:sldMk cId="2775443864" sldId="345"/>
            <ac:spMk id="5" creationId="{F5582943-473F-0906-5AEA-A3DB5B84AAB2}"/>
          </ac:spMkLst>
        </pc:spChg>
        <pc:spChg chg="mod">
          <ac:chgData name="Samantha Parker" userId="2a3da4d4-368f-47d1-82ba-e34c91a40c27" providerId="ADAL" clId="{B08C9926-94D1-4B1C-A171-60F5A0A13D38}" dt="2025-06-18T21:13:48.349" v="697" actId="1076"/>
          <ac:spMkLst>
            <pc:docMk/>
            <pc:sldMk cId="2775443864" sldId="345"/>
            <ac:spMk id="10" creationId="{16C00646-2D27-1061-D575-45C46D8C0AB2}"/>
          </ac:spMkLst>
        </pc:spChg>
        <pc:spChg chg="mod">
          <ac:chgData name="Samantha Parker" userId="2a3da4d4-368f-47d1-82ba-e34c91a40c27" providerId="ADAL" clId="{B08C9926-94D1-4B1C-A171-60F5A0A13D38}" dt="2025-06-18T21:13:37.646" v="696" actId="1076"/>
          <ac:spMkLst>
            <pc:docMk/>
            <pc:sldMk cId="2775443864" sldId="345"/>
            <ac:spMk id="15" creationId="{C356F8DB-1567-BEDE-7111-E47AB958BC98}"/>
          </ac:spMkLst>
        </pc:spChg>
        <pc:graphicFrameChg chg="del">
          <ac:chgData name="Samantha Parker" userId="2a3da4d4-368f-47d1-82ba-e34c91a40c27" providerId="ADAL" clId="{B08C9926-94D1-4B1C-A171-60F5A0A13D38}" dt="2025-06-18T21:13:27.208" v="694" actId="478"/>
          <ac:graphicFrameMkLst>
            <pc:docMk/>
            <pc:sldMk cId="2775443864" sldId="345"/>
            <ac:graphicFrameMk id="11" creationId="{A2F0325B-78DA-8F31-1483-D479CB802F5B}"/>
          </ac:graphicFrameMkLst>
        </pc:graphicFrameChg>
        <pc:graphicFrameChg chg="mod">
          <ac:chgData name="Samantha Parker" userId="2a3da4d4-368f-47d1-82ba-e34c91a40c27" providerId="ADAL" clId="{B08C9926-94D1-4B1C-A171-60F5A0A13D38}" dt="2025-06-18T21:13:48.349" v="697" actId="1076"/>
          <ac:graphicFrameMkLst>
            <pc:docMk/>
            <pc:sldMk cId="2775443864" sldId="345"/>
            <ac:graphicFrameMk id="14" creationId="{B6163A15-C612-9400-92F8-35C182D645F2}"/>
          </ac:graphicFrameMkLst>
        </pc:graphicFrameChg>
      </pc:sldChg>
      <pc:sldChg chg="modSp add mod">
        <pc:chgData name="Samantha Parker" userId="2a3da4d4-368f-47d1-82ba-e34c91a40c27" providerId="ADAL" clId="{B08C9926-94D1-4B1C-A171-60F5A0A13D38}" dt="2025-06-18T21:10:58.828" v="642" actId="1036"/>
        <pc:sldMkLst>
          <pc:docMk/>
          <pc:sldMk cId="2911233476" sldId="348"/>
        </pc:sldMkLst>
        <pc:picChg chg="mod">
          <ac:chgData name="Samantha Parker" userId="2a3da4d4-368f-47d1-82ba-e34c91a40c27" providerId="ADAL" clId="{B08C9926-94D1-4B1C-A171-60F5A0A13D38}" dt="2025-06-18T21:10:58.828" v="642" actId="1036"/>
          <ac:picMkLst>
            <pc:docMk/>
            <pc:sldMk cId="2911233476" sldId="348"/>
            <ac:picMk id="4" creationId="{2170AE80-7899-3756-AA14-B7950F4BC362}"/>
          </ac:picMkLst>
        </pc:picChg>
      </pc:sldChg>
      <pc:sldChg chg="modSp add mod">
        <pc:chgData name="Samantha Parker" userId="2a3da4d4-368f-47d1-82ba-e34c91a40c27" providerId="ADAL" clId="{B08C9926-94D1-4B1C-A171-60F5A0A13D38}" dt="2025-06-18T21:10:26" v="637" actId="20578"/>
        <pc:sldMkLst>
          <pc:docMk/>
          <pc:sldMk cId="3411482019" sldId="349"/>
        </pc:sldMkLst>
        <pc:spChg chg="mod">
          <ac:chgData name="Samantha Parker" userId="2a3da4d4-368f-47d1-82ba-e34c91a40c27" providerId="ADAL" clId="{B08C9926-94D1-4B1C-A171-60F5A0A13D38}" dt="2025-06-18T21:10:26" v="637" actId="20578"/>
          <ac:spMkLst>
            <pc:docMk/>
            <pc:sldMk cId="3411482019" sldId="349"/>
            <ac:spMk id="4" creationId="{F3190524-C823-253C-5FB5-C924D15FA8FB}"/>
          </ac:spMkLst>
        </pc:spChg>
      </pc:sldChg>
      <pc:sldChg chg="modSp mod">
        <pc:chgData name="Samantha Parker" userId="2a3da4d4-368f-47d1-82ba-e34c91a40c27" providerId="ADAL" clId="{B08C9926-94D1-4B1C-A171-60F5A0A13D38}" dt="2025-06-18T21:04:04.993" v="76" actId="20577"/>
        <pc:sldMkLst>
          <pc:docMk/>
          <pc:sldMk cId="2017727420" sldId="350"/>
        </pc:sldMkLst>
        <pc:spChg chg="mod">
          <ac:chgData name="Samantha Parker" userId="2a3da4d4-368f-47d1-82ba-e34c91a40c27" providerId="ADAL" clId="{B08C9926-94D1-4B1C-A171-60F5A0A13D38}" dt="2025-06-18T21:04:04.993" v="76" actId="20577"/>
          <ac:spMkLst>
            <pc:docMk/>
            <pc:sldMk cId="2017727420" sldId="350"/>
            <ac:spMk id="2" creationId="{3759039A-5567-51B0-DC6B-8B2F4A2542A9}"/>
          </ac:spMkLst>
        </pc:spChg>
      </pc:sldChg>
      <pc:sldChg chg="del">
        <pc:chgData name="Samantha Parker" userId="2a3da4d4-368f-47d1-82ba-e34c91a40c27" providerId="ADAL" clId="{B08C9926-94D1-4B1C-A171-60F5A0A13D38}" dt="2025-06-18T21:03:17.289" v="7" actId="2696"/>
        <pc:sldMkLst>
          <pc:docMk/>
          <pc:sldMk cId="476145548" sldId="351"/>
        </pc:sldMkLst>
      </pc:sldChg>
      <pc:sldChg chg="modSp add mod">
        <pc:chgData name="Samantha Parker" userId="2a3da4d4-368f-47d1-82ba-e34c91a40c27" providerId="ADAL" clId="{B08C9926-94D1-4B1C-A171-60F5A0A13D38}" dt="2025-06-18T21:14:37.467" v="752" actId="20577"/>
        <pc:sldMkLst>
          <pc:docMk/>
          <pc:sldMk cId="878163942" sldId="353"/>
        </pc:sldMkLst>
        <pc:spChg chg="mod">
          <ac:chgData name="Samantha Parker" userId="2a3da4d4-368f-47d1-82ba-e34c91a40c27" providerId="ADAL" clId="{B08C9926-94D1-4B1C-A171-60F5A0A13D38}" dt="2025-06-18T21:14:37.467" v="752" actId="20577"/>
          <ac:spMkLst>
            <pc:docMk/>
            <pc:sldMk cId="878163942" sldId="353"/>
            <ac:spMk id="3" creationId="{0059C23B-66A1-0D69-0123-E5375D00303B}"/>
          </ac:spMkLst>
        </pc:spChg>
      </pc:sldChg>
      <pc:sldChg chg="del">
        <pc:chgData name="Samantha Parker" userId="2a3da4d4-368f-47d1-82ba-e34c91a40c27" providerId="ADAL" clId="{B08C9926-94D1-4B1C-A171-60F5A0A13D38}" dt="2025-06-18T15:30:18.318" v="1" actId="2696"/>
        <pc:sldMkLst>
          <pc:docMk/>
          <pc:sldMk cId="1870575370" sldId="353"/>
        </pc:sldMkLst>
      </pc:sldChg>
      <pc:sldChg chg="del">
        <pc:chgData name="Samantha Parker" userId="2a3da4d4-368f-47d1-82ba-e34c91a40c27" providerId="ADAL" clId="{B08C9926-94D1-4B1C-A171-60F5A0A13D38}" dt="2025-06-18T15:30:21.727" v="2" actId="2696"/>
        <pc:sldMkLst>
          <pc:docMk/>
          <pc:sldMk cId="641958474" sldId="354"/>
        </pc:sldMkLst>
      </pc:sldChg>
      <pc:sldChg chg="delSp add del mod">
        <pc:chgData name="Samantha Parker" userId="2a3da4d4-368f-47d1-82ba-e34c91a40c27" providerId="ADAL" clId="{B08C9926-94D1-4B1C-A171-60F5A0A13D38}" dt="2025-06-18T21:11:41.544" v="644" actId="2696"/>
        <pc:sldMkLst>
          <pc:docMk/>
          <pc:sldMk cId="1247019488" sldId="354"/>
        </pc:sldMkLst>
        <pc:picChg chg="del">
          <ac:chgData name="Samantha Parker" userId="2a3da4d4-368f-47d1-82ba-e34c91a40c27" providerId="ADAL" clId="{B08C9926-94D1-4B1C-A171-60F5A0A13D38}" dt="2025-06-18T21:07:28.687" v="273" actId="478"/>
          <ac:picMkLst>
            <pc:docMk/>
            <pc:sldMk cId="1247019488" sldId="354"/>
            <ac:picMk id="2" creationId="{FB9A5756-57D0-821F-EF5E-53565395F231}"/>
          </ac:picMkLst>
        </pc:picChg>
        <pc:picChg chg="del">
          <ac:chgData name="Samantha Parker" userId="2a3da4d4-368f-47d1-82ba-e34c91a40c27" providerId="ADAL" clId="{B08C9926-94D1-4B1C-A171-60F5A0A13D38}" dt="2025-06-18T21:07:30.858" v="274" actId="478"/>
          <ac:picMkLst>
            <pc:docMk/>
            <pc:sldMk cId="1247019488" sldId="354"/>
            <ac:picMk id="4" creationId="{0FA526F6-D1EF-543E-96EC-079155630019}"/>
          </ac:picMkLst>
        </pc:picChg>
      </pc:sldChg>
      <pc:sldChg chg="addSp modSp add mod ord">
        <pc:chgData name="Samantha Parker" userId="2a3da4d4-368f-47d1-82ba-e34c91a40c27" providerId="ADAL" clId="{B08C9926-94D1-4B1C-A171-60F5A0A13D38}" dt="2025-06-18T21:13:04.094" v="693" actId="20577"/>
        <pc:sldMkLst>
          <pc:docMk/>
          <pc:sldMk cId="4195306399" sldId="355"/>
        </pc:sldMkLst>
        <pc:spChg chg="mod">
          <ac:chgData name="Samantha Parker" userId="2a3da4d4-368f-47d1-82ba-e34c91a40c27" providerId="ADAL" clId="{B08C9926-94D1-4B1C-A171-60F5A0A13D38}" dt="2025-06-18T21:09:28.009" v="577" actId="1036"/>
          <ac:spMkLst>
            <pc:docMk/>
            <pc:sldMk cId="4195306399" sldId="355"/>
            <ac:spMk id="2" creationId="{3945B422-1B65-A064-1C88-41F1CD15CCD8}"/>
          </ac:spMkLst>
        </pc:spChg>
        <pc:spChg chg="mod">
          <ac:chgData name="Samantha Parker" userId="2a3da4d4-368f-47d1-82ba-e34c91a40c27" providerId="ADAL" clId="{B08C9926-94D1-4B1C-A171-60F5A0A13D38}" dt="2025-06-18T21:13:04.094" v="693" actId="20577"/>
          <ac:spMkLst>
            <pc:docMk/>
            <pc:sldMk cId="4195306399" sldId="355"/>
            <ac:spMk id="4" creationId="{3C2B5209-6214-6503-2AC4-A51D545FDF40}"/>
          </ac:spMkLst>
        </pc:spChg>
        <pc:picChg chg="add mod">
          <ac:chgData name="Samantha Parker" userId="2a3da4d4-368f-47d1-82ba-e34c91a40c27" providerId="ADAL" clId="{B08C9926-94D1-4B1C-A171-60F5A0A13D38}" dt="2025-06-18T21:12:29.198" v="649" actId="1076"/>
          <ac:picMkLst>
            <pc:docMk/>
            <pc:sldMk cId="4195306399" sldId="355"/>
            <ac:picMk id="3" creationId="{854FCD39-9A2A-9AA8-E4E1-0941277D667F}"/>
          </ac:picMkLst>
        </pc:picChg>
      </pc:sldChg>
      <pc:sldChg chg="addSp delSp modSp add mod ord">
        <pc:chgData name="Samantha Parker" userId="2a3da4d4-368f-47d1-82ba-e34c91a40c27" providerId="ADAL" clId="{B08C9926-94D1-4B1C-A171-60F5A0A13D38}" dt="2025-06-18T21:19:32.790" v="979" actId="14100"/>
        <pc:sldMkLst>
          <pc:docMk/>
          <pc:sldMk cId="1839438490" sldId="356"/>
        </pc:sldMkLst>
        <pc:spChg chg="mod">
          <ac:chgData name="Samantha Parker" userId="2a3da4d4-368f-47d1-82ba-e34c91a40c27" providerId="ADAL" clId="{B08C9926-94D1-4B1C-A171-60F5A0A13D38}" dt="2025-06-18T21:17:12.405" v="923" actId="20577"/>
          <ac:spMkLst>
            <pc:docMk/>
            <pc:sldMk cId="1839438490" sldId="356"/>
            <ac:spMk id="2" creationId="{51BEA6AB-B536-B105-1DB7-4655AC41D917}"/>
          </ac:spMkLst>
        </pc:spChg>
        <pc:spChg chg="mod">
          <ac:chgData name="Samantha Parker" userId="2a3da4d4-368f-47d1-82ba-e34c91a40c27" providerId="ADAL" clId="{B08C9926-94D1-4B1C-A171-60F5A0A13D38}" dt="2025-06-18T21:19:23.355" v="950" actId="1076"/>
          <ac:spMkLst>
            <pc:docMk/>
            <pc:sldMk cId="1839438490" sldId="356"/>
            <ac:spMk id="4" creationId="{3F9B11C1-5117-523A-09A6-04AA721E78A8}"/>
          </ac:spMkLst>
        </pc:spChg>
        <pc:spChg chg="add">
          <ac:chgData name="Samantha Parker" userId="2a3da4d4-368f-47d1-82ba-e34c91a40c27" providerId="ADAL" clId="{B08C9926-94D1-4B1C-A171-60F5A0A13D38}" dt="2025-06-18T21:18:30.538" v="935"/>
          <ac:spMkLst>
            <pc:docMk/>
            <pc:sldMk cId="1839438490" sldId="356"/>
            <ac:spMk id="5" creationId="{1DBB4B50-F2FB-F39D-4675-26B53E958ED8}"/>
          </ac:spMkLst>
        </pc:spChg>
        <pc:spChg chg="add">
          <ac:chgData name="Samantha Parker" userId="2a3da4d4-368f-47d1-82ba-e34c91a40c27" providerId="ADAL" clId="{B08C9926-94D1-4B1C-A171-60F5A0A13D38}" dt="2025-06-18T21:18:38.503" v="936"/>
          <ac:spMkLst>
            <pc:docMk/>
            <pc:sldMk cId="1839438490" sldId="356"/>
            <ac:spMk id="6" creationId="{733F006A-5C95-03FB-7D85-F5FD98BB33F4}"/>
          </ac:spMkLst>
        </pc:spChg>
        <pc:picChg chg="del">
          <ac:chgData name="Samantha Parker" userId="2a3da4d4-368f-47d1-82ba-e34c91a40c27" providerId="ADAL" clId="{B08C9926-94D1-4B1C-A171-60F5A0A13D38}" dt="2025-06-18T21:16:27.570" v="858" actId="478"/>
          <ac:picMkLst>
            <pc:docMk/>
            <pc:sldMk cId="1839438490" sldId="356"/>
            <ac:picMk id="3" creationId="{D996A812-31FD-DF22-EF25-E1E84DED733C}"/>
          </ac:picMkLst>
        </pc:picChg>
        <pc:picChg chg="add mod ord modCrop">
          <ac:chgData name="Samantha Parker" userId="2a3da4d4-368f-47d1-82ba-e34c91a40c27" providerId="ADAL" clId="{B08C9926-94D1-4B1C-A171-60F5A0A13D38}" dt="2025-06-18T21:19:32.790" v="979" actId="14100"/>
          <ac:picMkLst>
            <pc:docMk/>
            <pc:sldMk cId="1839438490" sldId="356"/>
            <ac:picMk id="7" creationId="{5194186E-3F01-01EC-89ED-36ED3337D8D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125E-2"/>
          <c:y val="8.0039057576337502E-2"/>
          <c:w val="0.94256249999999997"/>
          <c:h val="0.749284464241851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58</c:v>
                </c:pt>
                <c:pt idx="1">
                  <c:v>62</c:v>
                </c:pt>
                <c:pt idx="2">
                  <c:v>56</c:v>
                </c:pt>
                <c:pt idx="3">
                  <c:v>69</c:v>
                </c:pt>
                <c:pt idx="4">
                  <c:v>79</c:v>
                </c:pt>
                <c:pt idx="5">
                  <c:v>83</c:v>
                </c:pt>
                <c:pt idx="6">
                  <c:v>71</c:v>
                </c:pt>
                <c:pt idx="7">
                  <c:v>51</c:v>
                </c:pt>
                <c:pt idx="8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79-40FB-8F98-8BD7D18C3D2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4687520"/>
        <c:axId val="64689920"/>
      </c:lineChart>
      <c:catAx>
        <c:axId val="6468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89920"/>
        <c:crosses val="autoZero"/>
        <c:auto val="1"/>
        <c:lblAlgn val="ctr"/>
        <c:lblOffset val="100"/>
        <c:noMultiLvlLbl val="0"/>
      </c:catAx>
      <c:valAx>
        <c:axId val="64689920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8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Diverted/Resolved</c:v>
                </c:pt>
                <c:pt idx="1">
                  <c:v>Hold</c:v>
                </c:pt>
                <c:pt idx="2">
                  <c:v>Cancelled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0.55666666666666664</c:v>
                </c:pt>
                <c:pt idx="1">
                  <c:v>0.42333333333333334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1-4C91-B751-A66A729F76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0909152"/>
        <c:axId val="290907712"/>
      </c:barChart>
      <c:catAx>
        <c:axId val="29090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907712"/>
        <c:crosses val="autoZero"/>
        <c:auto val="1"/>
        <c:lblAlgn val="ctr"/>
        <c:lblOffset val="100"/>
        <c:noMultiLvlLbl val="0"/>
      </c:catAx>
      <c:valAx>
        <c:axId val="290907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90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BED196-0A29-9A9D-8552-085F0F44B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1E91A-E6B1-1DCA-B9BE-41DE2F5B85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18FB1-C38D-4ABE-8DB9-9513D7D7522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70AD7-F6F8-CE11-A0B2-D81B6CB89F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0975B-8513-6F78-F24D-CD2B77D71C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1DA9-8E28-4BE5-9EE3-BDB77CF6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9C78B-56E4-48F8-A725-CC0715D7642B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45625-1D50-43FA-9EC3-A0D58D780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6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45625-1D50-43FA-9EC3-A0D58D7801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9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arrival time goal: 30 mins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Med-Cal: </a:t>
            </a:r>
            <a:r>
              <a:rPr lang="en-US" sz="1200" dirty="0"/>
              <a:t>Target: 3 Medi-Cal responses per 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45625-1D50-43FA-9EC3-A0D58D7801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7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Face to face average is 112 mins, includes safety plan &amp;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45625-1D50-43FA-9EC3-A0D58D7801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3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0AC67-50F5-63E4-552C-15635F07F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269974-A4AF-1ABB-74C1-DA610FFE0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F91758-267F-57F1-F7E8-76FAF6258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87DE3-F117-44BA-242B-B70AAD06B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45625-1D50-43FA-9EC3-A0D58D7801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6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74FC4-E414-D3D1-6074-CF2CED5A4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93DA4-EC6E-AB85-B4AC-50C554B50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CEF399-65D0-7CB9-CBC7-8346EA8CA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3E84C-381D-2C66-3FBC-2BC8F45CC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45625-1D50-43FA-9EC3-A0D58D7801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15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45625-1D50-43FA-9EC3-A0D58D7801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0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843D5-48F2-8B2B-BF67-0EDC4B7D7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13A2A6-8C5D-A74B-AB9C-94E7B5E1D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29BD7-C1EA-60A9-08C7-5DC70B7DD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7EF44-A1CD-93AF-0615-E317A9150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45625-1D50-43FA-9EC3-A0D58D7801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7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locounty.ca.gov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7880-F9C5-5349-8313-F5A5C5372B3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57F4-8158-C646-99A3-09F03AD8EF9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53100"/>
            <a:ext cx="12192000" cy="1104900"/>
          </a:xfrm>
          <a:prstGeom prst="rect">
            <a:avLst/>
          </a:prstGeom>
          <a:solidFill>
            <a:srgbClr val="0B3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B3B5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9968" y="3906618"/>
            <a:ext cx="9512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Quarterly Mobile Crisis Working Group</a:t>
            </a:r>
          </a:p>
          <a:p>
            <a:pPr algn="ctr"/>
            <a:r>
              <a:rPr lang="en-US" sz="2600" b="1" dirty="0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County Behavioral Health</a:t>
            </a:r>
          </a:p>
          <a:p>
            <a:pPr algn="ctr"/>
            <a:r>
              <a:rPr lang="en-US" sz="2400" b="1" dirty="0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January 17, 2025</a:t>
            </a:r>
          </a:p>
          <a:p>
            <a:pPr algn="ctr"/>
            <a:endParaRPr lang="en-US" sz="2400" b="1" dirty="0">
              <a:solidFill>
                <a:srgbClr val="818284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3634" y="6187075"/>
            <a:ext cx="680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2"/>
              </a:rPr>
              <a:t>www.slocounty.ca.gov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383" y="957600"/>
            <a:ext cx="3729234" cy="23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2109C-76D7-6A4D-6903-5FD96A87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D78D-464C-4856-922F-27BEB7EED81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11B81-D7CE-4C6D-FB67-DCDC29D1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8A56E-23C1-8942-3D0D-13A256B4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A56F-3F8F-4D6E-94DE-50905D4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9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015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015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5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015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015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71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956657"/>
            <a:ext cx="5157787" cy="515926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rgbClr val="81828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Click to edit header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596420"/>
            <a:ext cx="5157787" cy="415061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956657"/>
            <a:ext cx="5183188" cy="515926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81828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Click to edit header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632931"/>
            <a:ext cx="5183188" cy="412016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11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5439"/>
            <a:ext cx="12192000" cy="1325563"/>
          </a:xfrm>
        </p:spPr>
        <p:txBody>
          <a:bodyPr>
            <a:normAutofit/>
          </a:bodyPr>
          <a:lstStyle>
            <a:lvl1pPr algn="ctr">
              <a:defRPr sz="36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12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897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676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30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6483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783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30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www.slocounty.ca.gov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47880-F9C5-5349-8313-F5A5C5372B3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57F4-8158-C646-99A3-09F03AD8EF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753100"/>
            <a:ext cx="12192000" cy="1104900"/>
          </a:xfrm>
          <a:prstGeom prst="rect">
            <a:avLst/>
          </a:prstGeom>
          <a:solidFill>
            <a:srgbClr val="0B3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B3B5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3116" y="6171714"/>
            <a:ext cx="4772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12"/>
              </a:rPr>
              <a:t>www.slocounty.ca.gov</a:t>
            </a:r>
            <a:r>
              <a:rPr lang="en-US" sz="1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" y="5951873"/>
            <a:ext cx="1178370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6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72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silvagarcia@co.slo.ca.us" TargetMode="External"/><Relationship Id="rId2" Type="http://schemas.openxmlformats.org/officeDocument/2006/relationships/hyperlink" Target="mailto:sparker@co.slo.ca.u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collins@co.slo.ca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039A-5567-51B0-DC6B-8B2F4A25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29001"/>
            <a:ext cx="10714463" cy="190024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SLO County Behavioral Health</a:t>
            </a:r>
            <a:br>
              <a:rPr lang="en-US" sz="3200" dirty="0"/>
            </a:br>
            <a:r>
              <a:rPr lang="en-US" sz="3200" dirty="0"/>
              <a:t>Access and Crisis Services Division</a:t>
            </a:r>
            <a:br>
              <a:rPr lang="en-US" sz="3200" dirty="0"/>
            </a:br>
            <a:r>
              <a:rPr lang="en-US" sz="3200" dirty="0"/>
              <a:t>June 18, 2025</a:t>
            </a:r>
          </a:p>
        </p:txBody>
      </p:sp>
      <p:pic>
        <p:nvPicPr>
          <p:cNvPr id="4" name="Picture 3" descr="A blue shirt with white text&#10;&#10;AI-generated content may be incorrect.">
            <a:extLst>
              <a:ext uri="{FF2B5EF4-FFF2-40B4-BE49-F238E27FC236}">
                <a16:creationId xmlns:a16="http://schemas.microsoft.com/office/drawing/2014/main" id="{B17EA207-8B45-DA74-61D4-D965A3578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962025"/>
            <a:ext cx="3326717" cy="2095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72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D2F12-D742-4138-B0F2-19A31B5DC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B422-1B65-A064-1C88-41F1CD15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76" y="336333"/>
            <a:ext cx="1104317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Crisis Continuum Team (CCT)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B5209-6214-6503-2AC4-A51D545FDF40}"/>
              </a:ext>
            </a:extLst>
          </p:cNvPr>
          <p:cNvSpPr txBox="1"/>
          <p:nvPr/>
        </p:nvSpPr>
        <p:spPr>
          <a:xfrm>
            <a:off x="536187" y="455599"/>
            <a:ext cx="1111962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B9975B"/>
              </a:buClr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Clr>
                <a:srgbClr val="B9975B"/>
              </a:buClr>
            </a:pPr>
            <a:endParaRPr lang="en-US" sz="2000" b="1" dirty="0"/>
          </a:p>
          <a:p>
            <a:pPr marL="285750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endParaRPr lang="en-US" sz="2400" b="1" dirty="0"/>
          </a:p>
          <a:p>
            <a:pPr>
              <a:buClr>
                <a:srgbClr val="B9975B"/>
              </a:buClr>
            </a:pPr>
            <a:endParaRPr lang="en-US" sz="2400" dirty="0"/>
          </a:p>
          <a:p>
            <a:pPr marL="1200150" lvl="2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Staffed 7 days/week, during business hours</a:t>
            </a:r>
            <a:br>
              <a:rPr lang="en-US" sz="2400" dirty="0"/>
            </a:br>
            <a:endParaRPr lang="en-US" sz="2400" dirty="0"/>
          </a:p>
          <a:p>
            <a:pPr marL="1200150" lvl="2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Close collaboration with:</a:t>
            </a:r>
          </a:p>
          <a:p>
            <a:pPr marL="2114550" lvl="4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SMWG Dispatch and MCRT</a:t>
            </a:r>
          </a:p>
          <a:p>
            <a:pPr marL="2114550" lvl="4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BH CAT</a:t>
            </a:r>
          </a:p>
          <a:p>
            <a:pPr marL="2114550" lvl="4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Medical Hospitals</a:t>
            </a:r>
          </a:p>
          <a:p>
            <a:pPr marL="2114550" lvl="4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Crestwood and Out of County Psychiatric Hospitals</a:t>
            </a:r>
          </a:p>
          <a:p>
            <a:pPr marL="2114550" lvl="4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MH &amp; DAS Treatment Teams</a:t>
            </a:r>
          </a:p>
          <a:p>
            <a:pPr marL="2114550" lvl="4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Public Guardian</a:t>
            </a:r>
            <a:br>
              <a:rPr lang="en-US" sz="2400" dirty="0"/>
            </a:br>
            <a:endParaRPr lang="en-US" sz="2400" dirty="0"/>
          </a:p>
          <a:p>
            <a:pPr>
              <a:buClr>
                <a:srgbClr val="B9975B"/>
              </a:buClr>
            </a:pPr>
            <a:br>
              <a:rPr lang="en-US" sz="2400" b="1" dirty="0"/>
            </a:br>
            <a:endParaRPr lang="en-US" sz="2400" b="1" dirty="0"/>
          </a:p>
          <a:p>
            <a:pPr marL="1657350" lvl="3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FCD39-9A2A-9AA8-E4E1-0941277D6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448" y="1416403"/>
            <a:ext cx="2577577" cy="25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0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AE64-3EF4-9E7A-F7C4-ABFB8D80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988"/>
            <a:ext cx="12192000" cy="1325563"/>
          </a:xfrm>
        </p:spPr>
        <p:txBody>
          <a:bodyPr/>
          <a:lstStyle/>
          <a:p>
            <a:r>
              <a:rPr lang="en-US" dirty="0"/>
              <a:t>ACSD Contacts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AA150-1947-6713-F804-67F476C28F68}"/>
              </a:ext>
            </a:extLst>
          </p:cNvPr>
          <p:cNvSpPr txBox="1"/>
          <p:nvPr/>
        </p:nvSpPr>
        <p:spPr>
          <a:xfrm>
            <a:off x="881269" y="813769"/>
            <a:ext cx="990796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B9975B"/>
              </a:buClr>
            </a:pPr>
            <a:endParaRPr lang="en-US" sz="2800" b="1" dirty="0"/>
          </a:p>
          <a:p>
            <a:pPr algn="ctr">
              <a:buClr>
                <a:srgbClr val="B9975B"/>
              </a:buClr>
            </a:pPr>
            <a:endParaRPr lang="en-US" sz="2000" dirty="0"/>
          </a:p>
          <a:p>
            <a:pPr algn="ctr">
              <a:buClr>
                <a:srgbClr val="B9975B"/>
              </a:buClr>
            </a:pPr>
            <a:r>
              <a:rPr lang="en-US" sz="2000" b="1" dirty="0"/>
              <a:t>Samantha Parker, LCSW, Division Manager</a:t>
            </a:r>
          </a:p>
          <a:p>
            <a:pPr algn="ctr">
              <a:buClr>
                <a:srgbClr val="B9975B"/>
              </a:buClr>
            </a:pPr>
            <a:r>
              <a:rPr lang="en-US" sz="2000" dirty="0">
                <a:hlinkClick r:id="rId2"/>
              </a:rPr>
              <a:t>sparker@co.slo.ca.us</a:t>
            </a:r>
            <a:r>
              <a:rPr lang="en-US" sz="2000" dirty="0"/>
              <a:t> </a:t>
            </a:r>
          </a:p>
          <a:p>
            <a:pPr algn="ctr">
              <a:buClr>
                <a:srgbClr val="B9975B"/>
              </a:buClr>
            </a:pPr>
            <a:endParaRPr lang="en-US" sz="2000" b="1" dirty="0"/>
          </a:p>
          <a:p>
            <a:pPr algn="ctr">
              <a:buClr>
                <a:srgbClr val="B9975B"/>
              </a:buClr>
            </a:pPr>
            <a:r>
              <a:rPr lang="en-US" sz="2000" b="1" dirty="0"/>
              <a:t>Karina Silva Garcia, PhD, Program Manager</a:t>
            </a:r>
          </a:p>
          <a:p>
            <a:pPr algn="ctr">
              <a:buClr>
                <a:srgbClr val="B9975B"/>
              </a:buClr>
            </a:pPr>
            <a:r>
              <a:rPr lang="en-US" sz="2000" dirty="0">
                <a:hlinkClick r:id="rId3"/>
              </a:rPr>
              <a:t>ksilvagarcia@co.slo.ca.us</a:t>
            </a:r>
            <a:r>
              <a:rPr lang="en-US" sz="2000" dirty="0"/>
              <a:t> </a:t>
            </a:r>
          </a:p>
          <a:p>
            <a:pPr algn="ctr">
              <a:buClr>
                <a:srgbClr val="B9975B"/>
              </a:buClr>
            </a:pPr>
            <a:endParaRPr lang="en-US" sz="2000" dirty="0"/>
          </a:p>
          <a:p>
            <a:pPr algn="ctr">
              <a:buClr>
                <a:srgbClr val="B9975B"/>
              </a:buClr>
            </a:pPr>
            <a:r>
              <a:rPr lang="en-US" sz="2000" b="1" dirty="0"/>
              <a:t>Samantha Collins, Program Supervisor</a:t>
            </a:r>
          </a:p>
          <a:p>
            <a:pPr algn="ctr">
              <a:buClr>
                <a:srgbClr val="B9975B"/>
              </a:buClr>
            </a:pPr>
            <a:r>
              <a:rPr lang="en-US" sz="2000" dirty="0">
                <a:hlinkClick r:id="rId4"/>
              </a:rPr>
              <a:t>scollins@co.slo.ca.us</a:t>
            </a:r>
            <a:r>
              <a:rPr lang="en-US" sz="2000" dirty="0"/>
              <a:t> </a:t>
            </a:r>
          </a:p>
          <a:p>
            <a:pPr algn="ctr">
              <a:buClr>
                <a:srgbClr val="B9975B"/>
              </a:buClr>
            </a:pPr>
            <a:endParaRPr lang="en-US" sz="2000" dirty="0"/>
          </a:p>
          <a:p>
            <a:pPr algn="ctr">
              <a:buClr>
                <a:srgbClr val="B9975B"/>
              </a:buClr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3085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DE12A-43A7-4F61-1C5F-B6E98CDF1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FF16-D9BB-A1C9-2DD7-9EBF9B6E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76" y="261027"/>
            <a:ext cx="1104317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Program Updates: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dirty="0"/>
              <a:t>Access and Crisis Services Division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90524-C823-253C-5FB5-C924D15FA8FB}"/>
              </a:ext>
            </a:extLst>
          </p:cNvPr>
          <p:cNvSpPr txBox="1"/>
          <p:nvPr/>
        </p:nvSpPr>
        <p:spPr>
          <a:xfrm>
            <a:off x="536187" y="778331"/>
            <a:ext cx="111196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B9975B"/>
              </a:buClr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Clr>
                <a:srgbClr val="B9975B"/>
              </a:buClr>
            </a:pPr>
            <a:endParaRPr lang="en-US" sz="2000" b="1" dirty="0"/>
          </a:p>
          <a:p>
            <a:pPr marL="285750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endParaRPr lang="en-US" sz="2400" b="1" dirty="0"/>
          </a:p>
          <a:p>
            <a:pPr marL="285750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endParaRPr lang="en-US" sz="2400" b="1" dirty="0"/>
          </a:p>
          <a:p>
            <a:pPr algn="ctr">
              <a:buClr>
                <a:srgbClr val="B9975B"/>
              </a:buClr>
            </a:pPr>
            <a:r>
              <a:rPr lang="en-US" sz="2400" b="1" dirty="0"/>
              <a:t>Samantha Parker, LCSW, Division Manager</a:t>
            </a:r>
          </a:p>
          <a:p>
            <a:pPr algn="ctr">
              <a:buClr>
                <a:srgbClr val="B9975B"/>
              </a:buClr>
            </a:pPr>
            <a:r>
              <a:rPr lang="en-US" sz="2400" dirty="0"/>
              <a:t>Access and Crisis Services Division</a:t>
            </a:r>
          </a:p>
          <a:p>
            <a:pPr>
              <a:buClr>
                <a:srgbClr val="B9975B"/>
              </a:buClr>
            </a:pPr>
            <a:endParaRPr lang="en-US" sz="2400" dirty="0"/>
          </a:p>
          <a:p>
            <a:pPr marL="1200150" lvl="2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Mobile Crisis and 24/7 Dispatch (SMWG)</a:t>
            </a:r>
          </a:p>
          <a:p>
            <a:pPr marL="1200150" lvl="2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BH Community Action Team (CAT)</a:t>
            </a:r>
          </a:p>
          <a:p>
            <a:pPr marL="1200150" lvl="2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Crisis Continuum Team (CCT)</a:t>
            </a:r>
            <a:br>
              <a:rPr lang="en-US" sz="2400" dirty="0"/>
            </a:br>
            <a:endParaRPr lang="en-US" sz="2400" dirty="0"/>
          </a:p>
          <a:p>
            <a:pPr>
              <a:buClr>
                <a:srgbClr val="B9975B"/>
              </a:buClr>
            </a:pPr>
            <a:br>
              <a:rPr lang="en-US" sz="2400" b="1" dirty="0"/>
            </a:br>
            <a:endParaRPr lang="en-US" sz="2400" b="1" dirty="0"/>
          </a:p>
          <a:p>
            <a:pPr marL="1657350" lvl="3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148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E609-0B56-21FB-D999-0FC97B70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41" y="9409"/>
            <a:ext cx="11140069" cy="1325563"/>
          </a:xfrm>
        </p:spPr>
        <p:txBody>
          <a:bodyPr/>
          <a:lstStyle/>
          <a:p>
            <a:pPr algn="ctr"/>
            <a:r>
              <a:rPr lang="en-US" sz="3600" dirty="0"/>
              <a:t>Mobile Crisis Response Team</a:t>
            </a:r>
            <a:br>
              <a:rPr lang="en-US" dirty="0"/>
            </a:br>
            <a:r>
              <a:rPr lang="en-US" sz="2400" dirty="0"/>
              <a:t>July 1, 2024 – March 31,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3242-C0C6-2190-F6FB-FDDD3C4B4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28" y="2096492"/>
            <a:ext cx="6456840" cy="2193122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Approx. 600 MCRT Responses (2.2 per day) </a:t>
            </a:r>
          </a:p>
          <a:p>
            <a:r>
              <a:rPr lang="en-US" sz="2400" dirty="0"/>
              <a:t>Ages of clients served: ages 6 to 90 (average 37.8)</a:t>
            </a:r>
          </a:p>
          <a:p>
            <a:r>
              <a:rPr lang="en-US" sz="2400" dirty="0"/>
              <a:t>Average arrival time: 34 minutes </a:t>
            </a:r>
          </a:p>
          <a:p>
            <a:r>
              <a:rPr lang="en-US" sz="2400" dirty="0"/>
              <a:t>Average face-to-face time: 112 minutes</a:t>
            </a:r>
          </a:p>
          <a:p>
            <a:r>
              <a:rPr lang="en-US" sz="2400" dirty="0"/>
              <a:t>Field calls to BH dispatch: 1,045</a:t>
            </a:r>
          </a:p>
          <a:p>
            <a:pPr lvl="1"/>
            <a:r>
              <a:rPr lang="en-US" sz="1600" dirty="0"/>
              <a:t>Majority (58%) of calls from Central Coast Hotline</a:t>
            </a:r>
          </a:p>
          <a:p>
            <a:pPr lvl="1"/>
            <a:r>
              <a:rPr lang="en-US" sz="1600" dirty="0"/>
              <a:t>4% from law enforcement; remaining from family/self/clinic/therapist/other</a:t>
            </a:r>
          </a:p>
          <a:p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582943-473F-0906-5AEA-A3DB5B84AAB2}"/>
              </a:ext>
            </a:extLst>
          </p:cNvPr>
          <p:cNvSpPr txBox="1">
            <a:spLocks/>
          </p:cNvSpPr>
          <p:nvPr/>
        </p:nvSpPr>
        <p:spPr>
          <a:xfrm>
            <a:off x="160528" y="4158951"/>
            <a:ext cx="5421302" cy="5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Approx. 60% Medi-Cal insured</a:t>
            </a:r>
          </a:p>
          <a:p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00646-2D27-1061-D575-45C46D8C0AB2}"/>
              </a:ext>
            </a:extLst>
          </p:cNvPr>
          <p:cNvSpPr txBox="1"/>
          <p:nvPr/>
        </p:nvSpPr>
        <p:spPr>
          <a:xfrm>
            <a:off x="11077575" y="3051155"/>
            <a:ext cx="111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*Dec. had highest # of responses to date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6163A15-C612-9400-92F8-35C182D64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601108"/>
              </p:ext>
            </p:extLst>
          </p:nvPr>
        </p:nvGraphicFramePr>
        <p:xfrm>
          <a:off x="6773078" y="2332439"/>
          <a:ext cx="4393712" cy="277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356F8DB-1567-BEDE-7111-E47AB958BC98}"/>
              </a:ext>
            </a:extLst>
          </p:cNvPr>
          <p:cNvSpPr txBox="1"/>
          <p:nvPr/>
        </p:nvSpPr>
        <p:spPr>
          <a:xfrm>
            <a:off x="7461930" y="1684356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MCRT Responses Per Month</a:t>
            </a:r>
          </a:p>
        </p:txBody>
      </p:sp>
    </p:spTree>
    <p:extLst>
      <p:ext uri="{BB962C8B-B14F-4D97-AF65-F5344CB8AC3E}">
        <p14:creationId xmlns:p14="http://schemas.microsoft.com/office/powerpoint/2010/main" val="277544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9427910-B485-4A52-FB14-CAF6E97352E7}"/>
              </a:ext>
            </a:extLst>
          </p:cNvPr>
          <p:cNvSpPr txBox="1">
            <a:spLocks/>
          </p:cNvSpPr>
          <p:nvPr/>
        </p:nvSpPr>
        <p:spPr>
          <a:xfrm>
            <a:off x="62110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-US" dirty="0"/>
              <a:t>MCRT Implementation Data</a:t>
            </a:r>
            <a:br>
              <a:rPr lang="en-US" dirty="0"/>
            </a:br>
            <a:r>
              <a:rPr lang="en-US" sz="2400" dirty="0"/>
              <a:t>July 1, 2024 – March 31,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89CC2-320D-0B7B-B262-3D013215C0FE}"/>
              </a:ext>
            </a:extLst>
          </p:cNvPr>
          <p:cNvSpPr txBox="1"/>
          <p:nvPr/>
        </p:nvSpPr>
        <p:spPr>
          <a:xfrm>
            <a:off x="6096000" y="3449084"/>
            <a:ext cx="10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54%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37C9C2B-64A4-E606-4754-2EB588109F0B}"/>
              </a:ext>
            </a:extLst>
          </p:cNvPr>
          <p:cNvSpPr txBox="1">
            <a:spLocks/>
          </p:cNvSpPr>
          <p:nvPr/>
        </p:nvSpPr>
        <p:spPr>
          <a:xfrm>
            <a:off x="5457679" y="5423392"/>
            <a:ext cx="842453" cy="39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N=600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DC321E0-EF22-48DB-F015-E9C2EF48C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825405"/>
              </p:ext>
            </p:extLst>
          </p:nvPr>
        </p:nvGraphicFramePr>
        <p:xfrm>
          <a:off x="2032000" y="1041943"/>
          <a:ext cx="8128000" cy="418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952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A0CB6-43E7-9198-A8ED-F0013AAEC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D2DA-2CAE-8B1E-F4B2-2B97DB44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1303"/>
            <a:ext cx="12192000" cy="1295248"/>
          </a:xfrm>
        </p:spPr>
        <p:txBody>
          <a:bodyPr/>
          <a:lstStyle/>
          <a:p>
            <a:r>
              <a:rPr lang="en-US" dirty="0"/>
              <a:t>MCRT Assessments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3CCB6-B97F-CFE8-9F2C-18F6727EDB3D}"/>
              </a:ext>
            </a:extLst>
          </p:cNvPr>
          <p:cNvSpPr txBox="1"/>
          <p:nvPr/>
        </p:nvSpPr>
        <p:spPr>
          <a:xfrm>
            <a:off x="881269" y="813769"/>
            <a:ext cx="990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B9975B"/>
              </a:buClr>
            </a:pPr>
            <a:endParaRPr lang="en-US" sz="2000" dirty="0"/>
          </a:p>
          <a:p>
            <a:pPr algn="ctr">
              <a:buClr>
                <a:srgbClr val="B9975B"/>
              </a:buClr>
            </a:pP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AE87F-1AB9-9368-0B5B-DE9A566F206C}"/>
              </a:ext>
            </a:extLst>
          </p:cNvPr>
          <p:cNvSpPr txBox="1"/>
          <p:nvPr/>
        </p:nvSpPr>
        <p:spPr>
          <a:xfrm>
            <a:off x="8686800" y="1868214"/>
            <a:ext cx="2929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average of 2.93 MCRT responses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34 minutes average response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5BD0BA-EAAA-0C14-004E-F6E9F3FE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167712"/>
            <a:ext cx="7071491" cy="40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5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AE794-031C-CDE5-C0EC-27BA11E98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BDE5B-FEA8-4072-B0AB-5BF5DC989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Behavioral Health Community Action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412C9-FB25-FDF7-9239-9D6F8ACD9019}"/>
              </a:ext>
            </a:extLst>
          </p:cNvPr>
          <p:cNvSpPr txBox="1"/>
          <p:nvPr/>
        </p:nvSpPr>
        <p:spPr>
          <a:xfrm>
            <a:off x="926757" y="1037756"/>
            <a:ext cx="107782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Law Enforcement and Behavioral Health Co-Response Model</a:t>
            </a:r>
            <a:br>
              <a:rPr lang="en-US" sz="2400" dirty="0"/>
            </a:br>
            <a:endParaRPr lang="en-US" sz="2400" dirty="0"/>
          </a:p>
          <a:p>
            <a:pPr marL="742950" lvl="1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Proactive, preventive approach to support law enforcement’s response to behavioral health crises 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Divert individuals from arrest and booking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Collaboration with medical hospitals, street outreach teams, community service organizations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Bringing the clinic to the streets</a:t>
            </a:r>
          </a:p>
          <a:p>
            <a:pPr>
              <a:buClr>
                <a:srgbClr val="B9975B"/>
              </a:buClr>
            </a:pPr>
            <a:endParaRPr lang="en-US" sz="2000" dirty="0"/>
          </a:p>
          <a:p>
            <a:pPr>
              <a:buClr>
                <a:srgbClr val="B9975B"/>
              </a:buClr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0AE80-7899-3756-AA14-B7950F4BC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13" y="4013144"/>
            <a:ext cx="3578756" cy="22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3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0EE0-B165-E530-E81D-B3EE9EAC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A3C5F"/>
                </a:solidFill>
                <a:latin typeface="Open Sans" panose="020B0606030504020204" pitchFamily="34" charset="0"/>
              </a:rPr>
              <a:t>BH CAT: Current Partnerships</a:t>
            </a:r>
            <a:br>
              <a:rPr lang="en-US" b="1" dirty="0">
                <a:solidFill>
                  <a:srgbClr val="0A3C5F"/>
                </a:solidFill>
                <a:latin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C23B-66A1-0D69-0123-E5375D003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157" y="1523922"/>
            <a:ext cx="10515600" cy="3810156"/>
          </a:xfrm>
        </p:spPr>
        <p:txBody>
          <a:bodyPr>
            <a:normAutofit/>
          </a:bodyPr>
          <a:lstStyle/>
          <a:p>
            <a:pPr marL="514350" lvl="1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3200" dirty="0"/>
              <a:t>Paso PD</a:t>
            </a:r>
          </a:p>
          <a:p>
            <a:pPr marL="514350" lvl="1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3200" dirty="0"/>
              <a:t>Atascadero PD</a:t>
            </a:r>
          </a:p>
          <a:p>
            <a:pPr marL="514350" lvl="1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3200" dirty="0"/>
              <a:t>SLO Sheriff</a:t>
            </a:r>
          </a:p>
          <a:p>
            <a:pPr marL="514350" lvl="1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3200" dirty="0"/>
              <a:t>SLO PD</a:t>
            </a:r>
          </a:p>
          <a:p>
            <a:pPr marL="514350" lvl="1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3200" dirty="0"/>
              <a:t>SLO FD MCU</a:t>
            </a:r>
          </a:p>
          <a:p>
            <a:pPr marL="228600" lvl="1" indent="0">
              <a:buClr>
                <a:srgbClr val="B9975B"/>
              </a:buClr>
              <a:buNone/>
            </a:pPr>
            <a:r>
              <a:rPr lang="en-US" sz="1700" dirty="0"/>
              <a:t>The public can call the non-emergency </a:t>
            </a:r>
          </a:p>
          <a:p>
            <a:pPr marL="228600" lvl="1" indent="0">
              <a:buClr>
                <a:srgbClr val="B9975B"/>
              </a:buClr>
              <a:buNone/>
            </a:pPr>
            <a:r>
              <a:rPr lang="en-US" sz="1700" dirty="0"/>
              <a:t>dispatch number and request CAT assistance</a:t>
            </a:r>
          </a:p>
        </p:txBody>
      </p:sp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AC86039A-FC81-F999-0303-8B83F21E5C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3" b="-3"/>
          <a:stretch/>
        </p:blipFill>
        <p:spPr>
          <a:xfrm>
            <a:off x="7843182" y="365127"/>
            <a:ext cx="4001315" cy="50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6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15D71-DD84-9064-03FB-C095B3CB4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94186E-3F01-01EC-89ED-36ED3337D8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84"/>
          <a:stretch>
            <a:fillRect/>
          </a:stretch>
        </p:blipFill>
        <p:spPr>
          <a:xfrm>
            <a:off x="8552327" y="1277897"/>
            <a:ext cx="2183805" cy="2320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BEA6AB-B536-B105-1DB7-4655AC41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62" y="230419"/>
            <a:ext cx="1104317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BH CAT Outreach and 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B11C1-5117-523A-09A6-04AA721E78A8}"/>
              </a:ext>
            </a:extLst>
          </p:cNvPr>
          <p:cNvSpPr txBox="1"/>
          <p:nvPr/>
        </p:nvSpPr>
        <p:spPr>
          <a:xfrm>
            <a:off x="-511082" y="489734"/>
            <a:ext cx="1208611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B9975B"/>
              </a:buClr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Clr>
                <a:srgbClr val="B9975B"/>
              </a:buClr>
            </a:pPr>
            <a:endParaRPr lang="en-US" sz="2000" b="1" dirty="0"/>
          </a:p>
          <a:p>
            <a:pPr lvl="2">
              <a:buClr>
                <a:srgbClr val="B9975B"/>
              </a:buClr>
            </a:pPr>
            <a:br>
              <a:rPr lang="en-US" sz="2400" dirty="0"/>
            </a:br>
            <a:endParaRPr lang="en-US" sz="2400" dirty="0"/>
          </a:p>
          <a:p>
            <a:pPr marL="1200150" lvl="2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July 2024 through April 2025:</a:t>
            </a:r>
            <a:br>
              <a:rPr lang="en-US" sz="2400" dirty="0"/>
            </a:br>
            <a:endParaRPr lang="en-US" sz="2400" dirty="0"/>
          </a:p>
          <a:p>
            <a:pPr marL="2114550" lvl="4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Provided 710 encounters</a:t>
            </a:r>
          </a:p>
          <a:p>
            <a:pPr marL="2114550" lvl="4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Ongoing Intervention: 470 Clients</a:t>
            </a:r>
          </a:p>
          <a:p>
            <a:pPr marL="2114550" lvl="4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Referrals / Case Management: 908</a:t>
            </a:r>
          </a:p>
          <a:p>
            <a:pPr marL="2114550" lvl="4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Transportation given for Med Clearance &amp; Case Management: 176</a:t>
            </a:r>
          </a:p>
          <a:p>
            <a:pPr marL="2114550" lvl="4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Medication Administered in the field: 39</a:t>
            </a:r>
          </a:p>
          <a:p>
            <a:pPr marL="2114550" lvl="4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r>
              <a:rPr lang="en-US" sz="2400" dirty="0"/>
              <a:t>5150 Evals performed: 133</a:t>
            </a:r>
            <a:br>
              <a:rPr lang="en-US" sz="2400" dirty="0"/>
            </a:br>
            <a:endParaRPr lang="en-US" sz="2400" dirty="0"/>
          </a:p>
          <a:p>
            <a:pPr>
              <a:buClr>
                <a:srgbClr val="B9975B"/>
              </a:buClr>
            </a:pPr>
            <a:br>
              <a:rPr lang="en-US" sz="2400" b="1" dirty="0"/>
            </a:br>
            <a:endParaRPr lang="en-US" sz="2400" b="1" dirty="0"/>
          </a:p>
          <a:p>
            <a:pPr marL="1657350" lvl="3" indent="-285750">
              <a:buClr>
                <a:srgbClr val="B9975B"/>
              </a:buClr>
              <a:buFont typeface="Open Sans" panose="020B0606030504020204" pitchFamily="34" charset="0"/>
              <a:buChar char="»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943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8EFECC-E28A-AFF1-0C4B-0FCB04299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24763"/>
            <a:ext cx="5342385" cy="40084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5DA714-0155-C251-1EAA-F1CB105F22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" b="18662"/>
          <a:stretch/>
        </p:blipFill>
        <p:spPr>
          <a:xfrm>
            <a:off x="1309813" y="495300"/>
            <a:ext cx="3414846" cy="49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87328"/>
      </p:ext>
    </p:extLst>
  </p:cSld>
  <p:clrMapOvr>
    <a:masterClrMapping/>
  </p:clrMapOvr>
</p:sld>
</file>

<file path=ppt/theme/theme1.xml><?xml version="1.0" encoding="utf-8"?>
<a:theme xmlns:a="http://schemas.openxmlformats.org/drawingml/2006/main" name="CountyPopular_16x9">
  <a:themeElements>
    <a:clrScheme name="Custom 12">
      <a:dk1>
        <a:srgbClr val="0A3C5F"/>
      </a:dk1>
      <a:lt1>
        <a:sysClr val="window" lastClr="FFFFFF"/>
      </a:lt1>
      <a:dk2>
        <a:srgbClr val="898B8E"/>
      </a:dk2>
      <a:lt2>
        <a:srgbClr val="717176"/>
      </a:lt2>
      <a:accent1>
        <a:srgbClr val="0A3C5F"/>
      </a:accent1>
      <a:accent2>
        <a:srgbClr val="206B61"/>
      </a:accent2>
      <a:accent3>
        <a:srgbClr val="69C07A"/>
      </a:accent3>
      <a:accent4>
        <a:srgbClr val="59462D"/>
      </a:accent4>
      <a:accent5>
        <a:srgbClr val="847870"/>
      </a:accent5>
      <a:accent6>
        <a:srgbClr val="B28C65"/>
      </a:accent6>
      <a:hlink>
        <a:srgbClr val="206B61"/>
      </a:hlink>
      <a:folHlink>
        <a:srgbClr val="0A3C5F"/>
      </a:folHlink>
    </a:clrScheme>
    <a:fontScheme name="Custom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329B54-D938-4CE7-B2DC-9C2D4FACCF0A}" vid="{1F8DC593-D9F6-45A6-9155-D5D760968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County default PPT 16x9 Template</Template>
  <TotalTime>53806</TotalTime>
  <Words>460</Words>
  <Application>Microsoft Office PowerPoint</Application>
  <PresentationFormat>Widescreen</PresentationFormat>
  <Paragraphs>92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Open Sans</vt:lpstr>
      <vt:lpstr>Open Sans Extrabold</vt:lpstr>
      <vt:lpstr>Arial</vt:lpstr>
      <vt:lpstr>Open Sans Semibold</vt:lpstr>
      <vt:lpstr>Calibri</vt:lpstr>
      <vt:lpstr>CountyPopular_16x9</vt:lpstr>
      <vt:lpstr>SLO County Behavioral Health Access and Crisis Services Division June 18, 2025</vt:lpstr>
      <vt:lpstr>Program Updates:  Access and Crisis Services Division</vt:lpstr>
      <vt:lpstr>Mobile Crisis Response Team July 1, 2024 – March 31, 2025</vt:lpstr>
      <vt:lpstr>PowerPoint Presentation</vt:lpstr>
      <vt:lpstr>MCRT Assessments</vt:lpstr>
      <vt:lpstr>Behavioral Health Community Action Team</vt:lpstr>
      <vt:lpstr>BH CAT: Current Partnerships </vt:lpstr>
      <vt:lpstr>BH CAT Outreach and Engagement</vt:lpstr>
      <vt:lpstr>PowerPoint Presentation</vt:lpstr>
      <vt:lpstr>Crisis Continuum Team (CCT)</vt:lpstr>
      <vt:lpstr>ACSD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Torell</dc:creator>
  <cp:lastModifiedBy>Samantha Parker</cp:lastModifiedBy>
  <cp:revision>469</cp:revision>
  <cp:lastPrinted>2024-05-03T16:09:48Z</cp:lastPrinted>
  <dcterms:created xsi:type="dcterms:W3CDTF">2023-03-02T23:53:34Z</dcterms:created>
  <dcterms:modified xsi:type="dcterms:W3CDTF">2025-06-18T21:19:36Z</dcterms:modified>
</cp:coreProperties>
</file>