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83" r:id="rId2"/>
    <p:sldId id="284" r:id="rId3"/>
    <p:sldId id="285" r:id="rId4"/>
    <p:sldId id="286" r:id="rId5"/>
    <p:sldId id="256" r:id="rId6"/>
    <p:sldId id="267" r:id="rId7"/>
    <p:sldId id="265" r:id="rId8"/>
    <p:sldId id="276" r:id="rId9"/>
    <p:sldId id="280" r:id="rId10"/>
    <p:sldId id="281" r:id="rId11"/>
    <p:sldId id="279" r:id="rId12"/>
    <p:sldId id="282" r:id="rId13"/>
    <p:sldId id="272" r:id="rId14"/>
  </p:sldIdLst>
  <p:sldSz cx="9144000" cy="6858000" type="screen4x3"/>
  <p:notesSz cx="7102475" cy="9388475"/>
  <p:embeddedFontLst>
    <p:embeddedFont>
      <p:font typeface="Open Sans" panose="020B060603050402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81095" autoAdjust="0"/>
  </p:normalViewPr>
  <p:slideViewPr>
    <p:cSldViewPr>
      <p:cViewPr varScale="1">
        <p:scale>
          <a:sx n="86" d="100"/>
          <a:sy n="8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4" d="100"/>
        <a:sy n="14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559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278" y="0"/>
            <a:ext cx="3078558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AE4B8B41-5439-4F4B-8427-2E4ACB2E30BC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127"/>
            <a:ext cx="3078559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278" y="8917127"/>
            <a:ext cx="3078558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403FB88E-7323-42C1-BA54-37F9634EE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74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3481" tIns="46741" rIns="93481" bIns="4674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0"/>
            <a:ext cx="3077739" cy="469424"/>
          </a:xfrm>
          <a:prstGeom prst="rect">
            <a:avLst/>
          </a:prstGeom>
        </p:spPr>
        <p:txBody>
          <a:bodyPr vert="horz" lIns="93481" tIns="46741" rIns="93481" bIns="46741" rtlCol="0"/>
          <a:lstStyle>
            <a:lvl1pPr algn="r">
              <a:defRPr sz="1200"/>
            </a:lvl1pPr>
          </a:lstStyle>
          <a:p>
            <a:fld id="{23029A1F-56AA-4D59-94E6-D57232EDCDCA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3263"/>
            <a:ext cx="4694237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81" tIns="46741" rIns="93481" bIns="4674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9" y="4459526"/>
            <a:ext cx="5681980" cy="4224814"/>
          </a:xfrm>
          <a:prstGeom prst="rect">
            <a:avLst/>
          </a:prstGeom>
        </p:spPr>
        <p:txBody>
          <a:bodyPr vert="horz" lIns="93481" tIns="46741" rIns="93481" bIns="4674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2"/>
            <a:ext cx="3077739" cy="469424"/>
          </a:xfrm>
          <a:prstGeom prst="rect">
            <a:avLst/>
          </a:prstGeom>
        </p:spPr>
        <p:txBody>
          <a:bodyPr vert="horz" lIns="93481" tIns="46741" rIns="93481" bIns="4674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8917422"/>
            <a:ext cx="3077739" cy="469424"/>
          </a:xfrm>
          <a:prstGeom prst="rect">
            <a:avLst/>
          </a:prstGeom>
        </p:spPr>
        <p:txBody>
          <a:bodyPr vert="horz" lIns="93481" tIns="46741" rIns="93481" bIns="46741" rtlCol="0" anchor="b"/>
          <a:lstStyle>
            <a:lvl1pPr algn="r">
              <a:defRPr sz="1200"/>
            </a:lvl1pPr>
          </a:lstStyle>
          <a:p>
            <a:fld id="{F2549325-4929-4A80-A141-45148CFDA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54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D717C-97D5-607C-992B-3E325C53F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809D5F-6119-F7B9-A04C-1FCEB8B3E5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56A075-DC0A-E28A-D99A-AA469750E4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1C971-C412-3F21-B219-6263C36CFB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549325-4929-4A80-A141-45148CFDA03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44770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Continue the dialog, continue the revisions of the report to be helpful. </a:t>
            </a:r>
          </a:p>
          <a:p>
            <a:r>
              <a:rPr lang="en-US" dirty="0"/>
              <a:t>Continue communication and feedback.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49325-4929-4A80-A141-45148CFDA0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45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1077C-DFE8-A560-CFA3-141217E02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6440C4-5DA9-F8FD-7974-80E56A5A00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991209-12D6-58B7-E50D-46CE372F5D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DCF65D-F7DF-DD3A-6039-88B4D12FE7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549325-4929-4A80-A141-45148CFDA03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40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0863A-620E-EFB0-4950-1960F10B9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BFE9B0-B50B-1083-D49A-9B30B19B7D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6975CD-1226-34D2-62E6-60599EE79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F49A3C-F07B-2326-E435-A94D0D5116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549325-4929-4A80-A141-45148CFDA03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1183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49325-4929-4A80-A141-45148CFDA0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37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49325-4929-4A80-A141-45148CFDA0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65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49325-4929-4A80-A141-45148CFDA0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28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Youth mental health services (Katie A transition to Family Care Network)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Adult mental health services – Paso Robles &amp; Atascadero Campus Model.  Wilshire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Substance Use Disorder Youth Treatment services move to the Youth Services Division (under Jill Rietjens and Lynley Ewens).  Expectation for COD services.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Veteran’s Treatment Court services move to the Justice Services Division (under Joshua Woodbury).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MAT Services with Crisis Services/CAT team.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49325-4929-4A80-A141-45148CFDA0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98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49325-4929-4A80-A141-45148CFDA0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56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Why?  To reduce reliance on General Fund Support (County funding).  To increase our own services/personnel and our own budget impacts ( take care of ourselves ).  To increase intensity and integration of services – MH and SUD staff helping each other, crossing silos to increase quality care for clients.</a:t>
            </a:r>
          </a:p>
          <a:p>
            <a:endParaRPr lang="en-US" dirty="0"/>
          </a:p>
          <a:p>
            <a:r>
              <a:rPr lang="en-US" dirty="0"/>
              <a:t>Other Tools –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Financial Tools related to billing, disallowances, and revenue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Budget projections by Clinic, Programs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Profit and Loss Statements for clinics and/or programs on a regular quarterly or bi-annual basis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Performance Measures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49325-4929-4A80-A141-45148CFDA03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52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9164-9599-4821-B079-BBE9523E68A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FD7FE-C17C-4789-BE30-85728922920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0B3B5E"/>
              </a:solidFill>
            </a:endParaRPr>
          </a:p>
        </p:txBody>
      </p:sp>
      <p:pic>
        <p:nvPicPr>
          <p:cNvPr id="7" name="Picture 6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746637"/>
            <a:ext cx="2743200" cy="17255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14500" y="4648200"/>
            <a:ext cx="5715000" cy="879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COUNTY OF SAN LUIS OBISPO </a:t>
            </a:r>
          </a:p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BEHAVIORAL HEALTH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20226" y="6208252"/>
            <a:ext cx="5103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slobehavioralhealth.org</a:t>
            </a:r>
            <a:endParaRPr lang="en-US" sz="1200" dirty="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893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6"/>
            <a:ext cx="7886700" cy="3810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783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7"/>
            <a:ext cx="1971675" cy="5387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7"/>
            <a:ext cx="5800725" cy="5381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548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700" cap="none" baseline="0">
                <a:solidFill>
                  <a:srgbClr val="0B3B5E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1015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525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700" cap="none" baseline="0">
                <a:solidFill>
                  <a:srgbClr val="0B3B5E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1015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3206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700" cap="none" baseline="0">
                <a:solidFill>
                  <a:srgbClr val="0B3B5E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81015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81015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086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956657"/>
            <a:ext cx="3868340" cy="515926"/>
          </a:xfrm>
        </p:spPr>
        <p:txBody>
          <a:bodyPr anchor="b"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rgbClr val="818284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Sub Header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596421"/>
            <a:ext cx="3868340" cy="415061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1" y="956657"/>
            <a:ext cx="3887391" cy="515926"/>
          </a:xfrm>
        </p:spPr>
        <p:txBody>
          <a:bodyPr anchor="b"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rgbClr val="818284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Sub Header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632931"/>
            <a:ext cx="3887391" cy="412016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7180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33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305440"/>
            <a:ext cx="9144000" cy="1325563"/>
          </a:xfrm>
        </p:spPr>
        <p:txBody>
          <a:bodyPr>
            <a:normAutofit/>
          </a:bodyPr>
          <a:lstStyle>
            <a:lvl1pPr algn="ctr">
              <a:defRPr sz="2700" cap="none" baseline="0">
                <a:solidFill>
                  <a:srgbClr val="0B3B5E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7239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129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67677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60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27141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64835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57838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46723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921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B9164-9599-4821-B079-BBE9523E68A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FD7FE-C17C-4789-BE30-8572892292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0B3B5E"/>
              </a:solidFill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>
            <a:off x="285750" y="6019533"/>
            <a:ext cx="8252558" cy="661515"/>
            <a:chOff x="285750" y="6019533"/>
            <a:chExt cx="8252558" cy="661515"/>
          </a:xfrm>
        </p:grpSpPr>
        <p:sp>
          <p:nvSpPr>
            <p:cNvPr id="8" name="TextBox 7"/>
            <p:cNvSpPr txBox="1"/>
            <p:nvPr userDrawn="1"/>
          </p:nvSpPr>
          <p:spPr>
            <a:xfrm>
              <a:off x="1680308" y="6149641"/>
              <a:ext cx="6858000" cy="31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b="1" baseline="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BEHAVIORAL HEALTH</a:t>
              </a:r>
              <a:r>
                <a:rPr lang="en-US" sz="1400" b="0" baseline="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	    	  	 </a:t>
              </a:r>
              <a:r>
                <a:rPr lang="en-US" sz="14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slobehavioralhealth</a:t>
              </a:r>
              <a:r>
                <a:rPr lang="en-US" sz="1400" b="0" baseline="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.org</a:t>
              </a:r>
              <a:endParaRPr lang="en-US" sz="14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750" y="6019533"/>
              <a:ext cx="1051658" cy="661515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 userDrawn="1"/>
          </p:nvCxnSpPr>
          <p:spPr>
            <a:xfrm>
              <a:off x="1524000" y="6019533"/>
              <a:ext cx="0" cy="6098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894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0816AB-6CBF-FEAB-2846-9D59114FB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CBF22A-9CF7-3F66-3B12-FF50C36896AF}"/>
              </a:ext>
            </a:extLst>
          </p:cNvPr>
          <p:cNvSpPr txBox="1"/>
          <p:nvPr/>
        </p:nvSpPr>
        <p:spPr>
          <a:xfrm>
            <a:off x="1333500" y="38862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A3C5F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 New Business:  Update on Strategic Plan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A3C5F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August 2025</a:t>
            </a:r>
          </a:p>
        </p:txBody>
      </p:sp>
    </p:spTree>
    <p:extLst>
      <p:ext uri="{BB962C8B-B14F-4D97-AF65-F5344CB8AC3E}">
        <p14:creationId xmlns:p14="http://schemas.microsoft.com/office/powerpoint/2010/main" val="2315005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8D3D-507A-61FF-C9B8-3132B352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Martha’s Place (12-31-2025)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C90C8-A290-DA84-CED6-918F43D5A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111781"/>
          </a:xfrm>
        </p:spPr>
        <p:txBody>
          <a:bodyPr/>
          <a:lstStyle/>
          <a:p>
            <a:r>
              <a:rPr lang="en-US" dirty="0"/>
              <a:t>Bi-monthly meetings with BHD and PH to discuss reduction on General Fund Support and develop a written Sustainability Plan</a:t>
            </a:r>
          </a:p>
          <a:p>
            <a:r>
              <a:rPr lang="en-US" dirty="0"/>
              <a:t>Involves discussion of Screening, Assessment processes (reduce barriers and gaps) to increase referrals</a:t>
            </a:r>
          </a:p>
          <a:p>
            <a:r>
              <a:rPr lang="en-US" dirty="0"/>
              <a:t>Involves discussion of roles and responsibilities of MP staff</a:t>
            </a:r>
          </a:p>
          <a:p>
            <a:r>
              <a:rPr lang="en-US" dirty="0"/>
              <a:t>Involves research on other different models</a:t>
            </a: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A3C5F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Community Stakeholder meeting on Friday 8/22</a:t>
            </a:r>
          </a:p>
          <a:p>
            <a:r>
              <a:rPr lang="en-US" dirty="0"/>
              <a:t>Reorganization, Partnerships, and Increasing Revenue</a:t>
            </a:r>
          </a:p>
        </p:txBody>
      </p:sp>
    </p:spTree>
    <p:extLst>
      <p:ext uri="{BB962C8B-B14F-4D97-AF65-F5344CB8AC3E}">
        <p14:creationId xmlns:p14="http://schemas.microsoft.com/office/powerpoint/2010/main" val="1586294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1933A-F356-8C97-0788-018A51E55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Revenue Next Steps (until 7-1-2029)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17D35-5007-389B-0034-FE8DF290E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187981"/>
          </a:xfrm>
        </p:spPr>
        <p:txBody>
          <a:bodyPr/>
          <a:lstStyle/>
          <a:p>
            <a:r>
              <a:rPr lang="en-US" dirty="0"/>
              <a:t>Medi-Cal Maximization Training Initiative (MMTI)</a:t>
            </a:r>
          </a:p>
          <a:p>
            <a:endParaRPr lang="en-US" dirty="0"/>
          </a:p>
          <a:p>
            <a:r>
              <a:rPr lang="en-US" dirty="0"/>
              <a:t>Incentive payments and invoicing – technical assistance</a:t>
            </a:r>
          </a:p>
          <a:p>
            <a:endParaRPr lang="en-US" dirty="0"/>
          </a:p>
          <a:p>
            <a:r>
              <a:rPr lang="en-US" dirty="0"/>
              <a:t>Bundled rates for programs – with requirements</a:t>
            </a:r>
          </a:p>
          <a:p>
            <a:endParaRPr lang="en-US" dirty="0"/>
          </a:p>
          <a:p>
            <a:r>
              <a:rPr lang="en-US" dirty="0"/>
              <a:t>Implementation of Evidence Based Practices (EBPs)</a:t>
            </a:r>
          </a:p>
          <a:p>
            <a:endParaRPr lang="en-US" dirty="0"/>
          </a:p>
          <a:p>
            <a:r>
              <a:rPr lang="en-US" dirty="0"/>
              <a:t>Re-evaluate SLO County reimbursement rates (Medi-Medi Clients in January 2026)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46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CB6E1-8744-CF01-C97B-C45B5DF46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006472"/>
          </a:xfrm>
        </p:spPr>
        <p:txBody>
          <a:bodyPr/>
          <a:lstStyle/>
          <a:p>
            <a:r>
              <a:rPr lang="en-US" dirty="0"/>
              <a:t>Productivity (begins 10-1-2025)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4BF0-2BB3-5765-6480-FAF9AAED7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1"/>
            <a:ext cx="7886700" cy="4264180"/>
          </a:xfrm>
        </p:spPr>
        <p:txBody>
          <a:bodyPr/>
          <a:lstStyle/>
          <a:p>
            <a:r>
              <a:rPr lang="en-US" dirty="0"/>
              <a:t>What is the Why?</a:t>
            </a:r>
          </a:p>
          <a:p>
            <a:r>
              <a:rPr lang="en-US" dirty="0"/>
              <a:t>Client Care Standards Memo for definitions</a:t>
            </a:r>
          </a:p>
          <a:p>
            <a:r>
              <a:rPr lang="en-US" dirty="0"/>
              <a:t>45% baseline to 60% goal</a:t>
            </a:r>
          </a:p>
          <a:p>
            <a:r>
              <a:rPr lang="en-US" dirty="0"/>
              <a:t>Direct client hours per week, intensity of services</a:t>
            </a:r>
          </a:p>
          <a:p>
            <a:r>
              <a:rPr lang="en-US" dirty="0"/>
              <a:t>Reimbursable and non-reimbursable (travel and documentation tracking)</a:t>
            </a:r>
          </a:p>
          <a:p>
            <a:r>
              <a:rPr lang="en-US" dirty="0"/>
              <a:t>Holidays for all</a:t>
            </a:r>
          </a:p>
          <a:p>
            <a:r>
              <a:rPr lang="en-US" dirty="0"/>
              <a:t>Individual Plans/Carve Outs</a:t>
            </a:r>
          </a:p>
          <a:p>
            <a:r>
              <a:rPr lang="en-US" dirty="0"/>
              <a:t>Weekly meetings with Supervisor</a:t>
            </a:r>
          </a:p>
          <a:p>
            <a:r>
              <a:rPr lang="en-US" dirty="0"/>
              <a:t>Clinical Care Report (new dashboard </a:t>
            </a:r>
            <a:r>
              <a:rPr lang="en-US"/>
              <a:t>for staff)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38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9A647-034D-D6BE-9258-EBDC8FC66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Discussion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13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54850-7E73-E878-1145-526DE74EE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B2C16-4065-BEB6-7739-B03F8AE03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777871"/>
          </a:xfrm>
        </p:spPr>
        <p:txBody>
          <a:bodyPr/>
          <a:lstStyle/>
          <a:p>
            <a:r>
              <a:rPr lang="en-US" dirty="0"/>
              <a:t>BHD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256D5-7400-8DC8-1F63-605061C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44927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Gaps Analysis:  Youth Services</a:t>
            </a:r>
          </a:p>
          <a:p>
            <a:r>
              <a:rPr lang="en-US" dirty="0"/>
              <a:t>Gaps Analysis:  Adult Services</a:t>
            </a:r>
          </a:p>
          <a:p>
            <a:r>
              <a:rPr lang="en-US" dirty="0"/>
              <a:t>BHD Strategic Plan (five years 2024 – 2029)</a:t>
            </a:r>
          </a:p>
          <a:p>
            <a:r>
              <a:rPr lang="en-US" dirty="0"/>
              <a:t>KPMG Report:  Efficiency Recommendations</a:t>
            </a:r>
          </a:p>
          <a:p>
            <a:r>
              <a:rPr lang="en-US" dirty="0"/>
              <a:t>Synthesis Report</a:t>
            </a:r>
          </a:p>
          <a:p>
            <a:endParaRPr lang="en-US" dirty="0"/>
          </a:p>
          <a:p>
            <a:r>
              <a:rPr lang="en-US" dirty="0"/>
              <a:t>Services along the continuum of care</a:t>
            </a:r>
          </a:p>
          <a:p>
            <a:r>
              <a:rPr lang="en-US" dirty="0"/>
              <a:t>Prevention Wellness, Outpatient Services, Community Services, Crisis Services, Intensive Residential Services</a:t>
            </a:r>
          </a:p>
          <a:p>
            <a:r>
              <a:rPr lang="en-US" dirty="0"/>
              <a:t>Five areas with four goals each</a:t>
            </a:r>
          </a:p>
        </p:txBody>
      </p:sp>
    </p:spTree>
    <p:extLst>
      <p:ext uri="{BB962C8B-B14F-4D97-AF65-F5344CB8AC3E}">
        <p14:creationId xmlns:p14="http://schemas.microsoft.com/office/powerpoint/2010/main" val="2639923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866E3-0729-D59A-0F16-347013828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B095B-A9D3-DEB7-1BE8-1F782F229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777871"/>
          </a:xfrm>
        </p:spPr>
        <p:txBody>
          <a:bodyPr/>
          <a:lstStyle/>
          <a:p>
            <a:r>
              <a:rPr lang="en-US" dirty="0"/>
              <a:t>Year 1 Goals:  See handout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4EE91-7865-A24C-95C0-C7F18F32B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44927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 descr="Text&#10;&#10;AI-generated content may be incorrect.">
            <a:extLst>
              <a:ext uri="{FF2B5EF4-FFF2-40B4-BE49-F238E27FC236}">
                <a16:creationId xmlns:a16="http://schemas.microsoft.com/office/drawing/2014/main" id="{E2DF5409-E378-008F-26F0-9109083AEE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5511"/>
            <a:ext cx="9144000" cy="428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418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12BDC-DA86-96E9-2194-60CF29F88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Accomplishments:  See handout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63CF8-2B53-9C49-649E-DBC4278DC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19/20 goals achieved in the first year = 95%</a:t>
            </a:r>
          </a:p>
          <a:p>
            <a:endParaRPr lang="en-US" dirty="0"/>
          </a:p>
          <a:p>
            <a:r>
              <a:rPr lang="en-US" dirty="0"/>
              <a:t>Initiative:  Beds, Beds, Beds</a:t>
            </a:r>
          </a:p>
          <a:p>
            <a:endParaRPr lang="en-US" dirty="0"/>
          </a:p>
          <a:p>
            <a:r>
              <a:rPr lang="en-US" dirty="0"/>
              <a:t>Integration:  Co-location, integration mental health and substance use treatment services, integration behavioral health with public health (Martha’s Place and primary prevention such as campaigns)</a:t>
            </a:r>
          </a:p>
        </p:txBody>
      </p:sp>
    </p:spTree>
    <p:extLst>
      <p:ext uri="{BB962C8B-B14F-4D97-AF65-F5344CB8AC3E}">
        <p14:creationId xmlns:p14="http://schemas.microsoft.com/office/powerpoint/2010/main" val="158138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C455FA-288C-4ABB-80A1-51E05D447E16}"/>
              </a:ext>
            </a:extLst>
          </p:cNvPr>
          <p:cNvSpPr txBox="1"/>
          <p:nvPr/>
        </p:nvSpPr>
        <p:spPr>
          <a:xfrm>
            <a:off x="1333500" y="38862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Administrator Report:  Budget Status FY2025-26</a:t>
            </a:r>
          </a:p>
          <a:p>
            <a:pPr algn="ctr"/>
            <a:r>
              <a:rPr lang="en-US" dirty="0"/>
              <a:t>August 2025</a:t>
            </a:r>
          </a:p>
        </p:txBody>
      </p:sp>
    </p:spTree>
    <p:extLst>
      <p:ext uri="{BB962C8B-B14F-4D97-AF65-F5344CB8AC3E}">
        <p14:creationId xmlns:p14="http://schemas.microsoft.com/office/powerpoint/2010/main" val="3252300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49934-BB61-287F-425C-A80493790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777871"/>
          </a:xfrm>
        </p:spPr>
        <p:txBody>
          <a:bodyPr/>
          <a:lstStyle/>
          <a:p>
            <a:r>
              <a:rPr lang="en-US" dirty="0"/>
              <a:t>FY 2025-26 Budget – Quick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455AF-CEA7-7350-A3F7-946D94659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4492781"/>
          </a:xfrm>
        </p:spPr>
        <p:txBody>
          <a:bodyPr>
            <a:normAutofit/>
          </a:bodyPr>
          <a:lstStyle/>
          <a:p>
            <a:r>
              <a:rPr lang="en-US" dirty="0"/>
              <a:t>$10 million reduction list for General Fund Support</a:t>
            </a:r>
          </a:p>
          <a:p>
            <a:endParaRPr lang="en-US" dirty="0"/>
          </a:p>
          <a:p>
            <a:r>
              <a:rPr lang="en-US" dirty="0"/>
              <a:t>33 FTE positions eliminated (number of staff 319 down to 286)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Reassignments, promotions, opportunities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Hiring and Chill process now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Current vacancy rate:  16%  (46 positions)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684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B0CC5-29EE-4F3B-BB62-8EAAC1C3C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5800"/>
            <a:ext cx="7886700" cy="4949981"/>
          </a:xfrm>
        </p:spPr>
        <p:txBody>
          <a:bodyPr>
            <a:normAutofit/>
          </a:bodyPr>
          <a:lstStyle/>
          <a:p>
            <a:pPr marL="166688" indent="-166688">
              <a:buNone/>
            </a:pPr>
            <a:r>
              <a:rPr lang="en-US" sz="3200" b="1" dirty="0"/>
              <a:t>Timeline</a:t>
            </a:r>
          </a:p>
          <a:p>
            <a:pPr marL="166688" indent="-166688">
              <a:buNone/>
            </a:pPr>
            <a:r>
              <a:rPr lang="en-US" sz="2000" b="1" dirty="0"/>
              <a:t>Effective July 1, new changes: </a:t>
            </a:r>
          </a:p>
          <a:p>
            <a:pPr marL="166688" indent="-166688">
              <a:buNone/>
            </a:pPr>
            <a:endParaRPr lang="en-US" sz="2000" b="1" dirty="0"/>
          </a:p>
          <a:p>
            <a:pPr marL="457200" indent="-457200">
              <a:buAutoNum type="arabicPeriod"/>
            </a:pPr>
            <a:r>
              <a:rPr lang="en-US" sz="2000" dirty="0"/>
              <a:t>DAS to Hospital Way (7-1-2025) Integration efforts</a:t>
            </a:r>
          </a:p>
          <a:p>
            <a:pPr marL="457200" indent="-457200">
              <a:buAutoNum type="arabicPeriod" startAt="2"/>
            </a:pPr>
            <a:r>
              <a:rPr lang="en-US" sz="2000" dirty="0"/>
              <a:t>MHET (10-1-2025)</a:t>
            </a:r>
          </a:p>
          <a:p>
            <a:pPr marL="457200" indent="-457200">
              <a:buAutoNum type="arabicPeriod" startAt="2"/>
            </a:pPr>
            <a:r>
              <a:rPr lang="en-US" sz="2000" dirty="0"/>
              <a:t>Martha’s Place Sustainability Plan (12-1-2025)</a:t>
            </a:r>
          </a:p>
          <a:p>
            <a:pPr marL="457200" indent="-457200">
              <a:buAutoNum type="arabicPeriod" startAt="2"/>
            </a:pPr>
            <a:r>
              <a:rPr lang="en-US" sz="2000" dirty="0"/>
              <a:t>Increase Revenue (grants, rates, partnerships)</a:t>
            </a:r>
          </a:p>
          <a:p>
            <a:pPr marL="457200" indent="-457200">
              <a:buAutoNum type="arabicPeriod" startAt="2"/>
            </a:pPr>
            <a:r>
              <a:rPr lang="en-US" sz="2000" dirty="0"/>
              <a:t>Medi-Cal Productivity (10-1-2025)</a:t>
            </a:r>
          </a:p>
          <a:p>
            <a:pPr marL="166688" indent="-166688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286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3748C-5B4A-A2A6-5030-29D2D8446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857091"/>
          </a:xfrm>
        </p:spPr>
        <p:txBody>
          <a:bodyPr/>
          <a:lstStyle/>
          <a:p>
            <a:r>
              <a:rPr lang="en-US" dirty="0"/>
              <a:t>Specific Integration Plans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F6F38-69B9-66C6-64C8-95D5334B5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47975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Drug and Alcohol Services Atascadero clinic closure (move to Hospital Way/PR Health Campus) – Resumed July 7 in new location. Licensed for DMC-ODS. Continue remodel efforts for more services.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Youth mental health services – ‘Katie A’ transition to Family Care Network.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Adult mental health services – Paso Robles and Atascadero Campus Models.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Substance Use Disorder Youth Treatment services move to the Youth Services Division (under Jill Rietjens and Lynley Ewen). Expect COD services.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Veteran’s Treatment Court services move to the Justice Services Division (under Joshua Woodbury).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MAT Services integration with Crisis Services/CAT teams. Homeless Services Outreach at Prado beginning September. Mobile van for Post-PHF services.</a:t>
            </a:r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3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74850-0856-9163-027E-B8431D41F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MHET Services (10-1-2025)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AA57E-9EB0-CEF1-D660-64D64E80E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23922"/>
            <a:ext cx="7886700" cy="3810156"/>
          </a:xfrm>
        </p:spPr>
        <p:txBody>
          <a:bodyPr/>
          <a:lstStyle/>
          <a:p>
            <a:r>
              <a:rPr lang="en-US" dirty="0"/>
              <a:t>MHET vs. MCRT</a:t>
            </a:r>
          </a:p>
          <a:p>
            <a:r>
              <a:rPr lang="en-US" dirty="0"/>
              <a:t>Hospital Services to continue at last minute due to revenue agreement with all 4 hospitals for three months (pass through to Sierra Mental Wellness Group).</a:t>
            </a:r>
          </a:p>
          <a:p>
            <a:r>
              <a:rPr lang="en-US" dirty="0"/>
              <a:t>Effective 10-1-2025, Dignity hospitals will have their own staff who can perform 5150 (as designated by the County).</a:t>
            </a:r>
          </a:p>
          <a:p>
            <a:r>
              <a:rPr lang="en-US" dirty="0"/>
              <a:t>Holds still to be processed and worked through the current Dispatch and CCT teams.  2275 Process is still in place with the County responsibility for hearings at hospital.</a:t>
            </a:r>
          </a:p>
          <a:p>
            <a:r>
              <a:rPr lang="en-US" dirty="0"/>
              <a:t>After 10-1-2025 Memorandum of Understanding (MOU) with all four hospitals for roles and responsibilities.</a:t>
            </a:r>
          </a:p>
        </p:txBody>
      </p:sp>
    </p:spTree>
    <p:extLst>
      <p:ext uri="{BB962C8B-B14F-4D97-AF65-F5344CB8AC3E}">
        <p14:creationId xmlns:p14="http://schemas.microsoft.com/office/powerpoint/2010/main" val="3023971030"/>
      </p:ext>
    </p:extLst>
  </p:cSld>
  <p:clrMapOvr>
    <a:masterClrMapping/>
  </p:clrMapOvr>
</p:sld>
</file>

<file path=ppt/theme/theme1.xml><?xml version="1.0" encoding="utf-8"?>
<a:theme xmlns:a="http://schemas.openxmlformats.org/drawingml/2006/main" name="PH PPT Standard 4x3 White Template">
  <a:themeElements>
    <a:clrScheme name="County of SLO">
      <a:dk1>
        <a:srgbClr val="0A3C5F"/>
      </a:dk1>
      <a:lt1>
        <a:sysClr val="window" lastClr="FFFFFF"/>
      </a:lt1>
      <a:dk2>
        <a:srgbClr val="898B8E"/>
      </a:dk2>
      <a:lt2>
        <a:srgbClr val="E7E7E8"/>
      </a:lt2>
      <a:accent1>
        <a:srgbClr val="0A3C5F"/>
      </a:accent1>
      <a:accent2>
        <a:srgbClr val="3CBFAE"/>
      </a:accent2>
      <a:accent3>
        <a:srgbClr val="69C07A"/>
      </a:accent3>
      <a:accent4>
        <a:srgbClr val="59462D"/>
      </a:accent4>
      <a:accent5>
        <a:srgbClr val="847870"/>
      </a:accent5>
      <a:accent6>
        <a:srgbClr val="B28C65"/>
      </a:accent6>
      <a:hlink>
        <a:srgbClr val="3CBFAE"/>
      </a:hlink>
      <a:folHlink>
        <a:srgbClr val="0A3C5F"/>
      </a:folHlink>
    </a:clrScheme>
    <a:fontScheme name="Custom 1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01FC0D3-2B51-4257-B8F0-55403F59C711}" vid="{D4A47DD4-801B-416D-A565-921294A3CC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 PPT Standard 4x3 White Template</Template>
  <TotalTime>12322</TotalTime>
  <Words>837</Words>
  <Application>Microsoft Office PowerPoint</Application>
  <PresentationFormat>On-screen Show (4:3)</PresentationFormat>
  <Paragraphs>124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PH PPT Standard 4x3 White Template</vt:lpstr>
      <vt:lpstr>PowerPoint Presentation</vt:lpstr>
      <vt:lpstr>BHD Strategic Plan</vt:lpstr>
      <vt:lpstr>Year 1 Goals:  See handout</vt:lpstr>
      <vt:lpstr>Accomplishments:  See handout</vt:lpstr>
      <vt:lpstr>PowerPoint Presentation</vt:lpstr>
      <vt:lpstr>FY 2025-26 Budget – Quick Review</vt:lpstr>
      <vt:lpstr>PowerPoint Presentation</vt:lpstr>
      <vt:lpstr>Specific Integration Plans </vt:lpstr>
      <vt:lpstr>MHET Services (10-1-2025)</vt:lpstr>
      <vt:lpstr>Martha’s Place (12-31-2025)</vt:lpstr>
      <vt:lpstr>More Revenue Next Steps (until 7-1-2029)</vt:lpstr>
      <vt:lpstr>Productivity (begins 10-1-2025)</vt:lpstr>
      <vt:lpstr>Questions and Discussion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Kennon</dc:creator>
  <cp:lastModifiedBy>Star Graber</cp:lastModifiedBy>
  <cp:revision>167</cp:revision>
  <cp:lastPrinted>2025-05-21T07:50:37Z</cp:lastPrinted>
  <dcterms:created xsi:type="dcterms:W3CDTF">2017-07-25T15:46:43Z</dcterms:created>
  <dcterms:modified xsi:type="dcterms:W3CDTF">2025-09-10T15:52:17Z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1322552</vt:lpwstr>
  </property>
  <property fmtid="{D5CDD505-2E9C-101B-9397-08002B2CF9AE}" pid="3" name="NXPowerLiteSettings">
    <vt:lpwstr>C5000400038000</vt:lpwstr>
  </property>
  <property fmtid="{D5CDD505-2E9C-101B-9397-08002B2CF9AE}" pid="4" name="NXPowerLiteVersion">
    <vt:lpwstr>S8.0.9</vt:lpwstr>
  </property>
</Properties>
</file>