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816" r:id="rId1"/>
  </p:sldMasterIdLst>
  <p:notesMasterIdLst>
    <p:notesMasterId r:id="rId12"/>
  </p:notesMasterIdLst>
  <p:handoutMasterIdLst>
    <p:handoutMasterId r:id="rId13"/>
  </p:handoutMasterIdLst>
  <p:sldIdLst>
    <p:sldId id="256" r:id="rId2"/>
    <p:sldId id="394" r:id="rId3"/>
    <p:sldId id="334" r:id="rId4"/>
    <p:sldId id="310" r:id="rId5"/>
    <p:sldId id="311" r:id="rId6"/>
    <p:sldId id="356" r:id="rId7"/>
    <p:sldId id="309" r:id="rId8"/>
    <p:sldId id="316" r:id="rId9"/>
    <p:sldId id="329" r:id="rId10"/>
    <p:sldId id="35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2C37"/>
    <a:srgbClr val="000000"/>
    <a:srgbClr val="FF5D5D"/>
    <a:srgbClr val="FF4F4F"/>
    <a:srgbClr val="8FE2FF"/>
    <a:srgbClr val="71DAFF"/>
    <a:srgbClr val="CFE6F1"/>
    <a:srgbClr val="A1CDE3"/>
    <a:srgbClr val="F5B4AD"/>
    <a:srgbClr val="EA62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6" autoAdjust="0"/>
    <p:restoredTop sz="89268" autoAdjust="0"/>
  </p:normalViewPr>
  <p:slideViewPr>
    <p:cSldViewPr>
      <p:cViewPr varScale="1">
        <p:scale>
          <a:sx n="145" d="100"/>
          <a:sy n="145" d="100"/>
        </p:scale>
        <p:origin x="225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1968"/>
    </p:cViewPr>
  </p:sorterViewPr>
  <p:notesViewPr>
    <p:cSldViewPr>
      <p:cViewPr>
        <p:scale>
          <a:sx n="80" d="100"/>
          <a:sy n="80" d="100"/>
        </p:scale>
        <p:origin x="-2794" y="374"/>
      </p:cViewPr>
      <p:guideLst>
        <p:guide orient="horz" pos="2880"/>
        <p:guide pos="216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1800" cy="457200"/>
          </a:xfrm>
          <a:prstGeom prst="rect">
            <a:avLst/>
          </a:prstGeom>
        </p:spPr>
        <p:txBody>
          <a:bodyPr vert="horz" lIns="91082" tIns="45541" rIns="91082" bIns="45541" rtlCol="0"/>
          <a:lstStyle>
            <a:lvl1pPr algn="l">
              <a:defRPr sz="1200"/>
            </a:lvl1pPr>
          </a:lstStyle>
          <a:p>
            <a:endParaRPr lang="en-US"/>
          </a:p>
        </p:txBody>
      </p:sp>
      <p:sp>
        <p:nvSpPr>
          <p:cNvPr id="3" name="Date Placeholder 2"/>
          <p:cNvSpPr>
            <a:spLocks noGrp="1"/>
          </p:cNvSpPr>
          <p:nvPr>
            <p:ph type="dt" sz="quarter" idx="1"/>
          </p:nvPr>
        </p:nvSpPr>
        <p:spPr>
          <a:xfrm>
            <a:off x="3884614" y="1"/>
            <a:ext cx="2971800" cy="457200"/>
          </a:xfrm>
          <a:prstGeom prst="rect">
            <a:avLst/>
          </a:prstGeom>
        </p:spPr>
        <p:txBody>
          <a:bodyPr vert="horz" lIns="91082" tIns="45541" rIns="91082" bIns="45541" rtlCol="0"/>
          <a:lstStyle>
            <a:lvl1pPr algn="r">
              <a:defRPr sz="1200"/>
            </a:lvl1pPr>
          </a:lstStyle>
          <a:p>
            <a:fld id="{72F368C2-7795-40D9-9FD8-6D86756FCE8D}" type="datetimeFigureOut">
              <a:rPr lang="en-US" smtClean="0"/>
              <a:t>4/10/2025</a:t>
            </a:fld>
            <a:endParaRPr lang="en-US"/>
          </a:p>
        </p:txBody>
      </p:sp>
      <p:sp>
        <p:nvSpPr>
          <p:cNvPr id="4" name="Footer Placeholder 3"/>
          <p:cNvSpPr>
            <a:spLocks noGrp="1"/>
          </p:cNvSpPr>
          <p:nvPr>
            <p:ph type="ftr" sz="quarter" idx="2"/>
          </p:nvPr>
        </p:nvSpPr>
        <p:spPr>
          <a:xfrm>
            <a:off x="1" y="8685213"/>
            <a:ext cx="2971800" cy="457200"/>
          </a:xfrm>
          <a:prstGeom prst="rect">
            <a:avLst/>
          </a:prstGeom>
        </p:spPr>
        <p:txBody>
          <a:bodyPr vert="horz" lIns="91082" tIns="45541" rIns="91082" bIns="45541" rtlCol="0" anchor="b"/>
          <a:lstStyle>
            <a:lvl1pPr algn="l">
              <a:defRPr sz="1200"/>
            </a:lvl1pPr>
          </a:lstStyle>
          <a:p>
            <a:endParaRPr lang="en-US"/>
          </a:p>
        </p:txBody>
      </p:sp>
      <p:sp>
        <p:nvSpPr>
          <p:cNvPr id="5" name="Slide Number Placeholder 4"/>
          <p:cNvSpPr>
            <a:spLocks noGrp="1"/>
          </p:cNvSpPr>
          <p:nvPr>
            <p:ph type="sldNum" sz="quarter" idx="3"/>
          </p:nvPr>
        </p:nvSpPr>
        <p:spPr>
          <a:xfrm>
            <a:off x="3884614" y="8685213"/>
            <a:ext cx="2971800" cy="457200"/>
          </a:xfrm>
          <a:prstGeom prst="rect">
            <a:avLst/>
          </a:prstGeom>
        </p:spPr>
        <p:txBody>
          <a:bodyPr vert="horz" lIns="91082" tIns="45541" rIns="91082" bIns="45541" rtlCol="0" anchor="b"/>
          <a:lstStyle>
            <a:lvl1pPr algn="r">
              <a:defRPr sz="1200"/>
            </a:lvl1pPr>
          </a:lstStyle>
          <a:p>
            <a:fld id="{B524B05B-E9E6-4AE1-BFFA-0FC126E40423}" type="slidenum">
              <a:rPr lang="en-US" smtClean="0"/>
              <a:t>‹#›</a:t>
            </a:fld>
            <a:endParaRPr lang="en-US"/>
          </a:p>
        </p:txBody>
      </p:sp>
    </p:spTree>
    <p:extLst>
      <p:ext uri="{BB962C8B-B14F-4D97-AF65-F5344CB8AC3E}">
        <p14:creationId xmlns:p14="http://schemas.microsoft.com/office/powerpoint/2010/main" val="1876077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1800" cy="457200"/>
          </a:xfrm>
          <a:prstGeom prst="rect">
            <a:avLst/>
          </a:prstGeom>
        </p:spPr>
        <p:txBody>
          <a:bodyPr vert="horz" lIns="91082" tIns="45541" rIns="91082" bIns="45541" rtlCol="0"/>
          <a:lstStyle>
            <a:lvl1pPr algn="l">
              <a:defRPr sz="1200"/>
            </a:lvl1pPr>
          </a:lstStyle>
          <a:p>
            <a:endParaRPr lang="en-US"/>
          </a:p>
        </p:txBody>
      </p:sp>
      <p:sp>
        <p:nvSpPr>
          <p:cNvPr id="3" name="Date Placeholder 2"/>
          <p:cNvSpPr>
            <a:spLocks noGrp="1"/>
          </p:cNvSpPr>
          <p:nvPr>
            <p:ph type="dt" idx="1"/>
          </p:nvPr>
        </p:nvSpPr>
        <p:spPr>
          <a:xfrm>
            <a:off x="3884614" y="1"/>
            <a:ext cx="2971800" cy="457200"/>
          </a:xfrm>
          <a:prstGeom prst="rect">
            <a:avLst/>
          </a:prstGeom>
        </p:spPr>
        <p:txBody>
          <a:bodyPr vert="horz" lIns="91082" tIns="45541" rIns="91082" bIns="45541" rtlCol="0"/>
          <a:lstStyle>
            <a:lvl1pPr algn="r">
              <a:defRPr sz="1200"/>
            </a:lvl1pPr>
          </a:lstStyle>
          <a:p>
            <a:fld id="{9DAD606C-85F4-4947-AB4B-01835D113E11}" type="datetimeFigureOut">
              <a:rPr lang="en-US" smtClean="0"/>
              <a:t>4/10/2025</a:t>
            </a:fld>
            <a:endParaRPr lang="en-US"/>
          </a:p>
        </p:txBody>
      </p:sp>
      <p:sp>
        <p:nvSpPr>
          <p:cNvPr id="4" name="Slide Image Placeholder 3"/>
          <p:cNvSpPr>
            <a:spLocks noGrp="1" noRot="1" noChangeAspect="1"/>
          </p:cNvSpPr>
          <p:nvPr>
            <p:ph type="sldImg" idx="2"/>
          </p:nvPr>
        </p:nvSpPr>
        <p:spPr>
          <a:xfrm>
            <a:off x="1144588" y="687388"/>
            <a:ext cx="4568825" cy="3427412"/>
          </a:xfrm>
          <a:prstGeom prst="rect">
            <a:avLst/>
          </a:prstGeom>
          <a:noFill/>
          <a:ln w="12700">
            <a:solidFill>
              <a:prstClr val="black"/>
            </a:solidFill>
          </a:ln>
        </p:spPr>
        <p:txBody>
          <a:bodyPr vert="horz" lIns="91082" tIns="45541" rIns="91082" bIns="45541"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082" tIns="45541" rIns="91082" bIns="4554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685213"/>
            <a:ext cx="2971800" cy="457200"/>
          </a:xfrm>
          <a:prstGeom prst="rect">
            <a:avLst/>
          </a:prstGeom>
        </p:spPr>
        <p:txBody>
          <a:bodyPr vert="horz" lIns="91082" tIns="45541" rIns="91082" bIns="45541" rtlCol="0" anchor="b"/>
          <a:lstStyle>
            <a:lvl1pPr algn="l">
              <a:defRPr sz="1200"/>
            </a:lvl1pPr>
          </a:lstStyle>
          <a:p>
            <a:endParaRPr lang="en-US"/>
          </a:p>
        </p:txBody>
      </p:sp>
      <p:sp>
        <p:nvSpPr>
          <p:cNvPr id="7" name="Slide Number Placeholder 6"/>
          <p:cNvSpPr>
            <a:spLocks noGrp="1"/>
          </p:cNvSpPr>
          <p:nvPr>
            <p:ph type="sldNum" sz="quarter" idx="5"/>
          </p:nvPr>
        </p:nvSpPr>
        <p:spPr>
          <a:xfrm>
            <a:off x="3884614" y="8685213"/>
            <a:ext cx="2971800" cy="457200"/>
          </a:xfrm>
          <a:prstGeom prst="rect">
            <a:avLst/>
          </a:prstGeom>
        </p:spPr>
        <p:txBody>
          <a:bodyPr vert="horz" lIns="91082" tIns="45541" rIns="91082" bIns="45541" rtlCol="0" anchor="b"/>
          <a:lstStyle>
            <a:lvl1pPr algn="r">
              <a:defRPr sz="1200"/>
            </a:lvl1pPr>
          </a:lstStyle>
          <a:p>
            <a:fld id="{C14FB45D-D9AF-4D60-9FAD-72CE469FBCF4}" type="slidenum">
              <a:rPr lang="en-US" smtClean="0"/>
              <a:t>‹#›</a:t>
            </a:fld>
            <a:endParaRPr lang="en-US"/>
          </a:p>
        </p:txBody>
      </p:sp>
    </p:spTree>
    <p:extLst>
      <p:ext uri="{BB962C8B-B14F-4D97-AF65-F5344CB8AC3E}">
        <p14:creationId xmlns:p14="http://schemas.microsoft.com/office/powerpoint/2010/main" val="3663534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4FB45D-D9AF-4D60-9FAD-72CE469FBCF4}" type="slidenum">
              <a:rPr lang="en-US" smtClean="0"/>
              <a:t>1</a:t>
            </a:fld>
            <a:endParaRPr lang="en-US"/>
          </a:p>
        </p:txBody>
      </p:sp>
    </p:spTree>
    <p:extLst>
      <p:ext uri="{BB962C8B-B14F-4D97-AF65-F5344CB8AC3E}">
        <p14:creationId xmlns:p14="http://schemas.microsoft.com/office/powerpoint/2010/main" val="33822765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4FB45D-D9AF-4D60-9FAD-72CE469FBCF4}" type="slidenum">
              <a:rPr lang="en-US" smtClean="0"/>
              <a:t>3</a:t>
            </a:fld>
            <a:endParaRPr lang="en-US"/>
          </a:p>
        </p:txBody>
      </p:sp>
    </p:spTree>
    <p:extLst>
      <p:ext uri="{BB962C8B-B14F-4D97-AF65-F5344CB8AC3E}">
        <p14:creationId xmlns:p14="http://schemas.microsoft.com/office/powerpoint/2010/main" val="2814077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0833"/>
            <a:r>
              <a:rPr lang="en-US" dirty="0"/>
              <a:t>Assessing for a history of prenatal drug or alcohol exposure is essential when assessing a child presenting with symptoms of an Autism Spectrum Disorder.</a:t>
            </a:r>
          </a:p>
          <a:p>
            <a:r>
              <a:rPr lang="en-US" dirty="0"/>
              <a:t>Prenatal drug or alcohol exposure can negatively impact a child’s physical, neurological, intellectual, social, or emotional development. Studies estimate that as many as 10 of every 1,000 babies born in the United States meet diagnostic criteria for Fetal Alcohol Syndrome (FAS), Alcohol Related Neurodevelopmental Disorder (ARND), or Alcohol Related Birth Defects (ARBD). This indicates that a substantial number of children presenting with symptoms of an Autism Spectrum Disorder may also have histories of prenatal drug or alcohol exposure that may account for or contribute to their presenting behaviors.</a:t>
            </a:r>
          </a:p>
          <a:p>
            <a:r>
              <a:rPr lang="en-US" dirty="0"/>
              <a:t> </a:t>
            </a:r>
          </a:p>
          <a:p>
            <a:r>
              <a:rPr lang="en-US" dirty="0"/>
              <a:t>Many children prenatally exposed to alcohol have difficulty understanding cause and effect relationships. This inhibits their ability to read social cues, and to learn from social interactions, a characteristic often associated with Autism Spectrum Disorders. </a:t>
            </a:r>
          </a:p>
          <a:p>
            <a:r>
              <a:rPr lang="en-US" dirty="0"/>
              <a:t> </a:t>
            </a:r>
          </a:p>
          <a:p>
            <a:r>
              <a:rPr lang="en-US" dirty="0"/>
              <a:t>Many prenatally exposed children have difficulty regulating their internal states of neurological arousal, leaving them prone to sensory processing difficulties, labile moods, and difficulties tolerating social interactions. Again, these are behaviors often associated with Autism Spectrum Disorders. </a:t>
            </a:r>
          </a:p>
          <a:p>
            <a:r>
              <a:rPr lang="en-US" dirty="0"/>
              <a:t> </a:t>
            </a:r>
          </a:p>
          <a:p>
            <a:r>
              <a:rPr lang="en-US" dirty="0"/>
              <a:t>Prenatally exposed children often struggle with auditory processing and language development due to structural changes in their brains associated with prenatal alcohol exposure. This can make verbal communication frustrating, and some children may learn to not speak rather than deal with the frustration of not being understood.</a:t>
            </a:r>
          </a:p>
          <a:p>
            <a:r>
              <a:rPr lang="en-US" dirty="0"/>
              <a:t> </a:t>
            </a:r>
          </a:p>
          <a:p>
            <a:r>
              <a:rPr lang="en-US" dirty="0"/>
              <a:t>Additionally, many children prenatally exposed to drugs or alcohol are born into drug involved homes. Drug involved parents are often unavailable to provide appropriate learning and attachment experiences that promote language and social skills development. Children in drug involved homes are also prone to exposure to traumatic events, abuse, or neglect, all of which can undermine the acquisition or use of language. Trauma and insecure attachment can dramatically alter a child’s social behaviors to produce detached or anxiety driven ritualistic behaviors often associated with Autism Spectrum Disorders.  </a:t>
            </a:r>
          </a:p>
          <a:p>
            <a:endParaRPr lang="en-US" dirty="0"/>
          </a:p>
        </p:txBody>
      </p:sp>
      <p:sp>
        <p:nvSpPr>
          <p:cNvPr id="4" name="Slide Number Placeholder 3"/>
          <p:cNvSpPr>
            <a:spLocks noGrp="1"/>
          </p:cNvSpPr>
          <p:nvPr>
            <p:ph type="sldNum" sz="quarter" idx="10"/>
          </p:nvPr>
        </p:nvSpPr>
        <p:spPr/>
        <p:txBody>
          <a:bodyPr/>
          <a:lstStyle/>
          <a:p>
            <a:fld id="{C14FB45D-D9AF-4D60-9FAD-72CE469FBCF4}" type="slidenum">
              <a:rPr lang="en-US" smtClean="0"/>
              <a:t>4</a:t>
            </a:fld>
            <a:endParaRPr lang="en-US"/>
          </a:p>
        </p:txBody>
      </p:sp>
    </p:spTree>
    <p:extLst>
      <p:ext uri="{BB962C8B-B14F-4D97-AF65-F5344CB8AC3E}">
        <p14:creationId xmlns:p14="http://schemas.microsoft.com/office/powerpoint/2010/main" val="15985572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National Center for Children in Poverty  </a:t>
            </a:r>
          </a:p>
          <a:p>
            <a:r>
              <a:rPr lang="en-US" dirty="0"/>
              <a:t>Poor social and emotional skills in young children are predictors of early school failure, leading to continuing school problems and possible involvement in the high-cost child welfare, mental health and juvenile justice </a:t>
            </a:r>
            <a:r>
              <a:rPr lang="en-US" dirty="0" err="1"/>
              <a:t>systmes</a:t>
            </a:r>
            <a:r>
              <a:rPr lang="en-US" dirty="0"/>
              <a:t>.</a:t>
            </a:r>
          </a:p>
        </p:txBody>
      </p:sp>
      <p:sp>
        <p:nvSpPr>
          <p:cNvPr id="4" name="Slide Number Placeholder 3"/>
          <p:cNvSpPr>
            <a:spLocks noGrp="1"/>
          </p:cNvSpPr>
          <p:nvPr>
            <p:ph type="sldNum" sz="quarter" idx="10"/>
          </p:nvPr>
        </p:nvSpPr>
        <p:spPr/>
        <p:txBody>
          <a:bodyPr/>
          <a:lstStyle/>
          <a:p>
            <a:fld id="{C14FB45D-D9AF-4D60-9FAD-72CE469FBCF4}" type="slidenum">
              <a:rPr lang="en-US" smtClean="0"/>
              <a:t>5</a:t>
            </a:fld>
            <a:endParaRPr lang="en-US"/>
          </a:p>
        </p:txBody>
      </p:sp>
    </p:spTree>
    <p:extLst>
      <p:ext uri="{BB962C8B-B14F-4D97-AF65-F5344CB8AC3E}">
        <p14:creationId xmlns:p14="http://schemas.microsoft.com/office/powerpoint/2010/main" val="32335864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4FB45D-D9AF-4D60-9FAD-72CE469FBCF4}" type="slidenum">
              <a:rPr lang="en-US" smtClean="0"/>
              <a:t>6</a:t>
            </a:fld>
            <a:endParaRPr lang="en-US"/>
          </a:p>
        </p:txBody>
      </p:sp>
    </p:spTree>
    <p:extLst>
      <p:ext uri="{BB962C8B-B14F-4D97-AF65-F5344CB8AC3E}">
        <p14:creationId xmlns:p14="http://schemas.microsoft.com/office/powerpoint/2010/main" val="1506440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4FB45D-D9AF-4D60-9FAD-72CE469FBCF4}" type="slidenum">
              <a:rPr lang="en-US" smtClean="0"/>
              <a:t>7</a:t>
            </a:fld>
            <a:endParaRPr lang="en-US"/>
          </a:p>
        </p:txBody>
      </p:sp>
    </p:spTree>
    <p:extLst>
      <p:ext uri="{BB962C8B-B14F-4D97-AF65-F5344CB8AC3E}">
        <p14:creationId xmlns:p14="http://schemas.microsoft.com/office/powerpoint/2010/main" val="15276597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4FB45D-D9AF-4D60-9FAD-72CE469FBCF4}" type="slidenum">
              <a:rPr lang="en-US" smtClean="0"/>
              <a:t>8</a:t>
            </a:fld>
            <a:endParaRPr lang="en-US"/>
          </a:p>
        </p:txBody>
      </p:sp>
    </p:spTree>
    <p:extLst>
      <p:ext uri="{BB962C8B-B14F-4D97-AF65-F5344CB8AC3E}">
        <p14:creationId xmlns:p14="http://schemas.microsoft.com/office/powerpoint/2010/main" val="38800669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4FB45D-D9AF-4D60-9FAD-72CE469FBCF4}" type="slidenum">
              <a:rPr lang="en-US" smtClean="0"/>
              <a:t>9</a:t>
            </a:fld>
            <a:endParaRPr lang="en-US"/>
          </a:p>
        </p:txBody>
      </p:sp>
    </p:spTree>
    <p:extLst>
      <p:ext uri="{BB962C8B-B14F-4D97-AF65-F5344CB8AC3E}">
        <p14:creationId xmlns:p14="http://schemas.microsoft.com/office/powerpoint/2010/main" val="30275479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14FB45D-D9AF-4D60-9FAD-72CE469FBCF4}" type="slidenum">
              <a:rPr lang="en-US" smtClean="0"/>
              <a:t>10</a:t>
            </a:fld>
            <a:endParaRPr lang="en-US"/>
          </a:p>
        </p:txBody>
      </p:sp>
    </p:spTree>
    <p:extLst>
      <p:ext uri="{BB962C8B-B14F-4D97-AF65-F5344CB8AC3E}">
        <p14:creationId xmlns:p14="http://schemas.microsoft.com/office/powerpoint/2010/main" val="33055260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3F1903D-078E-4096-9A9D-D05CD1502D08}" type="datetimeFigureOut">
              <a:rPr lang="en-US" smtClean="0"/>
              <a:t>4/10/2025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58862D6-9566-4C9B-A958-1D634506389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3F1903D-078E-4096-9A9D-D05CD1502D08}" type="datetimeFigureOut">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862D6-9566-4C9B-A958-1D634506389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3F1903D-078E-4096-9A9D-D05CD1502D08}" type="datetimeFigureOut">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862D6-9566-4C9B-A958-1D634506389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3F1903D-078E-4096-9A9D-D05CD1502D08}" type="datetimeFigureOut">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862D6-9566-4C9B-A958-1D6345063893}"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3F1903D-078E-4096-9A9D-D05CD1502D08}" type="datetimeFigureOut">
              <a:rPr lang="en-US" smtClean="0"/>
              <a:t>4/10/2025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8862D6-9566-4C9B-A958-1D6345063893}"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3F1903D-078E-4096-9A9D-D05CD1502D08}" type="datetimeFigureOut">
              <a:rPr lang="en-US" smtClean="0"/>
              <a:t>4/10/2025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8862D6-9566-4C9B-A958-1D6345063893}"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33F1903D-078E-4096-9A9D-D05CD1502D08}" type="datetimeFigureOut">
              <a:rPr lang="en-US" smtClean="0"/>
              <a:t>4/10/2025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8862D6-9566-4C9B-A958-1D634506389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3F1903D-078E-4096-9A9D-D05CD1502D08}" type="datetimeFigureOut">
              <a:rPr lang="en-US" smtClean="0"/>
              <a:t>4/10/2025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8862D6-9566-4C9B-A958-1D6345063893}"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1903D-078E-4096-9A9D-D05CD1502D08}" type="datetimeFigureOut">
              <a:rPr lang="en-US" smtClean="0"/>
              <a:t>4/10/2025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8862D6-9566-4C9B-A958-1D634506389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33F1903D-078E-4096-9A9D-D05CD1502D08}" type="datetimeFigureOut">
              <a:rPr lang="en-US" smtClean="0"/>
              <a:t>4/10/2025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8862D6-9566-4C9B-A958-1D634506389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3F1903D-078E-4096-9A9D-D05CD1502D08}" type="datetimeFigureOut">
              <a:rPr lang="en-US" smtClean="0"/>
              <a:t>4/10/2025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58862D6-9566-4C9B-A958-1D6345063893}"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3F1903D-078E-4096-9A9D-D05CD1502D08}" type="datetimeFigureOut">
              <a:rPr lang="en-US" smtClean="0"/>
              <a:t>4/10/2025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58862D6-9566-4C9B-A958-1D634506389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1"/>
            <a:ext cx="7848600" cy="2286000"/>
          </a:xfrm>
        </p:spPr>
        <p:txBody>
          <a:bodyPr>
            <a:normAutofit/>
          </a:bodyPr>
          <a:lstStyle/>
          <a:p>
            <a:pPr algn="ctr"/>
            <a:r>
              <a:rPr lang="en-US" altLang="en-US" sz="5400" cap="none" dirty="0">
                <a:solidFill>
                  <a:schemeClr val="accent4">
                    <a:lumMod val="75000"/>
                  </a:schemeClr>
                </a:solidFill>
                <a:ea typeface="ＭＳ Ｐゴシック" pitchFamily="64" charset="-128"/>
              </a:rPr>
              <a:t>MARTHA’S PLACE</a:t>
            </a:r>
            <a:br>
              <a:rPr lang="en-US" altLang="en-US" sz="5400" cap="none" dirty="0">
                <a:solidFill>
                  <a:schemeClr val="accent4">
                    <a:lumMod val="75000"/>
                  </a:schemeClr>
                </a:solidFill>
                <a:ea typeface="ＭＳ Ｐゴシック" pitchFamily="64" charset="-128"/>
              </a:rPr>
            </a:br>
            <a:r>
              <a:rPr lang="en-US" altLang="en-US" sz="5400" cap="none" dirty="0">
                <a:solidFill>
                  <a:schemeClr val="accent4">
                    <a:lumMod val="75000"/>
                  </a:schemeClr>
                </a:solidFill>
                <a:ea typeface="ＭＳ Ｐゴシック" pitchFamily="64" charset="-128"/>
              </a:rPr>
              <a:t>CHILDREN’S CENTER</a:t>
            </a:r>
            <a:endParaRPr lang="en-US" sz="5400" dirty="0">
              <a:solidFill>
                <a:schemeClr val="accent4">
                  <a:lumMod val="75000"/>
                </a:schemeClr>
              </a:solidFill>
            </a:endParaRPr>
          </a:p>
        </p:txBody>
      </p:sp>
      <p:sp>
        <p:nvSpPr>
          <p:cNvPr id="4" name="Rectangle 3"/>
          <p:cNvSpPr>
            <a:spLocks noGrp="1" noChangeArrowheads="1"/>
          </p:cNvSpPr>
          <p:nvPr>
            <p:ph type="subTitle" idx="1"/>
          </p:nvPr>
        </p:nvSpPr>
        <p:spPr>
          <a:xfrm>
            <a:off x="990600" y="3276600"/>
            <a:ext cx="7315200" cy="3200400"/>
          </a:xfrm>
        </p:spPr>
        <p:txBody>
          <a:bodyPr>
            <a:normAutofit fontScale="85000" lnSpcReduction="20000"/>
          </a:bodyPr>
          <a:lstStyle/>
          <a:p>
            <a:pPr algn="ctr" eaLnBrk="1" hangingPunct="1"/>
            <a:r>
              <a:rPr lang="en-US" altLang="en-US" sz="2800" dirty="0">
                <a:ea typeface="ＭＳ Ｐゴシック" pitchFamily="64" charset="-128"/>
              </a:rPr>
              <a:t>A Community Response to At-Risk Children Birth to Five</a:t>
            </a:r>
            <a:endParaRPr lang="en-US" altLang="en-US" dirty="0">
              <a:ea typeface="ＭＳ Ｐゴシック" pitchFamily="64" charset="-128"/>
            </a:endParaRPr>
          </a:p>
          <a:p>
            <a:pPr algn="ctr" eaLnBrk="1" hangingPunct="1"/>
            <a:endParaRPr lang="en-US" altLang="en-US" dirty="0">
              <a:ea typeface="ＭＳ Ｐゴシック" pitchFamily="64" charset="-128"/>
            </a:endParaRPr>
          </a:p>
          <a:p>
            <a:pPr algn="ctr" eaLnBrk="1" hangingPunct="1"/>
            <a:endParaRPr lang="en-US" altLang="en-US" dirty="0">
              <a:ea typeface="ＭＳ Ｐゴシック" pitchFamily="64" charset="-128"/>
            </a:endParaRPr>
          </a:p>
          <a:p>
            <a:pPr algn="ctr" eaLnBrk="1" hangingPunct="1"/>
            <a:endParaRPr lang="en-US" altLang="en-US" dirty="0">
              <a:ea typeface="ＭＳ Ｐゴシック" pitchFamily="64" charset="-128"/>
            </a:endParaRPr>
          </a:p>
          <a:p>
            <a:pPr algn="ctr" eaLnBrk="1" hangingPunct="1"/>
            <a:endParaRPr lang="en-US" altLang="en-US" sz="2200" dirty="0">
              <a:ea typeface="ＭＳ Ｐゴシック" pitchFamily="64" charset="-128"/>
            </a:endParaRPr>
          </a:p>
          <a:p>
            <a:pPr algn="ctr" eaLnBrk="1" hangingPunct="1"/>
            <a:endParaRPr lang="en-US" altLang="en-US" sz="2200" dirty="0">
              <a:ea typeface="ＭＳ Ｐゴシック" pitchFamily="64" charset="-128"/>
            </a:endParaRPr>
          </a:p>
          <a:p>
            <a:pPr algn="ctr" eaLnBrk="1" hangingPunct="1"/>
            <a:r>
              <a:rPr lang="en-US" altLang="en-US" sz="2200" dirty="0">
                <a:ea typeface="ＭＳ Ｐゴシック" pitchFamily="64" charset="-128"/>
              </a:rPr>
              <a:t>San Luis Obispo, California</a:t>
            </a:r>
          </a:p>
          <a:p>
            <a:pPr algn="ctr" eaLnBrk="1" hangingPunct="1"/>
            <a:r>
              <a:rPr lang="en-US" altLang="en-US" sz="2200" dirty="0">
                <a:ea typeface="ＭＳ Ｐゴシック" pitchFamily="64" charset="-128"/>
              </a:rPr>
              <a:t>Behavioral Health Board Presentation</a:t>
            </a:r>
          </a:p>
          <a:p>
            <a:pPr algn="ctr" eaLnBrk="1" hangingPunct="1"/>
            <a:r>
              <a:rPr lang="en-US" altLang="en-US" sz="2200" dirty="0">
                <a:ea typeface="ＭＳ Ｐゴシック" pitchFamily="64" charset="-128"/>
              </a:rPr>
              <a:t>April 2025</a:t>
            </a:r>
          </a:p>
        </p:txBody>
      </p:sp>
      <p:pic>
        <p:nvPicPr>
          <p:cNvPr id="5" name="Picture 4" descr="bd06260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38400" y="4191000"/>
            <a:ext cx="38100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014933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229600" cy="4102291"/>
          </a:xfrm>
        </p:spPr>
        <p:txBody>
          <a:bodyPr>
            <a:normAutofit fontScale="92500"/>
          </a:bodyPr>
          <a:lstStyle/>
          <a:p>
            <a:pPr lvl="1"/>
            <a:r>
              <a:rPr lang="en-US" dirty="0"/>
              <a:t>Time constraints (average appointment time 15 minutes)</a:t>
            </a:r>
          </a:p>
          <a:p>
            <a:pPr marL="393192" lvl="1" indent="0">
              <a:buNone/>
            </a:pPr>
            <a:endParaRPr lang="en-US" dirty="0"/>
          </a:p>
          <a:p>
            <a:pPr lvl="1"/>
            <a:r>
              <a:rPr lang="en-US" dirty="0"/>
              <a:t>Limited historical information/records</a:t>
            </a:r>
          </a:p>
          <a:p>
            <a:pPr marL="393192" lvl="1" indent="0">
              <a:buNone/>
            </a:pPr>
            <a:endParaRPr lang="en-US" dirty="0"/>
          </a:p>
          <a:p>
            <a:pPr lvl="1"/>
            <a:r>
              <a:rPr lang="en-US" dirty="0"/>
              <a:t>Training/expertise/experience</a:t>
            </a:r>
          </a:p>
          <a:p>
            <a:pPr lvl="1"/>
            <a:endParaRPr lang="en-US" dirty="0"/>
          </a:p>
          <a:p>
            <a:pPr lvl="1"/>
            <a:r>
              <a:rPr lang="en-US" dirty="0"/>
              <a:t>Discomfort in addressing prenatal exposure and FASDs due to stigma</a:t>
            </a:r>
          </a:p>
          <a:p>
            <a:pPr marL="393192" lvl="1" indent="0">
              <a:buNone/>
            </a:pPr>
            <a:endParaRPr lang="en-US" dirty="0"/>
          </a:p>
          <a:p>
            <a:pPr lvl="1"/>
            <a:r>
              <a:rPr lang="en-US" dirty="0"/>
              <a:t>Limited Referral Resources </a:t>
            </a:r>
          </a:p>
          <a:p>
            <a:pPr marL="393192" lvl="1" indent="0">
              <a:buNone/>
            </a:pPr>
            <a:r>
              <a:rPr lang="en-US" dirty="0"/>
              <a:t>   </a:t>
            </a:r>
          </a:p>
          <a:p>
            <a:endParaRPr lang="en-US" dirty="0"/>
          </a:p>
        </p:txBody>
      </p:sp>
      <p:sp>
        <p:nvSpPr>
          <p:cNvPr id="3" name="Title 2"/>
          <p:cNvSpPr>
            <a:spLocks noGrp="1"/>
          </p:cNvSpPr>
          <p:nvPr>
            <p:ph type="title"/>
          </p:nvPr>
        </p:nvSpPr>
        <p:spPr>
          <a:xfrm>
            <a:off x="457200" y="274638"/>
            <a:ext cx="7924800" cy="1325562"/>
          </a:xfrm>
        </p:spPr>
        <p:txBody>
          <a:bodyPr>
            <a:noAutofit/>
          </a:bodyPr>
          <a:lstStyle/>
          <a:p>
            <a:r>
              <a:rPr lang="en-US" sz="3200" dirty="0"/>
              <a:t>Obstacles in the primary care setting to identify and diagnose high-risk children</a:t>
            </a:r>
          </a:p>
        </p:txBody>
      </p:sp>
    </p:spTree>
    <p:extLst>
      <p:ext uri="{BB962C8B-B14F-4D97-AF65-F5344CB8AC3E}">
        <p14:creationId xmlns:p14="http://schemas.microsoft.com/office/powerpoint/2010/main" val="2164559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Martha’s Place Story</a:t>
            </a:r>
            <a:endParaRPr lang="en-US" dirty="0">
              <a:solidFill>
                <a:srgbClr val="00B050"/>
              </a:solidFill>
            </a:endParaRPr>
          </a:p>
        </p:txBody>
      </p:sp>
      <p:sp>
        <p:nvSpPr>
          <p:cNvPr id="3" name="Content Placeholder 2"/>
          <p:cNvSpPr>
            <a:spLocks noGrp="1"/>
          </p:cNvSpPr>
          <p:nvPr>
            <p:ph idx="1"/>
          </p:nvPr>
        </p:nvSpPr>
        <p:spPr/>
        <p:txBody>
          <a:bodyPr>
            <a:normAutofit fontScale="92500"/>
          </a:bodyPr>
          <a:lstStyle/>
          <a:p>
            <a:r>
              <a:rPr lang="en-US" dirty="0"/>
              <a:t>Martha’s Place was first created in 2007 as the result of a community collaborative with San Luis Obispo County, several community agencies, policy makers and community members. </a:t>
            </a:r>
          </a:p>
          <a:p>
            <a:r>
              <a:rPr lang="en-US" dirty="0"/>
              <a:t>In July of 2010 SLO County Behavioral Health assumed oversight and administration of Martha’s Place</a:t>
            </a:r>
          </a:p>
          <a:p>
            <a:r>
              <a:rPr lang="en-US" dirty="0"/>
              <a:t>The model of care at Martha’s Place is based on the SART (Screening, Assessment, Referral and Treatment) model created by Dr. Ira </a:t>
            </a:r>
            <a:r>
              <a:rPr lang="en-US" dirty="0" err="1"/>
              <a:t>Chasnoff</a:t>
            </a:r>
            <a:r>
              <a:rPr lang="en-US" dirty="0"/>
              <a:t> in Chicago. </a:t>
            </a:r>
          </a:p>
        </p:txBody>
      </p:sp>
    </p:spTree>
    <p:extLst>
      <p:ext uri="{BB962C8B-B14F-4D97-AF65-F5344CB8AC3E}">
        <p14:creationId xmlns:p14="http://schemas.microsoft.com/office/powerpoint/2010/main" val="4231542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14400"/>
            <a:ext cx="8763000" cy="5486400"/>
          </a:xfrm>
        </p:spPr>
        <p:txBody>
          <a:bodyPr>
            <a:normAutofit fontScale="85000" lnSpcReduction="10000"/>
          </a:bodyPr>
          <a:lstStyle/>
          <a:p>
            <a:r>
              <a:rPr lang="en-US" dirty="0"/>
              <a:t>Fills a gap in the San Luis Obispo County birth to 5 healthcare landscape for children with the </a:t>
            </a:r>
            <a:r>
              <a:rPr lang="en-US" b="1" dirty="0"/>
              <a:t>most complex behavioral and  neurodevelopmental health needs.</a:t>
            </a:r>
          </a:p>
          <a:p>
            <a:pPr marL="109728" indent="0">
              <a:buNone/>
            </a:pPr>
            <a:endParaRPr lang="en-US" b="1" dirty="0"/>
          </a:p>
          <a:p>
            <a:r>
              <a:rPr lang="en-US" dirty="0"/>
              <a:t>This specialty out-patient clinic integrates Behavioral and Public Health services to provide </a:t>
            </a:r>
            <a:r>
              <a:rPr lang="en-US" b="1" dirty="0"/>
              <a:t>in-depth mental health and medical assessments and treatment.</a:t>
            </a:r>
          </a:p>
          <a:p>
            <a:pPr marL="109728" indent="0">
              <a:buNone/>
            </a:pPr>
            <a:endParaRPr lang="en-US" dirty="0"/>
          </a:p>
          <a:p>
            <a:r>
              <a:rPr lang="en-US" dirty="0"/>
              <a:t>Martha’s Place staff have extensive training and experience in assessing, treating, and case managing children birth to 5.   </a:t>
            </a:r>
          </a:p>
          <a:p>
            <a:pPr marL="109728" indent="0">
              <a:buNone/>
            </a:pPr>
            <a:endParaRPr lang="en-US" dirty="0"/>
          </a:p>
          <a:p>
            <a:r>
              <a:rPr lang="en-US" dirty="0"/>
              <a:t>Multidisciplinary Team</a:t>
            </a:r>
          </a:p>
          <a:p>
            <a:pPr lvl="1"/>
            <a:r>
              <a:rPr lang="en-US" dirty="0"/>
              <a:t>Behavioral Health, Public Health, CAPSLO, Occupational Therapy.</a:t>
            </a:r>
          </a:p>
        </p:txBody>
      </p:sp>
      <p:sp>
        <p:nvSpPr>
          <p:cNvPr id="3" name="Title 2"/>
          <p:cNvSpPr>
            <a:spLocks noGrp="1"/>
          </p:cNvSpPr>
          <p:nvPr>
            <p:ph type="title"/>
          </p:nvPr>
        </p:nvSpPr>
        <p:spPr>
          <a:xfrm>
            <a:off x="457200" y="-76200"/>
            <a:ext cx="8229600" cy="1143000"/>
          </a:xfrm>
        </p:spPr>
        <p:txBody>
          <a:bodyPr/>
          <a:lstStyle/>
          <a:p>
            <a:r>
              <a:rPr lang="en-US" dirty="0"/>
              <a:t>About the Center</a:t>
            </a:r>
          </a:p>
        </p:txBody>
      </p:sp>
    </p:spTree>
    <p:extLst>
      <p:ext uri="{BB962C8B-B14F-4D97-AF65-F5344CB8AC3E}">
        <p14:creationId xmlns:p14="http://schemas.microsoft.com/office/powerpoint/2010/main" val="1600779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4343400"/>
          </a:xfrm>
        </p:spPr>
        <p:txBody>
          <a:bodyPr>
            <a:normAutofit fontScale="92500" lnSpcReduction="10000"/>
          </a:bodyPr>
          <a:lstStyle/>
          <a:p>
            <a:r>
              <a:rPr lang="en-US" dirty="0"/>
              <a:t>Most behavioral and many emotional concerns for young children have </a:t>
            </a:r>
            <a:r>
              <a:rPr lang="en-US" b="1" dirty="0"/>
              <a:t>developmental and environmental components.  </a:t>
            </a:r>
            <a:r>
              <a:rPr lang="en-US" dirty="0"/>
              <a:t>Collaborative clinics like Martha’s Place evaluate the whole child and reduce barriers to accessing multiple services. </a:t>
            </a:r>
            <a:endParaRPr lang="en-US" b="1" dirty="0"/>
          </a:p>
          <a:p>
            <a:endParaRPr lang="en-US" dirty="0"/>
          </a:p>
          <a:p>
            <a:r>
              <a:rPr lang="en-US" dirty="0"/>
              <a:t>In many cases, exposures and experiences have </a:t>
            </a:r>
            <a:r>
              <a:rPr lang="en-US" b="1" dirty="0"/>
              <a:t>affected brain development and physiology.  </a:t>
            </a:r>
          </a:p>
          <a:p>
            <a:pPr marL="457200" indent="-457200"/>
            <a:endParaRPr lang="en-US" dirty="0"/>
          </a:p>
          <a:p>
            <a:r>
              <a:rPr lang="en-US" dirty="0"/>
              <a:t>Often times there are </a:t>
            </a:r>
            <a:r>
              <a:rPr lang="en-US" b="1" dirty="0"/>
              <a:t>genetic predispositions that also influence behavior and development</a:t>
            </a:r>
            <a:r>
              <a:rPr lang="en-US" dirty="0"/>
              <a:t>.</a:t>
            </a:r>
          </a:p>
          <a:p>
            <a:pPr marL="457200" indent="-457200"/>
            <a:endParaRPr lang="en-US" dirty="0"/>
          </a:p>
          <a:p>
            <a:endParaRPr lang="en-US" dirty="0"/>
          </a:p>
          <a:p>
            <a:endParaRPr lang="en-US" dirty="0"/>
          </a:p>
        </p:txBody>
      </p:sp>
      <p:sp>
        <p:nvSpPr>
          <p:cNvPr id="2" name="Title 1"/>
          <p:cNvSpPr>
            <a:spLocks noGrp="1"/>
          </p:cNvSpPr>
          <p:nvPr>
            <p:ph type="title"/>
          </p:nvPr>
        </p:nvSpPr>
        <p:spPr>
          <a:xfrm>
            <a:off x="152400" y="304800"/>
            <a:ext cx="8915400" cy="1676400"/>
          </a:xfrm>
        </p:spPr>
        <p:txBody>
          <a:bodyPr>
            <a:noAutofit/>
          </a:bodyPr>
          <a:lstStyle/>
          <a:p>
            <a:r>
              <a:rPr lang="en-US" sz="3600" dirty="0">
                <a:solidFill>
                  <a:schemeClr val="accent4">
                    <a:lumMod val="50000"/>
                  </a:schemeClr>
                </a:solidFill>
              </a:rPr>
              <a:t>Integrated and comprehensive mental health and medical evaluations </a:t>
            </a:r>
          </a:p>
        </p:txBody>
      </p:sp>
    </p:spTree>
    <p:extLst>
      <p:ext uri="{BB962C8B-B14F-4D97-AF65-F5344CB8AC3E}">
        <p14:creationId xmlns:p14="http://schemas.microsoft.com/office/powerpoint/2010/main" val="2424663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Children who receive quality, early childhood mental health and pediatric care:</a:t>
            </a:r>
          </a:p>
          <a:p>
            <a:pPr lvl="1"/>
            <a:r>
              <a:rPr lang="en-US" dirty="0"/>
              <a:t>achieve more in their interpersonal relationships and education.</a:t>
            </a:r>
          </a:p>
          <a:p>
            <a:pPr lvl="1"/>
            <a:r>
              <a:rPr lang="en-US" sz="2300" dirty="0"/>
              <a:t>“Developmental and behavioral disorders are linked to high costs and long-term consequences for physical health, mental health, education, child welfare, and justice systems” -Help Me Grow National Center</a:t>
            </a:r>
          </a:p>
          <a:p>
            <a:pPr lvl="1"/>
            <a:r>
              <a:rPr lang="en-US" dirty="0"/>
              <a:t>can prevent continuation of dysfunctional generational patterns of behavior. </a:t>
            </a:r>
          </a:p>
          <a:p>
            <a:pPr marL="393192" lvl="1" indent="0">
              <a:buNone/>
            </a:pPr>
            <a:endParaRPr lang="en-US" dirty="0">
              <a:solidFill>
                <a:srgbClr val="FF0000"/>
              </a:solidFill>
            </a:endParaRPr>
          </a:p>
          <a:p>
            <a:pPr marL="109728" indent="0">
              <a:buNone/>
            </a:pPr>
            <a:endParaRPr lang="en-US" dirty="0"/>
          </a:p>
        </p:txBody>
      </p:sp>
      <p:sp>
        <p:nvSpPr>
          <p:cNvPr id="2" name="Title 1"/>
          <p:cNvSpPr>
            <a:spLocks noGrp="1"/>
          </p:cNvSpPr>
          <p:nvPr>
            <p:ph type="title"/>
          </p:nvPr>
        </p:nvSpPr>
        <p:spPr/>
        <p:txBody>
          <a:bodyPr>
            <a:normAutofit/>
          </a:bodyPr>
          <a:lstStyle/>
          <a:p>
            <a:r>
              <a:rPr lang="en-US" dirty="0"/>
              <a:t>Why is what we do important?</a:t>
            </a:r>
          </a:p>
        </p:txBody>
      </p:sp>
    </p:spTree>
    <p:extLst>
      <p:ext uri="{BB962C8B-B14F-4D97-AF65-F5344CB8AC3E}">
        <p14:creationId xmlns:p14="http://schemas.microsoft.com/office/powerpoint/2010/main" val="269027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0"/>
            <a:ext cx="8229600" cy="2959291"/>
          </a:xfrm>
        </p:spPr>
        <p:txBody>
          <a:bodyPr>
            <a:normAutofit/>
          </a:bodyPr>
          <a:lstStyle/>
          <a:p>
            <a:r>
              <a:rPr lang="en-US" dirty="0"/>
              <a:t>Missed diagnosis rate of 80.1%</a:t>
            </a:r>
          </a:p>
          <a:p>
            <a:r>
              <a:rPr lang="en-US" dirty="0"/>
              <a:t>Misdiagnosis 6.4%</a:t>
            </a:r>
          </a:p>
          <a:p>
            <a:pPr marL="393192" lvl="1" indent="0">
              <a:buNone/>
            </a:pPr>
            <a:r>
              <a:rPr lang="en-US" dirty="0"/>
              <a:t>          </a:t>
            </a:r>
          </a:p>
          <a:p>
            <a:pPr marL="109728" indent="0">
              <a:buNone/>
            </a:pPr>
            <a:r>
              <a:rPr lang="en-US" dirty="0"/>
              <a:t>Sample size 547 (156 met criteria)</a:t>
            </a:r>
            <a:r>
              <a:rPr lang="en-US" sz="2800" dirty="0"/>
              <a:t> </a:t>
            </a:r>
          </a:p>
          <a:p>
            <a:pPr marL="109728" indent="0">
              <a:buNone/>
            </a:pPr>
            <a:r>
              <a:rPr lang="en-US" sz="2800" dirty="0"/>
              <a:t>(</a:t>
            </a:r>
            <a:r>
              <a:rPr lang="en-US" sz="2800" dirty="0" err="1"/>
              <a:t>Chasnoff</a:t>
            </a:r>
            <a:r>
              <a:rPr lang="en-US" sz="2800" dirty="0"/>
              <a:t> 2015)</a:t>
            </a:r>
            <a:endParaRPr lang="en-US" dirty="0"/>
          </a:p>
          <a:p>
            <a:pPr marL="109728" indent="0">
              <a:buNone/>
            </a:pPr>
            <a:endParaRPr lang="en-US" dirty="0"/>
          </a:p>
        </p:txBody>
      </p:sp>
      <p:sp>
        <p:nvSpPr>
          <p:cNvPr id="3" name="Title 2"/>
          <p:cNvSpPr>
            <a:spLocks noGrp="1"/>
          </p:cNvSpPr>
          <p:nvPr>
            <p:ph type="title"/>
          </p:nvPr>
        </p:nvSpPr>
        <p:spPr>
          <a:xfrm>
            <a:off x="457200" y="609600"/>
            <a:ext cx="8229600" cy="2057400"/>
          </a:xfrm>
        </p:spPr>
        <p:txBody>
          <a:bodyPr>
            <a:noAutofit/>
          </a:bodyPr>
          <a:lstStyle/>
          <a:p>
            <a:r>
              <a:rPr lang="en-US" dirty="0">
                <a:solidFill>
                  <a:srgbClr val="242852"/>
                </a:solidFill>
              </a:rPr>
              <a:t>Why is what we do important?</a:t>
            </a:r>
            <a:br>
              <a:rPr lang="en-US" dirty="0">
                <a:solidFill>
                  <a:srgbClr val="242852"/>
                </a:solidFill>
              </a:rPr>
            </a:br>
            <a:br>
              <a:rPr lang="en-US" dirty="0">
                <a:solidFill>
                  <a:srgbClr val="242852"/>
                </a:solidFill>
              </a:rPr>
            </a:br>
            <a:r>
              <a:rPr lang="en-US" sz="2800" dirty="0"/>
              <a:t>Misdiagnosis and Missed Diagnoses in Foster and Adopted Children with Prenatal Alcohol Exposure</a:t>
            </a:r>
            <a:endParaRPr lang="en-US" sz="2400" dirty="0"/>
          </a:p>
        </p:txBody>
      </p:sp>
    </p:spTree>
    <p:extLst>
      <p:ext uri="{BB962C8B-B14F-4D97-AF65-F5344CB8AC3E}">
        <p14:creationId xmlns:p14="http://schemas.microsoft.com/office/powerpoint/2010/main" val="2170627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153400" cy="5257800"/>
          </a:xfrm>
        </p:spPr>
        <p:txBody>
          <a:bodyPr>
            <a:normAutofit lnSpcReduction="10000"/>
          </a:bodyPr>
          <a:lstStyle/>
          <a:p>
            <a:pPr lvl="0">
              <a:buClr>
                <a:srgbClr val="629DD1"/>
              </a:buClr>
            </a:pPr>
            <a:r>
              <a:rPr lang="en-US" sz="2300" dirty="0">
                <a:solidFill>
                  <a:srgbClr val="ACCBF9">
                    <a:lumMod val="25000"/>
                  </a:srgbClr>
                </a:solidFill>
              </a:rPr>
              <a:t>Mental health case conceptualization and treatment by sharing how medical conditions including FASDs may influence a child's ability to benefit from recommended services and therapies.</a:t>
            </a:r>
          </a:p>
          <a:p>
            <a:pPr lvl="0">
              <a:buClr>
                <a:srgbClr val="629DD1"/>
              </a:buClr>
            </a:pPr>
            <a:endParaRPr lang="en-US" sz="2200" dirty="0"/>
          </a:p>
          <a:p>
            <a:r>
              <a:rPr lang="en-US" sz="2200" dirty="0"/>
              <a:t>A foundation for the holistic approach to the psychological, behavioral, developmental, and medical needs of a child.</a:t>
            </a:r>
          </a:p>
          <a:p>
            <a:pPr marL="0" indent="0">
              <a:buNone/>
            </a:pPr>
            <a:endParaRPr lang="en-US" sz="2200" dirty="0"/>
          </a:p>
          <a:p>
            <a:r>
              <a:rPr lang="en-US" sz="2200" dirty="0"/>
              <a:t>The opportunity for medical diagnoses that may be required for some treatments and services.</a:t>
            </a:r>
          </a:p>
          <a:p>
            <a:pPr marL="0" indent="0">
              <a:buNone/>
            </a:pPr>
            <a:endParaRPr lang="en-US" sz="2200" dirty="0"/>
          </a:p>
          <a:p>
            <a:r>
              <a:rPr lang="en-US" sz="2200" dirty="0"/>
              <a:t>Communication with the General Pediatrician regarding recommended services for psychological/physical health and development.</a:t>
            </a:r>
          </a:p>
          <a:p>
            <a:endParaRPr lang="en-US" dirty="0"/>
          </a:p>
        </p:txBody>
      </p:sp>
      <p:sp>
        <p:nvSpPr>
          <p:cNvPr id="2" name="Title 1"/>
          <p:cNvSpPr>
            <a:spLocks noGrp="1"/>
          </p:cNvSpPr>
          <p:nvPr>
            <p:ph type="title"/>
          </p:nvPr>
        </p:nvSpPr>
        <p:spPr>
          <a:xfrm>
            <a:off x="457200" y="0"/>
            <a:ext cx="8229600" cy="1143000"/>
          </a:xfrm>
        </p:spPr>
        <p:txBody>
          <a:bodyPr>
            <a:normAutofit fontScale="90000"/>
          </a:bodyPr>
          <a:lstStyle/>
          <a:p>
            <a:pPr algn="ctr"/>
            <a:br>
              <a:rPr lang="en-US" dirty="0"/>
            </a:br>
            <a:r>
              <a:rPr lang="en-US" sz="3100" dirty="0">
                <a:solidFill>
                  <a:schemeClr val="bg2">
                    <a:lumMod val="25000"/>
                  </a:schemeClr>
                </a:solidFill>
              </a:rPr>
              <a:t>The Specialized Pediatric Evaluation Supports</a:t>
            </a:r>
            <a:r>
              <a:rPr lang="en-US" dirty="0">
                <a:solidFill>
                  <a:schemeClr val="bg2">
                    <a:lumMod val="25000"/>
                  </a:schemeClr>
                </a:solidFill>
              </a:rPr>
              <a:t>:</a:t>
            </a:r>
            <a:br>
              <a:rPr lang="en-US" dirty="0">
                <a:solidFill>
                  <a:schemeClr val="bg2">
                    <a:lumMod val="25000"/>
                  </a:schemeClr>
                </a:solidFill>
              </a:rPr>
            </a:br>
            <a:endParaRPr lang="en-US" dirty="0">
              <a:solidFill>
                <a:schemeClr val="bg2">
                  <a:lumMod val="25000"/>
                </a:schemeClr>
              </a:solidFill>
            </a:endParaRPr>
          </a:p>
        </p:txBody>
      </p:sp>
    </p:spTree>
    <p:extLst>
      <p:ext uri="{BB962C8B-B14F-4D97-AF65-F5344CB8AC3E}">
        <p14:creationId xmlns:p14="http://schemas.microsoft.com/office/powerpoint/2010/main" val="3061236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34000"/>
          </a:xfrm>
        </p:spPr>
        <p:txBody>
          <a:bodyPr>
            <a:normAutofit fontScale="70000" lnSpcReduction="20000"/>
          </a:bodyPr>
          <a:lstStyle/>
          <a:p>
            <a:r>
              <a:rPr lang="en-US" sz="2800" dirty="0"/>
              <a:t>Review of child’s complete medical history</a:t>
            </a:r>
          </a:p>
          <a:p>
            <a:pPr lvl="1"/>
            <a:r>
              <a:rPr lang="en-US" sz="2400" dirty="0"/>
              <a:t>prenatal history</a:t>
            </a:r>
          </a:p>
          <a:p>
            <a:pPr lvl="1"/>
            <a:r>
              <a:rPr lang="en-US" sz="2400" dirty="0"/>
              <a:t>pre and post natal substance exposures</a:t>
            </a:r>
          </a:p>
          <a:p>
            <a:pPr lvl="1"/>
            <a:r>
              <a:rPr lang="en-US" sz="2400" dirty="0"/>
              <a:t>head and other injuries, illnesses, hospitalizations, family history</a:t>
            </a:r>
          </a:p>
          <a:p>
            <a:pPr marL="0" indent="0">
              <a:buNone/>
            </a:pPr>
            <a:endParaRPr lang="en-US" sz="2800" dirty="0"/>
          </a:p>
          <a:p>
            <a:r>
              <a:rPr lang="en-US" sz="2800" dirty="0"/>
              <a:t>Review of social-emotional history, environmental exposures.</a:t>
            </a:r>
            <a:endParaRPr lang="en-US" sz="2200" dirty="0"/>
          </a:p>
          <a:p>
            <a:pPr marL="0" indent="0">
              <a:buNone/>
            </a:pPr>
            <a:endParaRPr lang="en-US" sz="2800" dirty="0"/>
          </a:p>
          <a:p>
            <a:r>
              <a:rPr lang="en-US" sz="2800" dirty="0"/>
              <a:t>Observing play and social-emotional interactions.</a:t>
            </a:r>
          </a:p>
          <a:p>
            <a:endParaRPr lang="en-US" sz="2800" dirty="0"/>
          </a:p>
          <a:p>
            <a:r>
              <a:rPr lang="en-US" sz="2800" dirty="0"/>
              <a:t>Physical examination focusing on growth, physical development, FAS features and neurodevelopment. </a:t>
            </a:r>
          </a:p>
          <a:p>
            <a:pPr marL="0" indent="0">
              <a:buNone/>
            </a:pPr>
            <a:endParaRPr lang="en-US" sz="2800" dirty="0"/>
          </a:p>
          <a:p>
            <a:r>
              <a:rPr lang="en-US" sz="2800" dirty="0"/>
              <a:t>Discussion of findings and recommendations, and an opportunity to answer caregiver questions.</a:t>
            </a:r>
          </a:p>
          <a:p>
            <a:pPr marL="0" indent="0">
              <a:buNone/>
            </a:pPr>
            <a:endParaRPr lang="en-US" sz="2800" dirty="0"/>
          </a:p>
          <a:p>
            <a:r>
              <a:rPr lang="en-US" sz="2800" dirty="0"/>
              <a:t>Medical report with recommendations to be carried out by Martha's Place staff, primary care physician, CWS Social Worker, other involved agencies (TCRC, OT).</a:t>
            </a:r>
          </a:p>
          <a:p>
            <a:pPr marL="0" indent="0">
              <a:buNone/>
            </a:pPr>
            <a:endParaRPr lang="en-US" sz="2800" dirty="0"/>
          </a:p>
          <a:p>
            <a:pPr marL="109728" indent="0">
              <a:buNone/>
            </a:pPr>
            <a:endParaRPr lang="en-US" sz="2800" dirty="0"/>
          </a:p>
        </p:txBody>
      </p:sp>
      <p:sp>
        <p:nvSpPr>
          <p:cNvPr id="2" name="Title 1"/>
          <p:cNvSpPr>
            <a:spLocks noGrp="1"/>
          </p:cNvSpPr>
          <p:nvPr>
            <p:ph type="title"/>
          </p:nvPr>
        </p:nvSpPr>
        <p:spPr>
          <a:xfrm>
            <a:off x="533400" y="0"/>
            <a:ext cx="8153400" cy="914400"/>
          </a:xfrm>
        </p:spPr>
        <p:txBody>
          <a:bodyPr>
            <a:noAutofit/>
          </a:bodyPr>
          <a:lstStyle/>
          <a:p>
            <a:br>
              <a:rPr lang="en-US" sz="2800" dirty="0"/>
            </a:br>
            <a:r>
              <a:rPr lang="en-US" sz="2000" dirty="0"/>
              <a:t>Specialized </a:t>
            </a:r>
            <a:r>
              <a:rPr lang="en-US" sz="2000" dirty="0">
                <a:solidFill>
                  <a:schemeClr val="bg2">
                    <a:lumMod val="25000"/>
                  </a:schemeClr>
                </a:solidFill>
              </a:rPr>
              <a:t>Pediatric Evaluations Include</a:t>
            </a:r>
            <a:r>
              <a:rPr lang="en-US" sz="2800" dirty="0">
                <a:solidFill>
                  <a:schemeClr val="bg2">
                    <a:lumMod val="25000"/>
                  </a:schemeClr>
                </a:solidFill>
              </a:rPr>
              <a:t>:</a:t>
            </a:r>
            <a:br>
              <a:rPr lang="en-US" sz="2800" dirty="0">
                <a:solidFill>
                  <a:schemeClr val="bg2">
                    <a:lumMod val="25000"/>
                  </a:schemeClr>
                </a:solidFill>
              </a:rPr>
            </a:br>
            <a:endParaRPr lang="en-US" sz="2800" dirty="0">
              <a:solidFill>
                <a:schemeClr val="bg2">
                  <a:lumMod val="25000"/>
                </a:schemeClr>
              </a:solidFill>
            </a:endParaRPr>
          </a:p>
        </p:txBody>
      </p:sp>
    </p:spTree>
    <p:extLst>
      <p:ext uri="{BB962C8B-B14F-4D97-AF65-F5344CB8AC3E}">
        <p14:creationId xmlns:p14="http://schemas.microsoft.com/office/powerpoint/2010/main" val="182900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940491"/>
          </a:xfrm>
        </p:spPr>
        <p:txBody>
          <a:bodyPr>
            <a:normAutofit/>
          </a:bodyPr>
          <a:lstStyle/>
          <a:p>
            <a:pPr marL="630936" lvl="2" indent="0">
              <a:buNone/>
            </a:pPr>
            <a:endParaRPr lang="en-US" dirty="0"/>
          </a:p>
          <a:p>
            <a:pPr lvl="2">
              <a:buFont typeface="Arial" panose="020B0604020202020204" pitchFamily="34" charset="0"/>
              <a:buChar char="•"/>
            </a:pPr>
            <a:r>
              <a:rPr lang="en-US" dirty="0"/>
              <a:t>The American Academy of Pediatrics, training on FASDs states: “screen and consider, then refer to your local specialty clinic”. </a:t>
            </a:r>
            <a:r>
              <a:rPr lang="en-US" b="1" dirty="0"/>
              <a:t>Martha’s Place is the local specialty clinic. </a:t>
            </a:r>
          </a:p>
          <a:p>
            <a:pPr lvl="2">
              <a:buFont typeface="Arial" panose="020B0604020202020204" pitchFamily="34" charset="0"/>
              <a:buChar char="•"/>
            </a:pPr>
            <a:endParaRPr lang="en-US" b="1" dirty="0"/>
          </a:p>
          <a:p>
            <a:pPr lvl="2">
              <a:buFont typeface="Arial" panose="020B0604020202020204" pitchFamily="34" charset="0"/>
              <a:buChar char="•"/>
            </a:pPr>
            <a:r>
              <a:rPr lang="en-US" dirty="0"/>
              <a:t>Martha’s Place Medical exam includes an in depth evaluation and FASD assessment.</a:t>
            </a:r>
          </a:p>
          <a:p>
            <a:pPr lvl="2">
              <a:buFont typeface="Arial" panose="020B0604020202020204" pitchFamily="34" charset="0"/>
              <a:buChar char="•"/>
            </a:pPr>
            <a:endParaRPr lang="en-US" dirty="0"/>
          </a:p>
          <a:p>
            <a:pPr lvl="2">
              <a:buFont typeface="Arial" panose="020B0604020202020204" pitchFamily="34" charset="0"/>
              <a:buChar char="•"/>
            </a:pPr>
            <a:r>
              <a:rPr lang="en-US" dirty="0"/>
              <a:t>Requesting consultation/management for medication in the severely impaired child less than 5 years of age.</a:t>
            </a:r>
          </a:p>
          <a:p>
            <a:pPr marL="393192" lvl="1" indent="0">
              <a:buNone/>
            </a:pPr>
            <a:endParaRPr lang="en-US" dirty="0"/>
          </a:p>
          <a:p>
            <a:pPr marL="630936" lvl="2" indent="0">
              <a:buNone/>
            </a:pPr>
            <a:endParaRPr lang="en-US" dirty="0"/>
          </a:p>
        </p:txBody>
      </p:sp>
      <p:sp>
        <p:nvSpPr>
          <p:cNvPr id="3" name="Title 2"/>
          <p:cNvSpPr>
            <a:spLocks noGrp="1"/>
          </p:cNvSpPr>
          <p:nvPr>
            <p:ph type="title"/>
          </p:nvPr>
        </p:nvSpPr>
        <p:spPr>
          <a:xfrm>
            <a:off x="228600" y="274638"/>
            <a:ext cx="8763000" cy="944562"/>
          </a:xfrm>
        </p:spPr>
        <p:txBody>
          <a:bodyPr>
            <a:normAutofit/>
          </a:bodyPr>
          <a:lstStyle/>
          <a:p>
            <a:r>
              <a:rPr lang="en-US" sz="2800" dirty="0"/>
              <a:t>Why general pediatricians refer to Martha’s Place</a:t>
            </a:r>
          </a:p>
        </p:txBody>
      </p:sp>
    </p:spTree>
    <p:extLst>
      <p:ext uri="{BB962C8B-B14F-4D97-AF65-F5344CB8AC3E}">
        <p14:creationId xmlns:p14="http://schemas.microsoft.com/office/powerpoint/2010/main" val="35200144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1">
      <a:dk1>
        <a:srgbClr val="374C81"/>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5101</TotalTime>
  <Words>1085</Words>
  <Application>Microsoft Office PowerPoint</Application>
  <PresentationFormat>On-screen Show (4:3)</PresentationFormat>
  <Paragraphs>104</Paragraphs>
  <Slides>10</Slides>
  <Notes>9</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9" baseType="lpstr">
      <vt:lpstr>ＭＳ Ｐゴシック</vt:lpstr>
      <vt:lpstr>Arial</vt:lpstr>
      <vt:lpstr>Calibri</vt:lpstr>
      <vt:lpstr>Lucida Sans Unicode</vt:lpstr>
      <vt:lpstr>Verdana</vt:lpstr>
      <vt:lpstr>Wingdings 2</vt:lpstr>
      <vt:lpstr>Wingdings 3</vt:lpstr>
      <vt:lpstr>Concourse</vt:lpstr>
      <vt:lpstr>Slide</vt:lpstr>
      <vt:lpstr>MARTHA’S PLACE CHILDREN’S CENTER</vt:lpstr>
      <vt:lpstr>The Martha’s Place Story</vt:lpstr>
      <vt:lpstr>About the Center</vt:lpstr>
      <vt:lpstr>Integrated and comprehensive mental health and medical evaluations </vt:lpstr>
      <vt:lpstr>Why is what we do important?</vt:lpstr>
      <vt:lpstr>Why is what we do important?  Misdiagnosis and Missed Diagnoses in Foster and Adopted Children with Prenatal Alcohol Exposure</vt:lpstr>
      <vt:lpstr> The Specialized Pediatric Evaluation Supports: </vt:lpstr>
      <vt:lpstr> Specialized Pediatric Evaluations Include: </vt:lpstr>
      <vt:lpstr>Why general pediatricians refer to Martha’s Place</vt:lpstr>
      <vt:lpstr>Obstacles in the primary care setting to identify and diagnose high-risk children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Casey Roos</dc:creator>
  <cp:lastModifiedBy>Anthony J Huffaker</cp:lastModifiedBy>
  <cp:revision>306</cp:revision>
  <cp:lastPrinted>2025-03-27T22:34:24Z</cp:lastPrinted>
  <dcterms:created xsi:type="dcterms:W3CDTF">2017-05-06T17:47:00Z</dcterms:created>
  <dcterms:modified xsi:type="dcterms:W3CDTF">2025-04-10T15:45:01Z</dcterms:modified>
</cp:coreProperties>
</file>