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6" r:id="rId1"/>
  </p:sldMasterIdLst>
  <p:notesMasterIdLst>
    <p:notesMasterId r:id="rId7"/>
  </p:notesMasterIdLst>
  <p:handoutMasterIdLst>
    <p:handoutMasterId r:id="rId8"/>
  </p:handoutMasterIdLst>
  <p:sldIdLst>
    <p:sldId id="264" r:id="rId2"/>
    <p:sldId id="266" r:id="rId3"/>
    <p:sldId id="259" r:id="rId4"/>
    <p:sldId id="260" r:id="rId5"/>
    <p:sldId id="267" r:id="rId6"/>
  </p:sldIdLst>
  <p:sldSz cx="9144000" cy="6858000" type="screen4x3"/>
  <p:notesSz cx="7010400" cy="9296400"/>
  <p:embeddedFontLst>
    <p:embeddedFont>
      <p:font typeface="Aptos Narrow" panose="020B0004020202020204" pitchFamily="34" charset="0"/>
      <p:regular r:id="rId9"/>
      <p:bold r:id="rId10"/>
      <p:italic r:id="rId11"/>
      <p:boldItalic r:id="rId12"/>
    </p:embeddedFont>
    <p:embeddedFont>
      <p:font typeface="Open Sans" panose="020B0606030504020204" pitchFamily="34" charset="0"/>
      <p:regular r:id="rId13"/>
      <p:bold r:id="rId14"/>
      <p:italic r:id="rId15"/>
      <p:boldItalic r:id="rId16"/>
    </p:embeddedFont>
    <p:embeddedFont>
      <p:font typeface="Open Sans Extrabold" panose="020B0906030804020204" pitchFamily="34" charset="0"/>
      <p:bold r:id="rId17"/>
      <p:boldItalic r:id="rId18"/>
    </p:embeddedFont>
    <p:embeddedFont>
      <p:font typeface="Open Sans Semibold" panose="020B0706030804020204" pitchFamily="34" charset="0"/>
      <p:bold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4706" autoAdjust="0"/>
  </p:normalViewPr>
  <p:slideViewPr>
    <p:cSldViewPr>
      <p:cViewPr varScale="1">
        <p:scale>
          <a:sx n="50" d="100"/>
          <a:sy n="50" d="100"/>
        </p:scale>
        <p:origin x="2342" y="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C55924-01DA-4365-A682-FC7363C1DED0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2B8DB5-2E17-4AE4-AD6C-7C0331019469}">
      <dgm:prSet custT="1"/>
      <dgm:spPr/>
      <dgm:t>
        <a:bodyPr/>
        <a:lstStyle/>
        <a:p>
          <a:r>
            <a:rPr lang="en-US" sz="2300" dirty="0"/>
            <a:t>Coastal &amp; Interior Split</a:t>
          </a:r>
        </a:p>
      </dgm:t>
    </dgm:pt>
    <dgm:pt modelId="{E43B4A25-8A0B-4892-B30D-F2BC826588B4}" type="parTrans" cxnId="{090F50F2-F770-47B4-A373-ABF8297A589C}">
      <dgm:prSet/>
      <dgm:spPr/>
      <dgm:t>
        <a:bodyPr/>
        <a:lstStyle/>
        <a:p>
          <a:endParaRPr lang="en-US"/>
        </a:p>
      </dgm:t>
    </dgm:pt>
    <dgm:pt modelId="{318C54C5-042C-4E84-B33F-6ACE12491D6A}" type="sibTrans" cxnId="{090F50F2-F770-47B4-A373-ABF8297A589C}">
      <dgm:prSet/>
      <dgm:spPr/>
      <dgm:t>
        <a:bodyPr/>
        <a:lstStyle/>
        <a:p>
          <a:endParaRPr lang="en-US"/>
        </a:p>
      </dgm:t>
    </dgm:pt>
    <dgm:pt modelId="{5501CA95-E97F-4A32-A44A-594FEB54AC5A}">
      <dgm:prSet custT="1"/>
      <dgm:spPr/>
      <dgm:t>
        <a:bodyPr/>
        <a:lstStyle/>
        <a:p>
          <a:r>
            <a:rPr lang="en-US" sz="2000" dirty="0"/>
            <a:t>~15,178 Domestic Wells</a:t>
          </a:r>
        </a:p>
      </dgm:t>
    </dgm:pt>
    <dgm:pt modelId="{EAA42DDB-3AC3-45C0-A32C-F928AB20887D}" type="parTrans" cxnId="{ECA632C8-A86B-4053-8280-E3299B43E92C}">
      <dgm:prSet/>
      <dgm:spPr/>
      <dgm:t>
        <a:bodyPr/>
        <a:lstStyle/>
        <a:p>
          <a:endParaRPr lang="en-US"/>
        </a:p>
      </dgm:t>
    </dgm:pt>
    <dgm:pt modelId="{4200C0A1-7B84-4FCB-BD75-645592492335}" type="sibTrans" cxnId="{ECA632C8-A86B-4053-8280-E3299B43E92C}">
      <dgm:prSet/>
      <dgm:spPr/>
      <dgm:t>
        <a:bodyPr/>
        <a:lstStyle/>
        <a:p>
          <a:endParaRPr lang="en-US"/>
        </a:p>
      </dgm:t>
    </dgm:pt>
    <dgm:pt modelId="{A2D17DFF-63EC-43E9-93B8-273240A2044B}">
      <dgm:prSet custT="1"/>
      <dgm:spPr/>
      <dgm:t>
        <a:bodyPr/>
        <a:lstStyle/>
        <a:p>
          <a:r>
            <a:rPr lang="en-US" sz="2300" dirty="0"/>
            <a:t>Decentralized Nature of the County</a:t>
          </a:r>
        </a:p>
      </dgm:t>
    </dgm:pt>
    <dgm:pt modelId="{9A425E2C-8867-4727-8D6B-DB16DAAD7A3E}" type="parTrans" cxnId="{7854B77D-93EB-4AB9-B4A6-B0E1A52DFC3A}">
      <dgm:prSet/>
      <dgm:spPr/>
      <dgm:t>
        <a:bodyPr/>
        <a:lstStyle/>
        <a:p>
          <a:endParaRPr lang="en-US"/>
        </a:p>
      </dgm:t>
    </dgm:pt>
    <dgm:pt modelId="{C666BDDA-C777-4513-AF63-8484FCE16312}" type="sibTrans" cxnId="{7854B77D-93EB-4AB9-B4A6-B0E1A52DFC3A}">
      <dgm:prSet/>
      <dgm:spPr/>
      <dgm:t>
        <a:bodyPr/>
        <a:lstStyle/>
        <a:p>
          <a:endParaRPr lang="en-US"/>
        </a:p>
      </dgm:t>
    </dgm:pt>
    <dgm:pt modelId="{9892DC93-9C7D-4DBB-8B95-40BD3A80BEE1}">
      <dgm:prSet custT="1"/>
      <dgm:spPr/>
      <dgm:t>
        <a:bodyPr/>
        <a:lstStyle/>
        <a:p>
          <a:r>
            <a:rPr lang="en-US" sz="2000" dirty="0" err="1"/>
            <a:t>CountyOES</a:t>
          </a:r>
          <a:r>
            <a:rPr lang="en-US" sz="2000" dirty="0"/>
            <a:t> – MJHMP, EmergencySLO.org, ReadySLO.org</a:t>
          </a:r>
        </a:p>
      </dgm:t>
    </dgm:pt>
    <dgm:pt modelId="{0E773746-44D8-4AC5-995E-175D59081857}" type="parTrans" cxnId="{8784A8EF-763A-4A40-B629-029605140D66}">
      <dgm:prSet/>
      <dgm:spPr/>
      <dgm:t>
        <a:bodyPr/>
        <a:lstStyle/>
        <a:p>
          <a:endParaRPr lang="en-US"/>
        </a:p>
      </dgm:t>
    </dgm:pt>
    <dgm:pt modelId="{240CF23C-3516-4C94-AB36-A4C4DC52B46D}" type="sibTrans" cxnId="{8784A8EF-763A-4A40-B629-029605140D66}">
      <dgm:prSet/>
      <dgm:spPr/>
      <dgm:t>
        <a:bodyPr/>
        <a:lstStyle/>
        <a:p>
          <a:endParaRPr lang="en-US"/>
        </a:p>
      </dgm:t>
    </dgm:pt>
    <dgm:pt modelId="{B18A3F7A-1AC8-425D-8FA7-0C2A2D513791}">
      <dgm:prSet custT="1"/>
      <dgm:spPr/>
      <dgm:t>
        <a:bodyPr/>
        <a:lstStyle/>
        <a:p>
          <a:r>
            <a:rPr lang="en-US" sz="2000" dirty="0" err="1"/>
            <a:t>Env.Health</a:t>
          </a:r>
          <a:r>
            <a:rPr lang="en-US" sz="2000" dirty="0"/>
            <a:t> – Well Program website</a:t>
          </a:r>
        </a:p>
      </dgm:t>
    </dgm:pt>
    <dgm:pt modelId="{EFFAFE66-A2FF-4D19-834D-6BADECE6B449}" type="parTrans" cxnId="{9A5F49A6-21AE-476A-A8BC-04DBCF99B52C}">
      <dgm:prSet/>
      <dgm:spPr/>
      <dgm:t>
        <a:bodyPr/>
        <a:lstStyle/>
        <a:p>
          <a:endParaRPr lang="en-US"/>
        </a:p>
      </dgm:t>
    </dgm:pt>
    <dgm:pt modelId="{BFBC08D8-A5E9-4E50-BA0B-5A15A00D8058}" type="sibTrans" cxnId="{9A5F49A6-21AE-476A-A8BC-04DBCF99B52C}">
      <dgm:prSet/>
      <dgm:spPr/>
      <dgm:t>
        <a:bodyPr/>
        <a:lstStyle/>
        <a:p>
          <a:endParaRPr lang="en-US"/>
        </a:p>
      </dgm:t>
    </dgm:pt>
    <dgm:pt modelId="{9299C447-86A7-4489-B9EE-0AAB39C5BE19}">
      <dgm:prSet custT="1"/>
      <dgm:spPr/>
      <dgm:t>
        <a:bodyPr/>
        <a:lstStyle/>
        <a:p>
          <a:r>
            <a:rPr lang="en-US" sz="2000" dirty="0"/>
            <a:t>Public Works – WRAC, Drought Task Force, SLOCountyWater.org</a:t>
          </a:r>
        </a:p>
      </dgm:t>
    </dgm:pt>
    <dgm:pt modelId="{8372C87A-F953-496D-B42A-8E0EF3BB3ADA}" type="parTrans" cxnId="{EFFEA5E7-3C4E-4C95-AAA4-344299F4AEB7}">
      <dgm:prSet/>
      <dgm:spPr/>
      <dgm:t>
        <a:bodyPr/>
        <a:lstStyle/>
        <a:p>
          <a:endParaRPr lang="en-US"/>
        </a:p>
      </dgm:t>
    </dgm:pt>
    <dgm:pt modelId="{5D377945-57C1-48BE-A0DA-5249F950900B}" type="sibTrans" cxnId="{EFFEA5E7-3C4E-4C95-AAA4-344299F4AEB7}">
      <dgm:prSet/>
      <dgm:spPr/>
      <dgm:t>
        <a:bodyPr/>
        <a:lstStyle/>
        <a:p>
          <a:endParaRPr lang="en-US"/>
        </a:p>
      </dgm:t>
    </dgm:pt>
    <dgm:pt modelId="{5DF1D873-9B52-487C-B69C-773256211F98}">
      <dgm:prSet custT="1"/>
      <dgm:spPr/>
      <dgm:t>
        <a:bodyPr/>
        <a:lstStyle/>
        <a:p>
          <a:r>
            <a:rPr lang="en-US" sz="2000" dirty="0"/>
            <a:t>27 State Small Water Systems</a:t>
          </a:r>
        </a:p>
      </dgm:t>
    </dgm:pt>
    <dgm:pt modelId="{95642FED-662E-477C-AB1E-9A0E3B6E02A8}" type="parTrans" cxnId="{2F540829-6D1C-45BC-83FE-E29271779A25}">
      <dgm:prSet/>
      <dgm:spPr/>
      <dgm:t>
        <a:bodyPr/>
        <a:lstStyle/>
        <a:p>
          <a:endParaRPr lang="en-US"/>
        </a:p>
      </dgm:t>
    </dgm:pt>
    <dgm:pt modelId="{9014A335-515D-47DC-8A25-4001F63673FB}" type="sibTrans" cxnId="{2F540829-6D1C-45BC-83FE-E29271779A25}">
      <dgm:prSet/>
      <dgm:spPr/>
      <dgm:t>
        <a:bodyPr/>
        <a:lstStyle/>
        <a:p>
          <a:endParaRPr lang="en-US"/>
        </a:p>
      </dgm:t>
    </dgm:pt>
    <dgm:pt modelId="{06D696E7-D201-4CAB-9A66-8B750D16BFBA}">
      <dgm:prSet custT="1"/>
      <dgm:spPr/>
      <dgm:t>
        <a:bodyPr/>
        <a:lstStyle/>
        <a:p>
          <a:r>
            <a:rPr lang="en-US" sz="2000" dirty="0"/>
            <a:t>83 Public Water Systems</a:t>
          </a:r>
        </a:p>
      </dgm:t>
    </dgm:pt>
    <dgm:pt modelId="{C78C1953-F317-427E-BE6F-EC2205884C81}" type="parTrans" cxnId="{077FCE25-A0E7-4952-9BE5-1917AB7AEFF4}">
      <dgm:prSet/>
      <dgm:spPr/>
      <dgm:t>
        <a:bodyPr/>
        <a:lstStyle/>
        <a:p>
          <a:endParaRPr lang="en-US"/>
        </a:p>
      </dgm:t>
    </dgm:pt>
    <dgm:pt modelId="{B3069FB6-1B23-4DC3-80E6-9544B6806C78}" type="sibTrans" cxnId="{077FCE25-A0E7-4952-9BE5-1917AB7AEFF4}">
      <dgm:prSet/>
      <dgm:spPr/>
      <dgm:t>
        <a:bodyPr/>
        <a:lstStyle/>
        <a:p>
          <a:endParaRPr lang="en-US"/>
        </a:p>
      </dgm:t>
    </dgm:pt>
    <dgm:pt modelId="{DBE1CD39-F16E-403D-B9B1-EF97109563C6}">
      <dgm:prSet custT="1"/>
      <dgm:spPr/>
      <dgm:t>
        <a:bodyPr/>
        <a:lstStyle/>
        <a:p>
          <a:r>
            <a:rPr lang="en-US" sz="2000" dirty="0"/>
            <a:t>Groundwater Sustainability - SGMA</a:t>
          </a:r>
        </a:p>
      </dgm:t>
    </dgm:pt>
    <dgm:pt modelId="{4FAD4301-58D4-4E66-86CC-0A6184332317}" type="parTrans" cxnId="{1579355E-C25B-4975-9C7C-95E461BC7BD2}">
      <dgm:prSet/>
      <dgm:spPr/>
    </dgm:pt>
    <dgm:pt modelId="{973E17F0-2B3B-4ECA-90AC-962345FF5EC3}" type="sibTrans" cxnId="{1579355E-C25B-4975-9C7C-95E461BC7BD2}">
      <dgm:prSet/>
      <dgm:spPr/>
    </dgm:pt>
    <dgm:pt modelId="{E97240F6-23A7-423E-92D3-F43B95030551}" type="pres">
      <dgm:prSet presAssocID="{85C55924-01DA-4365-A682-FC7363C1DED0}" presName="linear" presStyleCnt="0">
        <dgm:presLayoutVars>
          <dgm:dir/>
          <dgm:animLvl val="lvl"/>
          <dgm:resizeHandles val="exact"/>
        </dgm:presLayoutVars>
      </dgm:prSet>
      <dgm:spPr/>
    </dgm:pt>
    <dgm:pt modelId="{4BDB87DA-0C4C-462D-BABC-EB71F4FACCA1}" type="pres">
      <dgm:prSet presAssocID="{9C2B8DB5-2E17-4AE4-AD6C-7C0331019469}" presName="parentLin" presStyleCnt="0"/>
      <dgm:spPr/>
    </dgm:pt>
    <dgm:pt modelId="{B1D54EC7-E299-41F3-9C3A-5A9BFD7079B6}" type="pres">
      <dgm:prSet presAssocID="{9C2B8DB5-2E17-4AE4-AD6C-7C0331019469}" presName="parentLeftMargin" presStyleLbl="node1" presStyleIdx="0" presStyleCnt="2"/>
      <dgm:spPr/>
    </dgm:pt>
    <dgm:pt modelId="{7392FFB6-0FDB-4F3F-BB62-2DD6F57C3B35}" type="pres">
      <dgm:prSet presAssocID="{9C2B8DB5-2E17-4AE4-AD6C-7C033101946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0C45C3B-D68E-461F-8BB9-C3AF7A3AD5EE}" type="pres">
      <dgm:prSet presAssocID="{9C2B8DB5-2E17-4AE4-AD6C-7C0331019469}" presName="negativeSpace" presStyleCnt="0"/>
      <dgm:spPr/>
    </dgm:pt>
    <dgm:pt modelId="{7AC21313-119A-4EE6-B87E-9034149455C8}" type="pres">
      <dgm:prSet presAssocID="{9C2B8DB5-2E17-4AE4-AD6C-7C0331019469}" presName="childText" presStyleLbl="conFgAcc1" presStyleIdx="0" presStyleCnt="2">
        <dgm:presLayoutVars>
          <dgm:bulletEnabled val="1"/>
        </dgm:presLayoutVars>
      </dgm:prSet>
      <dgm:spPr/>
    </dgm:pt>
    <dgm:pt modelId="{44C8A295-57FC-4A9D-B92D-1D6351FE1FD6}" type="pres">
      <dgm:prSet presAssocID="{318C54C5-042C-4E84-B33F-6ACE12491D6A}" presName="spaceBetweenRectangles" presStyleCnt="0"/>
      <dgm:spPr/>
    </dgm:pt>
    <dgm:pt modelId="{E9047937-28C9-4CFA-8810-B3ABEE7D50FA}" type="pres">
      <dgm:prSet presAssocID="{A2D17DFF-63EC-43E9-93B8-273240A2044B}" presName="parentLin" presStyleCnt="0"/>
      <dgm:spPr/>
    </dgm:pt>
    <dgm:pt modelId="{0CD0BA6C-A707-4A21-A2BF-DF1361D09679}" type="pres">
      <dgm:prSet presAssocID="{A2D17DFF-63EC-43E9-93B8-273240A2044B}" presName="parentLeftMargin" presStyleLbl="node1" presStyleIdx="0" presStyleCnt="2"/>
      <dgm:spPr/>
    </dgm:pt>
    <dgm:pt modelId="{9DC87013-9780-4FDB-A01E-9659A75A4F3C}" type="pres">
      <dgm:prSet presAssocID="{A2D17DFF-63EC-43E9-93B8-273240A2044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B0F7F9EA-E448-41B1-BEFD-3FD1A403FDC3}" type="pres">
      <dgm:prSet presAssocID="{A2D17DFF-63EC-43E9-93B8-273240A2044B}" presName="negativeSpace" presStyleCnt="0"/>
      <dgm:spPr/>
    </dgm:pt>
    <dgm:pt modelId="{B730323B-F79B-412C-B092-549CB4C3FA3F}" type="pres">
      <dgm:prSet presAssocID="{A2D17DFF-63EC-43E9-93B8-273240A2044B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86D8F604-F02C-4A29-8A6F-80E63EE85E6E}" type="presOf" srcId="{9892DC93-9C7D-4DBB-8B95-40BD3A80BEE1}" destId="{B730323B-F79B-412C-B092-549CB4C3FA3F}" srcOrd="0" destOrd="0" presId="urn:microsoft.com/office/officeart/2005/8/layout/list1"/>
    <dgm:cxn modelId="{077FCE25-A0E7-4952-9BE5-1917AB7AEFF4}" srcId="{9C2B8DB5-2E17-4AE4-AD6C-7C0331019469}" destId="{06D696E7-D201-4CAB-9A66-8B750D16BFBA}" srcOrd="2" destOrd="0" parTransId="{C78C1953-F317-427E-BE6F-EC2205884C81}" sibTransId="{B3069FB6-1B23-4DC3-80E6-9544B6806C78}"/>
    <dgm:cxn modelId="{2F540829-6D1C-45BC-83FE-E29271779A25}" srcId="{9C2B8DB5-2E17-4AE4-AD6C-7C0331019469}" destId="{5DF1D873-9B52-487C-B69C-773256211F98}" srcOrd="1" destOrd="0" parTransId="{95642FED-662E-477C-AB1E-9A0E3B6E02A8}" sibTransId="{9014A335-515D-47DC-8A25-4001F63673FB}"/>
    <dgm:cxn modelId="{95222E2E-90D2-4CCD-B6EA-15F0EB4A67DB}" type="presOf" srcId="{9299C447-86A7-4489-B9EE-0AAB39C5BE19}" destId="{B730323B-F79B-412C-B092-549CB4C3FA3F}" srcOrd="0" destOrd="2" presId="urn:microsoft.com/office/officeart/2005/8/layout/list1"/>
    <dgm:cxn modelId="{0E0E5331-4CEC-4CFB-89E1-3A3EEA3D6E28}" type="presOf" srcId="{06D696E7-D201-4CAB-9A66-8B750D16BFBA}" destId="{7AC21313-119A-4EE6-B87E-9034149455C8}" srcOrd="0" destOrd="2" presId="urn:microsoft.com/office/officeart/2005/8/layout/list1"/>
    <dgm:cxn modelId="{1579355E-C25B-4975-9C7C-95E461BC7BD2}" srcId="{A2D17DFF-63EC-43E9-93B8-273240A2044B}" destId="{DBE1CD39-F16E-403D-B9B1-EF97109563C6}" srcOrd="3" destOrd="0" parTransId="{4FAD4301-58D4-4E66-86CC-0A6184332317}" sibTransId="{973E17F0-2B3B-4ECA-90AC-962345FF5EC3}"/>
    <dgm:cxn modelId="{80DD3D4D-D2A2-4660-AF56-33D638A9B8F0}" type="presOf" srcId="{85C55924-01DA-4365-A682-FC7363C1DED0}" destId="{E97240F6-23A7-423E-92D3-F43B95030551}" srcOrd="0" destOrd="0" presId="urn:microsoft.com/office/officeart/2005/8/layout/list1"/>
    <dgm:cxn modelId="{1160FA54-C2CA-4747-B779-03369EB939C0}" type="presOf" srcId="{9C2B8DB5-2E17-4AE4-AD6C-7C0331019469}" destId="{7392FFB6-0FDB-4F3F-BB62-2DD6F57C3B35}" srcOrd="1" destOrd="0" presId="urn:microsoft.com/office/officeart/2005/8/layout/list1"/>
    <dgm:cxn modelId="{40865077-3BFC-4BEF-93E7-96F4E6B555AB}" type="presOf" srcId="{A2D17DFF-63EC-43E9-93B8-273240A2044B}" destId="{9DC87013-9780-4FDB-A01E-9659A75A4F3C}" srcOrd="1" destOrd="0" presId="urn:microsoft.com/office/officeart/2005/8/layout/list1"/>
    <dgm:cxn modelId="{7854B77D-93EB-4AB9-B4A6-B0E1A52DFC3A}" srcId="{85C55924-01DA-4365-A682-FC7363C1DED0}" destId="{A2D17DFF-63EC-43E9-93B8-273240A2044B}" srcOrd="1" destOrd="0" parTransId="{9A425E2C-8867-4727-8D6B-DB16DAAD7A3E}" sibTransId="{C666BDDA-C777-4513-AF63-8484FCE16312}"/>
    <dgm:cxn modelId="{9A5F49A6-21AE-476A-A8BC-04DBCF99B52C}" srcId="{A2D17DFF-63EC-43E9-93B8-273240A2044B}" destId="{B18A3F7A-1AC8-425D-8FA7-0C2A2D513791}" srcOrd="1" destOrd="0" parTransId="{EFFAFE66-A2FF-4D19-834D-6BADECE6B449}" sibTransId="{BFBC08D8-A5E9-4E50-BA0B-5A15A00D8058}"/>
    <dgm:cxn modelId="{97ABA4AF-0164-4919-90D0-39E4D7BD6CDF}" type="presOf" srcId="{B18A3F7A-1AC8-425D-8FA7-0C2A2D513791}" destId="{B730323B-F79B-412C-B092-549CB4C3FA3F}" srcOrd="0" destOrd="1" presId="urn:microsoft.com/office/officeart/2005/8/layout/list1"/>
    <dgm:cxn modelId="{71BEA5B7-28D7-41BA-B98D-B9ECDCC7C8D4}" type="presOf" srcId="{5501CA95-E97F-4A32-A44A-594FEB54AC5A}" destId="{7AC21313-119A-4EE6-B87E-9034149455C8}" srcOrd="0" destOrd="0" presId="urn:microsoft.com/office/officeart/2005/8/layout/list1"/>
    <dgm:cxn modelId="{ECA632C8-A86B-4053-8280-E3299B43E92C}" srcId="{9C2B8DB5-2E17-4AE4-AD6C-7C0331019469}" destId="{5501CA95-E97F-4A32-A44A-594FEB54AC5A}" srcOrd="0" destOrd="0" parTransId="{EAA42DDB-3AC3-45C0-A32C-F928AB20887D}" sibTransId="{4200C0A1-7B84-4FCB-BD75-645592492335}"/>
    <dgm:cxn modelId="{15BAE4CD-84A4-4D98-8966-411C62040A40}" type="presOf" srcId="{9C2B8DB5-2E17-4AE4-AD6C-7C0331019469}" destId="{B1D54EC7-E299-41F3-9C3A-5A9BFD7079B6}" srcOrd="0" destOrd="0" presId="urn:microsoft.com/office/officeart/2005/8/layout/list1"/>
    <dgm:cxn modelId="{F1D896DD-6F1C-4B37-9E03-3A4C21A87C59}" type="presOf" srcId="{5DF1D873-9B52-487C-B69C-773256211F98}" destId="{7AC21313-119A-4EE6-B87E-9034149455C8}" srcOrd="0" destOrd="1" presId="urn:microsoft.com/office/officeart/2005/8/layout/list1"/>
    <dgm:cxn modelId="{EFFEA5E7-3C4E-4C95-AAA4-344299F4AEB7}" srcId="{A2D17DFF-63EC-43E9-93B8-273240A2044B}" destId="{9299C447-86A7-4489-B9EE-0AAB39C5BE19}" srcOrd="2" destOrd="0" parTransId="{8372C87A-F953-496D-B42A-8E0EF3BB3ADA}" sibTransId="{5D377945-57C1-48BE-A0DA-5249F950900B}"/>
    <dgm:cxn modelId="{53812FEB-F480-4911-A8FA-192F62D51086}" type="presOf" srcId="{A2D17DFF-63EC-43E9-93B8-273240A2044B}" destId="{0CD0BA6C-A707-4A21-A2BF-DF1361D09679}" srcOrd="0" destOrd="0" presId="urn:microsoft.com/office/officeart/2005/8/layout/list1"/>
    <dgm:cxn modelId="{ED6231EF-B53A-4850-B5BF-D865B3F630B6}" type="presOf" srcId="{DBE1CD39-F16E-403D-B9B1-EF97109563C6}" destId="{B730323B-F79B-412C-B092-549CB4C3FA3F}" srcOrd="0" destOrd="3" presId="urn:microsoft.com/office/officeart/2005/8/layout/list1"/>
    <dgm:cxn modelId="{8784A8EF-763A-4A40-B629-029605140D66}" srcId="{A2D17DFF-63EC-43E9-93B8-273240A2044B}" destId="{9892DC93-9C7D-4DBB-8B95-40BD3A80BEE1}" srcOrd="0" destOrd="0" parTransId="{0E773746-44D8-4AC5-995E-175D59081857}" sibTransId="{240CF23C-3516-4C94-AB36-A4C4DC52B46D}"/>
    <dgm:cxn modelId="{090F50F2-F770-47B4-A373-ABF8297A589C}" srcId="{85C55924-01DA-4365-A682-FC7363C1DED0}" destId="{9C2B8DB5-2E17-4AE4-AD6C-7C0331019469}" srcOrd="0" destOrd="0" parTransId="{E43B4A25-8A0B-4892-B30D-F2BC826588B4}" sibTransId="{318C54C5-042C-4E84-B33F-6ACE12491D6A}"/>
    <dgm:cxn modelId="{EAFA7A8D-0440-4CAF-9126-7A2469006B5E}" type="presParOf" srcId="{E97240F6-23A7-423E-92D3-F43B95030551}" destId="{4BDB87DA-0C4C-462D-BABC-EB71F4FACCA1}" srcOrd="0" destOrd="0" presId="urn:microsoft.com/office/officeart/2005/8/layout/list1"/>
    <dgm:cxn modelId="{74D40A0C-4656-4267-B20D-EDFE5DA75882}" type="presParOf" srcId="{4BDB87DA-0C4C-462D-BABC-EB71F4FACCA1}" destId="{B1D54EC7-E299-41F3-9C3A-5A9BFD7079B6}" srcOrd="0" destOrd="0" presId="urn:microsoft.com/office/officeart/2005/8/layout/list1"/>
    <dgm:cxn modelId="{70D033CB-8691-45FF-AB7B-659E2FC3B791}" type="presParOf" srcId="{4BDB87DA-0C4C-462D-BABC-EB71F4FACCA1}" destId="{7392FFB6-0FDB-4F3F-BB62-2DD6F57C3B35}" srcOrd="1" destOrd="0" presId="urn:microsoft.com/office/officeart/2005/8/layout/list1"/>
    <dgm:cxn modelId="{D89B2DF3-80A8-41C7-AB54-4801CE51C4BC}" type="presParOf" srcId="{E97240F6-23A7-423E-92D3-F43B95030551}" destId="{20C45C3B-D68E-461F-8BB9-C3AF7A3AD5EE}" srcOrd="1" destOrd="0" presId="urn:microsoft.com/office/officeart/2005/8/layout/list1"/>
    <dgm:cxn modelId="{769EDF7B-7A64-4778-AFA4-CC0180271A9B}" type="presParOf" srcId="{E97240F6-23A7-423E-92D3-F43B95030551}" destId="{7AC21313-119A-4EE6-B87E-9034149455C8}" srcOrd="2" destOrd="0" presId="urn:microsoft.com/office/officeart/2005/8/layout/list1"/>
    <dgm:cxn modelId="{3A543784-6E1F-41AB-AB8C-8A9059E4FFD6}" type="presParOf" srcId="{E97240F6-23A7-423E-92D3-F43B95030551}" destId="{44C8A295-57FC-4A9D-B92D-1D6351FE1FD6}" srcOrd="3" destOrd="0" presId="urn:microsoft.com/office/officeart/2005/8/layout/list1"/>
    <dgm:cxn modelId="{3D066EB1-DCE8-4CD0-BA64-DDFFA843D40C}" type="presParOf" srcId="{E97240F6-23A7-423E-92D3-F43B95030551}" destId="{E9047937-28C9-4CFA-8810-B3ABEE7D50FA}" srcOrd="4" destOrd="0" presId="urn:microsoft.com/office/officeart/2005/8/layout/list1"/>
    <dgm:cxn modelId="{3630A940-3955-4532-A8D2-7D22D680240F}" type="presParOf" srcId="{E9047937-28C9-4CFA-8810-B3ABEE7D50FA}" destId="{0CD0BA6C-A707-4A21-A2BF-DF1361D09679}" srcOrd="0" destOrd="0" presId="urn:microsoft.com/office/officeart/2005/8/layout/list1"/>
    <dgm:cxn modelId="{077558E7-C3AD-4F24-9E38-C94FBFC41D62}" type="presParOf" srcId="{E9047937-28C9-4CFA-8810-B3ABEE7D50FA}" destId="{9DC87013-9780-4FDB-A01E-9659A75A4F3C}" srcOrd="1" destOrd="0" presId="urn:microsoft.com/office/officeart/2005/8/layout/list1"/>
    <dgm:cxn modelId="{AB49D255-C3C1-43B0-BFBA-1DC198E8C396}" type="presParOf" srcId="{E97240F6-23A7-423E-92D3-F43B95030551}" destId="{B0F7F9EA-E448-41B1-BEFD-3FD1A403FDC3}" srcOrd="5" destOrd="0" presId="urn:microsoft.com/office/officeart/2005/8/layout/list1"/>
    <dgm:cxn modelId="{542CA4EF-C131-4400-8CD9-7A088535E6E4}" type="presParOf" srcId="{E97240F6-23A7-423E-92D3-F43B95030551}" destId="{B730323B-F79B-412C-B092-549CB4C3FA3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955CFC-7273-470C-93E5-B7898676DAB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203D9E-DAFA-47F6-A5D3-EB1A2852B810}">
      <dgm:prSet custT="1"/>
      <dgm:spPr/>
      <dgm:t>
        <a:bodyPr/>
        <a:lstStyle/>
        <a:p>
          <a:r>
            <a:rPr lang="en-US" sz="2300" b="1" dirty="0"/>
            <a:t>MJHMP 2025 Update via WSP</a:t>
          </a:r>
        </a:p>
      </dgm:t>
    </dgm:pt>
    <dgm:pt modelId="{72E35AC3-7998-43FE-B0E7-C391A37A8B34}" type="parTrans" cxnId="{F6AFBBD3-57CA-412B-89DE-C920002167AD}">
      <dgm:prSet/>
      <dgm:spPr/>
      <dgm:t>
        <a:bodyPr/>
        <a:lstStyle/>
        <a:p>
          <a:endParaRPr lang="en-US"/>
        </a:p>
      </dgm:t>
    </dgm:pt>
    <dgm:pt modelId="{AA23C9E3-F193-4EFB-BD31-2DF82A50ED32}" type="sibTrans" cxnId="{F6AFBBD3-57CA-412B-89DE-C920002167AD}">
      <dgm:prSet/>
      <dgm:spPr/>
      <dgm:t>
        <a:bodyPr/>
        <a:lstStyle/>
        <a:p>
          <a:endParaRPr lang="en-US"/>
        </a:p>
      </dgm:t>
    </dgm:pt>
    <dgm:pt modelId="{21E056B2-BDF9-4328-9641-309B29D17A53}">
      <dgm:prSet custT="1"/>
      <dgm:spPr/>
      <dgm:t>
        <a:bodyPr/>
        <a:lstStyle/>
        <a:p>
          <a:r>
            <a:rPr lang="en-US" sz="2100" dirty="0"/>
            <a:t>Comprehensive five-year update</a:t>
          </a:r>
        </a:p>
      </dgm:t>
    </dgm:pt>
    <dgm:pt modelId="{6C237DAC-8CE3-422A-9A0F-DC50AF713B56}" type="parTrans" cxnId="{9A74E1B1-781A-4F97-996D-249875A28B4D}">
      <dgm:prSet/>
      <dgm:spPr/>
      <dgm:t>
        <a:bodyPr/>
        <a:lstStyle/>
        <a:p>
          <a:endParaRPr lang="en-US"/>
        </a:p>
      </dgm:t>
    </dgm:pt>
    <dgm:pt modelId="{6248F58B-0AE6-4499-9225-BFE58B6259C7}" type="sibTrans" cxnId="{9A74E1B1-781A-4F97-996D-249875A28B4D}">
      <dgm:prSet/>
      <dgm:spPr/>
      <dgm:t>
        <a:bodyPr/>
        <a:lstStyle/>
        <a:p>
          <a:endParaRPr lang="en-US"/>
        </a:p>
      </dgm:t>
    </dgm:pt>
    <dgm:pt modelId="{068D02A8-8A4E-47CB-9194-80E8545DD5F0}">
      <dgm:prSet custT="1"/>
      <dgm:spPr/>
      <dgm:t>
        <a:bodyPr/>
        <a:lstStyle/>
        <a:p>
          <a:r>
            <a:rPr lang="en-US" sz="2100" dirty="0"/>
            <a:t>Introduction of SB552 into the plan</a:t>
          </a:r>
        </a:p>
      </dgm:t>
    </dgm:pt>
    <dgm:pt modelId="{A391B30F-D6FF-405C-90B4-4CDFC9B92A73}" type="parTrans" cxnId="{7C97647C-027E-45C7-976A-89764698F477}">
      <dgm:prSet/>
      <dgm:spPr/>
      <dgm:t>
        <a:bodyPr/>
        <a:lstStyle/>
        <a:p>
          <a:endParaRPr lang="en-US"/>
        </a:p>
      </dgm:t>
    </dgm:pt>
    <dgm:pt modelId="{9202EDE8-49B2-4AB4-A031-4B8D687B562C}" type="sibTrans" cxnId="{7C97647C-027E-45C7-976A-89764698F477}">
      <dgm:prSet/>
      <dgm:spPr/>
      <dgm:t>
        <a:bodyPr/>
        <a:lstStyle/>
        <a:p>
          <a:endParaRPr lang="en-US"/>
        </a:p>
      </dgm:t>
    </dgm:pt>
    <dgm:pt modelId="{9A250578-9AA6-4F6F-AFFE-846B3C55A146}">
      <dgm:prSet custT="1"/>
      <dgm:spPr/>
      <dgm:t>
        <a:bodyPr/>
        <a:lstStyle/>
        <a:p>
          <a:r>
            <a:rPr lang="en-US" sz="2300" b="1" dirty="0"/>
            <a:t>DWR Direct Technical Assistance via Stantec</a:t>
          </a:r>
        </a:p>
      </dgm:t>
    </dgm:pt>
    <dgm:pt modelId="{714A1163-B52B-4627-A320-A6F7EABAC949}" type="parTrans" cxnId="{26D31F6E-9F1F-4571-8B3F-CC70672AEE82}">
      <dgm:prSet/>
      <dgm:spPr/>
      <dgm:t>
        <a:bodyPr/>
        <a:lstStyle/>
        <a:p>
          <a:endParaRPr lang="en-US"/>
        </a:p>
      </dgm:t>
    </dgm:pt>
    <dgm:pt modelId="{23A40BBE-FA34-4CEF-B4A3-C35246560D0D}" type="sibTrans" cxnId="{26D31F6E-9F1F-4571-8B3F-CC70672AEE82}">
      <dgm:prSet/>
      <dgm:spPr/>
      <dgm:t>
        <a:bodyPr/>
        <a:lstStyle/>
        <a:p>
          <a:endParaRPr lang="en-US"/>
        </a:p>
      </dgm:t>
    </dgm:pt>
    <dgm:pt modelId="{D7742BCC-19FD-4545-9C56-4E480E14606F}">
      <dgm:prSet custT="1"/>
      <dgm:spPr/>
      <dgm:t>
        <a:bodyPr/>
        <a:lstStyle/>
        <a:p>
          <a:r>
            <a:rPr lang="en-US" sz="2100" dirty="0"/>
            <a:t>To develop supplemental documents to MJHMP</a:t>
          </a:r>
        </a:p>
      </dgm:t>
    </dgm:pt>
    <dgm:pt modelId="{F3B6F334-95E4-436F-BBE4-E42E5381E8E2}" type="parTrans" cxnId="{72102234-F54E-4773-87C3-D21012313AB7}">
      <dgm:prSet/>
      <dgm:spPr/>
      <dgm:t>
        <a:bodyPr/>
        <a:lstStyle/>
        <a:p>
          <a:endParaRPr lang="en-US"/>
        </a:p>
      </dgm:t>
    </dgm:pt>
    <dgm:pt modelId="{C0A2EF47-4527-4FF4-ADF2-E415E457BA54}" type="sibTrans" cxnId="{72102234-F54E-4773-87C3-D21012313AB7}">
      <dgm:prSet/>
      <dgm:spPr/>
      <dgm:t>
        <a:bodyPr/>
        <a:lstStyle/>
        <a:p>
          <a:endParaRPr lang="en-US"/>
        </a:p>
      </dgm:t>
    </dgm:pt>
    <dgm:pt modelId="{345B41F3-4164-4D8D-8B2C-3068DBC06A91}">
      <dgm:prSet custT="1"/>
      <dgm:spPr/>
      <dgm:t>
        <a:bodyPr/>
        <a:lstStyle/>
        <a:p>
          <a:r>
            <a:rPr lang="en-US" sz="2100" dirty="0"/>
            <a:t>System Consolidation Plan</a:t>
          </a:r>
        </a:p>
      </dgm:t>
    </dgm:pt>
    <dgm:pt modelId="{E958E500-12DB-4B7A-B93A-6C37A6565D00}" type="parTrans" cxnId="{E9CA3C18-CF28-44E3-A1DF-3549D94CC030}">
      <dgm:prSet/>
      <dgm:spPr/>
      <dgm:t>
        <a:bodyPr/>
        <a:lstStyle/>
        <a:p>
          <a:endParaRPr lang="en-US"/>
        </a:p>
      </dgm:t>
    </dgm:pt>
    <dgm:pt modelId="{D084F380-BA75-4276-9389-8C8E1FAB38E3}" type="sibTrans" cxnId="{E9CA3C18-CF28-44E3-A1DF-3549D94CC030}">
      <dgm:prSet/>
      <dgm:spPr/>
      <dgm:t>
        <a:bodyPr/>
        <a:lstStyle/>
        <a:p>
          <a:endParaRPr lang="en-US"/>
        </a:p>
      </dgm:t>
    </dgm:pt>
    <dgm:pt modelId="{B84DBD05-CA42-42E8-A891-5B3E2A3041B0}">
      <dgm:prSet custT="1"/>
      <dgm:spPr/>
      <dgm:t>
        <a:bodyPr/>
        <a:lstStyle/>
        <a:p>
          <a:r>
            <a:rPr lang="en-US" sz="2100" dirty="0"/>
            <a:t>Drought Risk Assessment for Domestic Wells and SSWS</a:t>
          </a:r>
        </a:p>
      </dgm:t>
    </dgm:pt>
    <dgm:pt modelId="{0E16C0CE-F079-4FDF-9C8A-5546456FD28F}" type="parTrans" cxnId="{CB453D24-5EED-4A90-8F58-E1BC3ED9971D}">
      <dgm:prSet/>
      <dgm:spPr/>
      <dgm:t>
        <a:bodyPr/>
        <a:lstStyle/>
        <a:p>
          <a:endParaRPr lang="en-US"/>
        </a:p>
      </dgm:t>
    </dgm:pt>
    <dgm:pt modelId="{985D11B5-BFB6-4E0F-9016-F3B11881BA62}" type="sibTrans" cxnId="{CB453D24-5EED-4A90-8F58-E1BC3ED9971D}">
      <dgm:prSet/>
      <dgm:spPr/>
      <dgm:t>
        <a:bodyPr/>
        <a:lstStyle/>
        <a:p>
          <a:endParaRPr lang="en-US"/>
        </a:p>
      </dgm:t>
    </dgm:pt>
    <dgm:pt modelId="{C8AAF2BE-A77C-4B86-A171-D6F1CBA0180F}" type="pres">
      <dgm:prSet presAssocID="{C3955CFC-7273-470C-93E5-B7898676DAB4}" presName="Name0" presStyleCnt="0">
        <dgm:presLayoutVars>
          <dgm:dir/>
          <dgm:animLvl val="lvl"/>
          <dgm:resizeHandles val="exact"/>
        </dgm:presLayoutVars>
      </dgm:prSet>
      <dgm:spPr/>
    </dgm:pt>
    <dgm:pt modelId="{A2D28C73-55CB-4357-8912-184F69FC0E3F}" type="pres">
      <dgm:prSet presAssocID="{7E203D9E-DAFA-47F6-A5D3-EB1A2852B810}" presName="composite" presStyleCnt="0"/>
      <dgm:spPr/>
    </dgm:pt>
    <dgm:pt modelId="{0354B35C-F29B-439D-8443-EF3E6D9B4AEC}" type="pres">
      <dgm:prSet presAssocID="{7E203D9E-DAFA-47F6-A5D3-EB1A2852B810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C4BE8C12-578A-48CC-AAC6-E436DE6A305C}" type="pres">
      <dgm:prSet presAssocID="{7E203D9E-DAFA-47F6-A5D3-EB1A2852B810}" presName="desTx" presStyleLbl="alignAccFollowNode1" presStyleIdx="0" presStyleCnt="2">
        <dgm:presLayoutVars>
          <dgm:bulletEnabled val="1"/>
        </dgm:presLayoutVars>
      </dgm:prSet>
      <dgm:spPr/>
    </dgm:pt>
    <dgm:pt modelId="{BF333747-5032-4874-B260-E597B3DBEA9C}" type="pres">
      <dgm:prSet presAssocID="{AA23C9E3-F193-4EFB-BD31-2DF82A50ED32}" presName="space" presStyleCnt="0"/>
      <dgm:spPr/>
    </dgm:pt>
    <dgm:pt modelId="{AB876714-6AAD-4042-BE9A-80AD489285D5}" type="pres">
      <dgm:prSet presAssocID="{9A250578-9AA6-4F6F-AFFE-846B3C55A146}" presName="composite" presStyleCnt="0"/>
      <dgm:spPr/>
    </dgm:pt>
    <dgm:pt modelId="{96740C49-5E96-47C1-A778-4DB5AA87314B}" type="pres">
      <dgm:prSet presAssocID="{9A250578-9AA6-4F6F-AFFE-846B3C55A146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B65A5ED0-73EF-4F57-9140-311ECDF6F1AF}" type="pres">
      <dgm:prSet presAssocID="{9A250578-9AA6-4F6F-AFFE-846B3C55A146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E9CA3C18-CF28-44E3-A1DF-3549D94CC030}" srcId="{D7742BCC-19FD-4545-9C56-4E480E14606F}" destId="{345B41F3-4164-4D8D-8B2C-3068DBC06A91}" srcOrd="0" destOrd="0" parTransId="{E958E500-12DB-4B7A-B93A-6C37A6565D00}" sibTransId="{D084F380-BA75-4276-9389-8C8E1FAB38E3}"/>
    <dgm:cxn modelId="{CB453D24-5EED-4A90-8F58-E1BC3ED9971D}" srcId="{D7742BCC-19FD-4545-9C56-4E480E14606F}" destId="{B84DBD05-CA42-42E8-A891-5B3E2A3041B0}" srcOrd="1" destOrd="0" parTransId="{0E16C0CE-F079-4FDF-9C8A-5546456FD28F}" sibTransId="{985D11B5-BFB6-4E0F-9016-F3B11881BA62}"/>
    <dgm:cxn modelId="{97B00325-7E09-40CB-8627-7DC5B85720A8}" type="presOf" srcId="{D7742BCC-19FD-4545-9C56-4E480E14606F}" destId="{B65A5ED0-73EF-4F57-9140-311ECDF6F1AF}" srcOrd="0" destOrd="0" presId="urn:microsoft.com/office/officeart/2005/8/layout/hList1"/>
    <dgm:cxn modelId="{CA3C0627-6CDA-4398-BE3A-A153F65E716B}" type="presOf" srcId="{9A250578-9AA6-4F6F-AFFE-846B3C55A146}" destId="{96740C49-5E96-47C1-A778-4DB5AA87314B}" srcOrd="0" destOrd="0" presId="urn:microsoft.com/office/officeart/2005/8/layout/hList1"/>
    <dgm:cxn modelId="{9DCCBF2A-22E3-4532-99BA-08C3BFF15EFB}" type="presOf" srcId="{C3955CFC-7273-470C-93E5-B7898676DAB4}" destId="{C8AAF2BE-A77C-4B86-A171-D6F1CBA0180F}" srcOrd="0" destOrd="0" presId="urn:microsoft.com/office/officeart/2005/8/layout/hList1"/>
    <dgm:cxn modelId="{72102234-F54E-4773-87C3-D21012313AB7}" srcId="{9A250578-9AA6-4F6F-AFFE-846B3C55A146}" destId="{D7742BCC-19FD-4545-9C56-4E480E14606F}" srcOrd="0" destOrd="0" parTransId="{F3B6F334-95E4-436F-BBE4-E42E5381E8E2}" sibTransId="{C0A2EF47-4527-4FF4-ADF2-E415E457BA54}"/>
    <dgm:cxn modelId="{26D31F6E-9F1F-4571-8B3F-CC70672AEE82}" srcId="{C3955CFC-7273-470C-93E5-B7898676DAB4}" destId="{9A250578-9AA6-4F6F-AFFE-846B3C55A146}" srcOrd="1" destOrd="0" parTransId="{714A1163-B52B-4627-A320-A6F7EABAC949}" sibTransId="{23A40BBE-FA34-4CEF-B4A3-C35246560D0D}"/>
    <dgm:cxn modelId="{7C97647C-027E-45C7-976A-89764698F477}" srcId="{21E056B2-BDF9-4328-9641-309B29D17A53}" destId="{068D02A8-8A4E-47CB-9194-80E8545DD5F0}" srcOrd="0" destOrd="0" parTransId="{A391B30F-D6FF-405C-90B4-4CDFC9B92A73}" sibTransId="{9202EDE8-49B2-4AB4-A031-4B8D687B562C}"/>
    <dgm:cxn modelId="{71E88B87-C66C-4530-807B-51D9548D71E0}" type="presOf" srcId="{068D02A8-8A4E-47CB-9194-80E8545DD5F0}" destId="{C4BE8C12-578A-48CC-AAC6-E436DE6A305C}" srcOrd="0" destOrd="1" presId="urn:microsoft.com/office/officeart/2005/8/layout/hList1"/>
    <dgm:cxn modelId="{EBFCD0A3-523B-4264-AB37-0531CBDA98A8}" type="presOf" srcId="{7E203D9E-DAFA-47F6-A5D3-EB1A2852B810}" destId="{0354B35C-F29B-439D-8443-EF3E6D9B4AEC}" srcOrd="0" destOrd="0" presId="urn:microsoft.com/office/officeart/2005/8/layout/hList1"/>
    <dgm:cxn modelId="{9A74E1B1-781A-4F97-996D-249875A28B4D}" srcId="{7E203D9E-DAFA-47F6-A5D3-EB1A2852B810}" destId="{21E056B2-BDF9-4328-9641-309B29D17A53}" srcOrd="0" destOrd="0" parTransId="{6C237DAC-8CE3-422A-9A0F-DC50AF713B56}" sibTransId="{6248F58B-0AE6-4499-9225-BFE58B6259C7}"/>
    <dgm:cxn modelId="{E28D01B4-11C6-4632-ABA3-C7EB5C5C3BA1}" type="presOf" srcId="{B84DBD05-CA42-42E8-A891-5B3E2A3041B0}" destId="{B65A5ED0-73EF-4F57-9140-311ECDF6F1AF}" srcOrd="0" destOrd="2" presId="urn:microsoft.com/office/officeart/2005/8/layout/hList1"/>
    <dgm:cxn modelId="{B60DDBC6-A5FE-4739-BD9B-5028647D0E30}" type="presOf" srcId="{345B41F3-4164-4D8D-8B2C-3068DBC06A91}" destId="{B65A5ED0-73EF-4F57-9140-311ECDF6F1AF}" srcOrd="0" destOrd="1" presId="urn:microsoft.com/office/officeart/2005/8/layout/hList1"/>
    <dgm:cxn modelId="{3FBC5ACD-1BF1-4FB8-923D-84C1D45E84C7}" type="presOf" srcId="{21E056B2-BDF9-4328-9641-309B29D17A53}" destId="{C4BE8C12-578A-48CC-AAC6-E436DE6A305C}" srcOrd="0" destOrd="0" presId="urn:microsoft.com/office/officeart/2005/8/layout/hList1"/>
    <dgm:cxn modelId="{F6AFBBD3-57CA-412B-89DE-C920002167AD}" srcId="{C3955CFC-7273-470C-93E5-B7898676DAB4}" destId="{7E203D9E-DAFA-47F6-A5D3-EB1A2852B810}" srcOrd="0" destOrd="0" parTransId="{72E35AC3-7998-43FE-B0E7-C391A37A8B34}" sibTransId="{AA23C9E3-F193-4EFB-BD31-2DF82A50ED32}"/>
    <dgm:cxn modelId="{FBD31FB0-C883-40B8-8390-B98EC9A1CFA1}" type="presParOf" srcId="{C8AAF2BE-A77C-4B86-A171-D6F1CBA0180F}" destId="{A2D28C73-55CB-4357-8912-184F69FC0E3F}" srcOrd="0" destOrd="0" presId="urn:microsoft.com/office/officeart/2005/8/layout/hList1"/>
    <dgm:cxn modelId="{D87C5480-3D4B-468D-A383-2DB52FADF2EB}" type="presParOf" srcId="{A2D28C73-55CB-4357-8912-184F69FC0E3F}" destId="{0354B35C-F29B-439D-8443-EF3E6D9B4AEC}" srcOrd="0" destOrd="0" presId="urn:microsoft.com/office/officeart/2005/8/layout/hList1"/>
    <dgm:cxn modelId="{DEF3AC48-182F-4D72-BDB0-D795201879BF}" type="presParOf" srcId="{A2D28C73-55CB-4357-8912-184F69FC0E3F}" destId="{C4BE8C12-578A-48CC-AAC6-E436DE6A305C}" srcOrd="1" destOrd="0" presId="urn:microsoft.com/office/officeart/2005/8/layout/hList1"/>
    <dgm:cxn modelId="{CA96158C-923E-4ABC-8AAE-33A12E6BBDAD}" type="presParOf" srcId="{C8AAF2BE-A77C-4B86-A171-D6F1CBA0180F}" destId="{BF333747-5032-4874-B260-E597B3DBEA9C}" srcOrd="1" destOrd="0" presId="urn:microsoft.com/office/officeart/2005/8/layout/hList1"/>
    <dgm:cxn modelId="{DBF09AAB-4395-4026-A4BF-0DA60C83A772}" type="presParOf" srcId="{C8AAF2BE-A77C-4B86-A171-D6F1CBA0180F}" destId="{AB876714-6AAD-4042-BE9A-80AD489285D5}" srcOrd="2" destOrd="0" presId="urn:microsoft.com/office/officeart/2005/8/layout/hList1"/>
    <dgm:cxn modelId="{4BD3BA1E-4A4C-4085-9503-C50B9CEC52D0}" type="presParOf" srcId="{AB876714-6AAD-4042-BE9A-80AD489285D5}" destId="{96740C49-5E96-47C1-A778-4DB5AA87314B}" srcOrd="0" destOrd="0" presId="urn:microsoft.com/office/officeart/2005/8/layout/hList1"/>
    <dgm:cxn modelId="{6BB9A065-BC74-4161-9EA3-AEF0F302578C}" type="presParOf" srcId="{AB876714-6AAD-4042-BE9A-80AD489285D5}" destId="{B65A5ED0-73EF-4F57-9140-311ECDF6F1A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FEDA3A-E29C-4F9A-9F35-257FA6308D4B}" type="doc">
      <dgm:prSet loTypeId="urn:microsoft.com/office/officeart/2005/8/layout/vList5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735B53A-AEB0-4C56-A52E-A3B6FFF6E3ED}">
      <dgm:prSet custT="1"/>
      <dgm:spPr/>
      <dgm:t>
        <a:bodyPr/>
        <a:lstStyle/>
        <a:p>
          <a:r>
            <a:rPr lang="en-US" sz="2300" dirty="0"/>
            <a:t>MJHMP to be the base for SB552</a:t>
          </a:r>
        </a:p>
      </dgm:t>
    </dgm:pt>
    <dgm:pt modelId="{00C926A0-3734-474D-8C97-4C04F09AF71C}" type="parTrans" cxnId="{0AB4C169-3D4E-4686-80B2-4DA42F3BA38E}">
      <dgm:prSet/>
      <dgm:spPr/>
      <dgm:t>
        <a:bodyPr/>
        <a:lstStyle/>
        <a:p>
          <a:endParaRPr lang="en-US"/>
        </a:p>
      </dgm:t>
    </dgm:pt>
    <dgm:pt modelId="{F8A92284-60EB-4631-929E-60125EA6921D}" type="sibTrans" cxnId="{0AB4C169-3D4E-4686-80B2-4DA42F3BA38E}">
      <dgm:prSet/>
      <dgm:spPr/>
      <dgm:t>
        <a:bodyPr/>
        <a:lstStyle/>
        <a:p>
          <a:endParaRPr lang="en-US"/>
        </a:p>
      </dgm:t>
    </dgm:pt>
    <dgm:pt modelId="{5FDB645B-704F-4AA7-A5F0-B34D1A585949}">
      <dgm:prSet custT="1"/>
      <dgm:spPr/>
      <dgm:t>
        <a:bodyPr/>
        <a:lstStyle/>
        <a:p>
          <a:r>
            <a:rPr lang="en-US" sz="2000" dirty="0"/>
            <a:t>Plan is updated every five years</a:t>
          </a:r>
        </a:p>
      </dgm:t>
    </dgm:pt>
    <dgm:pt modelId="{E14F59F0-8C2E-4C50-83B7-DBB9078848BC}" type="parTrans" cxnId="{99F2EE27-4453-429B-815B-2D30291D3F26}">
      <dgm:prSet/>
      <dgm:spPr/>
      <dgm:t>
        <a:bodyPr/>
        <a:lstStyle/>
        <a:p>
          <a:endParaRPr lang="en-US"/>
        </a:p>
      </dgm:t>
    </dgm:pt>
    <dgm:pt modelId="{54612A9D-3228-4100-92C0-0D9F52732F64}" type="sibTrans" cxnId="{99F2EE27-4453-429B-815B-2D30291D3F26}">
      <dgm:prSet/>
      <dgm:spPr/>
      <dgm:t>
        <a:bodyPr/>
        <a:lstStyle/>
        <a:p>
          <a:endParaRPr lang="en-US"/>
        </a:p>
      </dgm:t>
    </dgm:pt>
    <dgm:pt modelId="{3FAB4E71-C246-40F9-AA36-DFE6BA8C01A4}">
      <dgm:prSet custT="1"/>
      <dgm:spPr/>
      <dgm:t>
        <a:bodyPr/>
        <a:lstStyle/>
        <a:p>
          <a:r>
            <a:rPr lang="en-US" sz="2300" dirty="0"/>
            <a:t>County Drought Task Force Working Group</a:t>
          </a:r>
        </a:p>
      </dgm:t>
    </dgm:pt>
    <dgm:pt modelId="{D487A25B-64CD-4C92-9FBA-DC0F5E75AE26}" type="parTrans" cxnId="{7A2719A9-D0B7-4F50-99B0-3D01E2D5790B}">
      <dgm:prSet/>
      <dgm:spPr/>
      <dgm:t>
        <a:bodyPr/>
        <a:lstStyle/>
        <a:p>
          <a:endParaRPr lang="en-US"/>
        </a:p>
      </dgm:t>
    </dgm:pt>
    <dgm:pt modelId="{E76059F7-E36E-4C8A-A8D3-09673C977B01}" type="sibTrans" cxnId="{7A2719A9-D0B7-4F50-99B0-3D01E2D5790B}">
      <dgm:prSet/>
      <dgm:spPr/>
      <dgm:t>
        <a:bodyPr/>
        <a:lstStyle/>
        <a:p>
          <a:endParaRPr lang="en-US"/>
        </a:p>
      </dgm:t>
    </dgm:pt>
    <dgm:pt modelId="{1A424944-E32A-4927-99E1-B5405B2AE1CF}">
      <dgm:prSet custT="1"/>
      <dgm:spPr/>
      <dgm:t>
        <a:bodyPr/>
        <a:lstStyle/>
        <a:p>
          <a:r>
            <a:rPr lang="en-US" sz="2000" dirty="0"/>
            <a:t>Continued meetings during normal conditions</a:t>
          </a:r>
        </a:p>
      </dgm:t>
    </dgm:pt>
    <dgm:pt modelId="{3BB2EB09-0AC7-41D9-AA96-C2DFF525CAF5}" type="parTrans" cxnId="{5B42B60D-AF28-4BA0-9BFB-AEADB20BA9E1}">
      <dgm:prSet/>
      <dgm:spPr/>
      <dgm:t>
        <a:bodyPr/>
        <a:lstStyle/>
        <a:p>
          <a:endParaRPr lang="en-US"/>
        </a:p>
      </dgm:t>
    </dgm:pt>
    <dgm:pt modelId="{650C5C90-863C-4FCA-88B1-165377FC2BBF}" type="sibTrans" cxnId="{5B42B60D-AF28-4BA0-9BFB-AEADB20BA9E1}">
      <dgm:prSet/>
      <dgm:spPr/>
      <dgm:t>
        <a:bodyPr/>
        <a:lstStyle/>
        <a:p>
          <a:endParaRPr lang="en-US"/>
        </a:p>
      </dgm:t>
    </dgm:pt>
    <dgm:pt modelId="{25FB7FB1-1D35-4097-8280-CD74752C9E66}">
      <dgm:prSet custT="1"/>
      <dgm:spPr/>
      <dgm:t>
        <a:bodyPr/>
        <a:lstStyle/>
        <a:p>
          <a:r>
            <a:rPr lang="en-US" sz="2000" dirty="0"/>
            <a:t>Guide MJHMP projects implementation</a:t>
          </a:r>
        </a:p>
      </dgm:t>
    </dgm:pt>
    <dgm:pt modelId="{2227E5B2-47FC-43F5-9CB4-E01BED5AA85D}" type="parTrans" cxnId="{DEB43C91-AFED-41AE-AAF6-D23FD7D2F377}">
      <dgm:prSet/>
      <dgm:spPr/>
      <dgm:t>
        <a:bodyPr/>
        <a:lstStyle/>
        <a:p>
          <a:endParaRPr lang="en-US"/>
        </a:p>
      </dgm:t>
    </dgm:pt>
    <dgm:pt modelId="{7225D3F6-4D31-49FC-8D33-F373CB71D7B7}" type="sibTrans" cxnId="{DEB43C91-AFED-41AE-AAF6-D23FD7D2F377}">
      <dgm:prSet/>
      <dgm:spPr/>
      <dgm:t>
        <a:bodyPr/>
        <a:lstStyle/>
        <a:p>
          <a:endParaRPr lang="en-US"/>
        </a:p>
      </dgm:t>
    </dgm:pt>
    <dgm:pt modelId="{73D6F073-0945-4975-A783-CC9D975F2F82}">
      <dgm:prSet custT="1"/>
      <dgm:spPr/>
      <dgm:t>
        <a:bodyPr/>
        <a:lstStyle/>
        <a:p>
          <a:r>
            <a:rPr lang="en-US" sz="2300" dirty="0"/>
            <a:t>Focus on proactivity where capable</a:t>
          </a:r>
        </a:p>
      </dgm:t>
    </dgm:pt>
    <dgm:pt modelId="{2B074E26-7B04-4AF4-A2A4-5E54125F0C3C}" type="parTrans" cxnId="{864EAB33-5DF0-453D-A930-05F2799B5B7A}">
      <dgm:prSet/>
      <dgm:spPr/>
      <dgm:t>
        <a:bodyPr/>
        <a:lstStyle/>
        <a:p>
          <a:endParaRPr lang="en-US"/>
        </a:p>
      </dgm:t>
    </dgm:pt>
    <dgm:pt modelId="{82D99EEE-99D2-4C4F-A994-293CD75EC430}" type="sibTrans" cxnId="{864EAB33-5DF0-453D-A930-05F2799B5B7A}">
      <dgm:prSet/>
      <dgm:spPr/>
      <dgm:t>
        <a:bodyPr/>
        <a:lstStyle/>
        <a:p>
          <a:endParaRPr lang="en-US"/>
        </a:p>
      </dgm:t>
    </dgm:pt>
    <dgm:pt modelId="{DAF5B8B0-4A34-466C-9F3D-293A4169EF28}">
      <dgm:prSet custT="1"/>
      <dgm:spPr/>
      <dgm:t>
        <a:bodyPr/>
        <a:lstStyle/>
        <a:p>
          <a:r>
            <a:rPr lang="en-US" sz="2000" dirty="0"/>
            <a:t>County limitations</a:t>
          </a:r>
        </a:p>
      </dgm:t>
    </dgm:pt>
    <dgm:pt modelId="{F1A9F6F4-18FB-4AE3-A929-4923E7A51A85}" type="parTrans" cxnId="{1248AD18-52D9-4239-A439-57C9165CC91E}">
      <dgm:prSet/>
      <dgm:spPr/>
      <dgm:t>
        <a:bodyPr/>
        <a:lstStyle/>
        <a:p>
          <a:endParaRPr lang="en-US"/>
        </a:p>
      </dgm:t>
    </dgm:pt>
    <dgm:pt modelId="{2D736514-7DCB-4130-981A-5FEB37884FB2}" type="sibTrans" cxnId="{1248AD18-52D9-4239-A439-57C9165CC91E}">
      <dgm:prSet/>
      <dgm:spPr/>
      <dgm:t>
        <a:bodyPr/>
        <a:lstStyle/>
        <a:p>
          <a:endParaRPr lang="en-US"/>
        </a:p>
      </dgm:t>
    </dgm:pt>
    <dgm:pt modelId="{C4DC653F-E41D-45CF-AC53-4F944AE75C9E}">
      <dgm:prSet custT="1"/>
      <dgm:spPr/>
      <dgm:t>
        <a:bodyPr/>
        <a:lstStyle/>
        <a:p>
          <a:r>
            <a:rPr lang="en-US" sz="2000" dirty="0"/>
            <a:t>Monitor project implementation &amp; appendices</a:t>
          </a:r>
        </a:p>
      </dgm:t>
    </dgm:pt>
    <dgm:pt modelId="{663AD474-A1EE-48D9-8E46-215DEB812D79}" type="parTrans" cxnId="{A69CA36D-9AA9-4650-B95F-E8C5AAD28968}">
      <dgm:prSet/>
      <dgm:spPr/>
      <dgm:t>
        <a:bodyPr/>
        <a:lstStyle/>
        <a:p>
          <a:endParaRPr lang="en-US"/>
        </a:p>
      </dgm:t>
    </dgm:pt>
    <dgm:pt modelId="{D1818492-5E4E-4B2E-AEBC-C143FE94F3C6}" type="sibTrans" cxnId="{A69CA36D-9AA9-4650-B95F-E8C5AAD28968}">
      <dgm:prSet/>
      <dgm:spPr/>
      <dgm:t>
        <a:bodyPr/>
        <a:lstStyle/>
        <a:p>
          <a:endParaRPr lang="en-US"/>
        </a:p>
      </dgm:t>
    </dgm:pt>
    <dgm:pt modelId="{D54CFA79-3000-4C9E-96F9-A927AB0CF63D}">
      <dgm:prSet custT="1"/>
      <dgm:spPr/>
      <dgm:t>
        <a:bodyPr/>
        <a:lstStyle/>
        <a:p>
          <a:r>
            <a:rPr lang="en-US" sz="2000" dirty="0"/>
            <a:t>Easily accessible data/information</a:t>
          </a:r>
        </a:p>
      </dgm:t>
    </dgm:pt>
    <dgm:pt modelId="{AD0E98F8-0D84-4A2D-91C2-4AA77267B4B9}" type="parTrans" cxnId="{6F4FF3B9-DC5B-4E32-BB45-A6313FBB56BA}">
      <dgm:prSet/>
      <dgm:spPr/>
      <dgm:t>
        <a:bodyPr/>
        <a:lstStyle/>
        <a:p>
          <a:endParaRPr lang="en-US"/>
        </a:p>
      </dgm:t>
    </dgm:pt>
    <dgm:pt modelId="{A4E9208D-4317-415E-A6B6-1CB687F0B0F3}" type="sibTrans" cxnId="{6F4FF3B9-DC5B-4E32-BB45-A6313FBB56BA}">
      <dgm:prSet/>
      <dgm:spPr/>
      <dgm:t>
        <a:bodyPr/>
        <a:lstStyle/>
        <a:p>
          <a:endParaRPr lang="en-US"/>
        </a:p>
      </dgm:t>
    </dgm:pt>
    <dgm:pt modelId="{B164EE69-61F2-4044-A92F-56BC144C3CDB}" type="pres">
      <dgm:prSet presAssocID="{57FEDA3A-E29C-4F9A-9F35-257FA6308D4B}" presName="Name0" presStyleCnt="0">
        <dgm:presLayoutVars>
          <dgm:dir/>
          <dgm:animLvl val="lvl"/>
          <dgm:resizeHandles val="exact"/>
        </dgm:presLayoutVars>
      </dgm:prSet>
      <dgm:spPr/>
    </dgm:pt>
    <dgm:pt modelId="{3B42C03C-4131-45F6-8D90-C83333E1B9BE}" type="pres">
      <dgm:prSet presAssocID="{3735B53A-AEB0-4C56-A52E-A3B6FFF6E3ED}" presName="linNode" presStyleCnt="0"/>
      <dgm:spPr/>
    </dgm:pt>
    <dgm:pt modelId="{51177F3F-793B-43A1-8E1E-BE32BE21F63A}" type="pres">
      <dgm:prSet presAssocID="{3735B53A-AEB0-4C56-A52E-A3B6FFF6E3ED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F7687661-67F7-42AA-9FF4-1127D5DF551E}" type="pres">
      <dgm:prSet presAssocID="{3735B53A-AEB0-4C56-A52E-A3B6FFF6E3ED}" presName="descendantText" presStyleLbl="alignAccFollowNode1" presStyleIdx="0" presStyleCnt="3">
        <dgm:presLayoutVars>
          <dgm:bulletEnabled val="1"/>
        </dgm:presLayoutVars>
      </dgm:prSet>
      <dgm:spPr/>
    </dgm:pt>
    <dgm:pt modelId="{FF99DE59-E7DC-4122-8F11-8E8051A9F8D0}" type="pres">
      <dgm:prSet presAssocID="{F8A92284-60EB-4631-929E-60125EA6921D}" presName="sp" presStyleCnt="0"/>
      <dgm:spPr/>
    </dgm:pt>
    <dgm:pt modelId="{0AE9E39E-70EB-4F8C-A68D-8BF5AC3CE456}" type="pres">
      <dgm:prSet presAssocID="{3FAB4E71-C246-40F9-AA36-DFE6BA8C01A4}" presName="linNode" presStyleCnt="0"/>
      <dgm:spPr/>
    </dgm:pt>
    <dgm:pt modelId="{E7A8F757-E4C2-4ADC-A92D-B12DA917FC96}" type="pres">
      <dgm:prSet presAssocID="{3FAB4E71-C246-40F9-AA36-DFE6BA8C01A4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E0A0FA77-E0DF-449A-A94D-E65961ED48AA}" type="pres">
      <dgm:prSet presAssocID="{3FAB4E71-C246-40F9-AA36-DFE6BA8C01A4}" presName="descendantText" presStyleLbl="alignAccFollowNode1" presStyleIdx="1" presStyleCnt="3">
        <dgm:presLayoutVars>
          <dgm:bulletEnabled val="1"/>
        </dgm:presLayoutVars>
      </dgm:prSet>
      <dgm:spPr/>
    </dgm:pt>
    <dgm:pt modelId="{26EFD2E1-CE30-4249-9D9B-378C40F8AF21}" type="pres">
      <dgm:prSet presAssocID="{E76059F7-E36E-4C8A-A8D3-09673C977B01}" presName="sp" presStyleCnt="0"/>
      <dgm:spPr/>
    </dgm:pt>
    <dgm:pt modelId="{D370AE3A-A956-4E97-80C1-CC0876A83138}" type="pres">
      <dgm:prSet presAssocID="{73D6F073-0945-4975-A783-CC9D975F2F82}" presName="linNode" presStyleCnt="0"/>
      <dgm:spPr/>
    </dgm:pt>
    <dgm:pt modelId="{78CCD4AA-1A5F-44DE-BB4C-1AFA460AE02F}" type="pres">
      <dgm:prSet presAssocID="{73D6F073-0945-4975-A783-CC9D975F2F82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183C0A82-EB0D-452A-B5A7-A20522421AC4}" type="pres">
      <dgm:prSet presAssocID="{73D6F073-0945-4975-A783-CC9D975F2F82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8C2F0B04-9021-4809-A55E-54B46C5069A3}" type="presOf" srcId="{C4DC653F-E41D-45CF-AC53-4F944AE75C9E}" destId="{F7687661-67F7-42AA-9FF4-1127D5DF551E}" srcOrd="0" destOrd="1" presId="urn:microsoft.com/office/officeart/2005/8/layout/vList5"/>
    <dgm:cxn modelId="{82211306-DC7F-470E-8F7D-C076E4EA34BC}" type="presOf" srcId="{D54CFA79-3000-4C9E-96F9-A927AB0CF63D}" destId="{183C0A82-EB0D-452A-B5A7-A20522421AC4}" srcOrd="0" destOrd="1" presId="urn:microsoft.com/office/officeart/2005/8/layout/vList5"/>
    <dgm:cxn modelId="{5B42B60D-AF28-4BA0-9BFB-AEADB20BA9E1}" srcId="{3FAB4E71-C246-40F9-AA36-DFE6BA8C01A4}" destId="{1A424944-E32A-4927-99E1-B5405B2AE1CF}" srcOrd="0" destOrd="0" parTransId="{3BB2EB09-0AC7-41D9-AA96-C2DFF525CAF5}" sibTransId="{650C5C90-863C-4FCA-88B1-165377FC2BBF}"/>
    <dgm:cxn modelId="{FB7DB815-3E37-40D3-A2A1-E574A16D7B5C}" type="presOf" srcId="{5FDB645B-704F-4AA7-A5F0-B34D1A585949}" destId="{F7687661-67F7-42AA-9FF4-1127D5DF551E}" srcOrd="0" destOrd="0" presId="urn:microsoft.com/office/officeart/2005/8/layout/vList5"/>
    <dgm:cxn modelId="{1248AD18-52D9-4239-A439-57C9165CC91E}" srcId="{73D6F073-0945-4975-A783-CC9D975F2F82}" destId="{DAF5B8B0-4A34-466C-9F3D-293A4169EF28}" srcOrd="0" destOrd="0" parTransId="{F1A9F6F4-18FB-4AE3-A929-4923E7A51A85}" sibTransId="{2D736514-7DCB-4130-981A-5FEB37884FB2}"/>
    <dgm:cxn modelId="{1A604625-E1A6-458E-8B34-F70BEA74315B}" type="presOf" srcId="{73D6F073-0945-4975-A783-CC9D975F2F82}" destId="{78CCD4AA-1A5F-44DE-BB4C-1AFA460AE02F}" srcOrd="0" destOrd="0" presId="urn:microsoft.com/office/officeart/2005/8/layout/vList5"/>
    <dgm:cxn modelId="{99F2EE27-4453-429B-815B-2D30291D3F26}" srcId="{3735B53A-AEB0-4C56-A52E-A3B6FFF6E3ED}" destId="{5FDB645B-704F-4AA7-A5F0-B34D1A585949}" srcOrd="0" destOrd="0" parTransId="{E14F59F0-8C2E-4C50-83B7-DBB9078848BC}" sibTransId="{54612A9D-3228-4100-92C0-0D9F52732F64}"/>
    <dgm:cxn modelId="{65231132-FEC6-45AF-80B6-F240C549F045}" type="presOf" srcId="{57FEDA3A-E29C-4F9A-9F35-257FA6308D4B}" destId="{B164EE69-61F2-4044-A92F-56BC144C3CDB}" srcOrd="0" destOrd="0" presId="urn:microsoft.com/office/officeart/2005/8/layout/vList5"/>
    <dgm:cxn modelId="{864EAB33-5DF0-453D-A930-05F2799B5B7A}" srcId="{57FEDA3A-E29C-4F9A-9F35-257FA6308D4B}" destId="{73D6F073-0945-4975-A783-CC9D975F2F82}" srcOrd="2" destOrd="0" parTransId="{2B074E26-7B04-4AF4-A2A4-5E54125F0C3C}" sibTransId="{82D99EEE-99D2-4C4F-A994-293CD75EC430}"/>
    <dgm:cxn modelId="{0AB4C169-3D4E-4686-80B2-4DA42F3BA38E}" srcId="{57FEDA3A-E29C-4F9A-9F35-257FA6308D4B}" destId="{3735B53A-AEB0-4C56-A52E-A3B6FFF6E3ED}" srcOrd="0" destOrd="0" parTransId="{00C926A0-3734-474D-8C97-4C04F09AF71C}" sibTransId="{F8A92284-60EB-4631-929E-60125EA6921D}"/>
    <dgm:cxn modelId="{A69CA36D-9AA9-4650-B95F-E8C5AAD28968}" srcId="{3735B53A-AEB0-4C56-A52E-A3B6FFF6E3ED}" destId="{C4DC653F-E41D-45CF-AC53-4F944AE75C9E}" srcOrd="1" destOrd="0" parTransId="{663AD474-A1EE-48D9-8E46-215DEB812D79}" sibTransId="{D1818492-5E4E-4B2E-AEBC-C143FE94F3C6}"/>
    <dgm:cxn modelId="{D2320872-FAE4-4AB9-BBB3-7D41AD4AD934}" type="presOf" srcId="{DAF5B8B0-4A34-466C-9F3D-293A4169EF28}" destId="{183C0A82-EB0D-452A-B5A7-A20522421AC4}" srcOrd="0" destOrd="0" presId="urn:microsoft.com/office/officeart/2005/8/layout/vList5"/>
    <dgm:cxn modelId="{73E9065A-3FFC-42EE-9474-E13AD92F859A}" type="presOf" srcId="{25FB7FB1-1D35-4097-8280-CD74752C9E66}" destId="{E0A0FA77-E0DF-449A-A94D-E65961ED48AA}" srcOrd="0" destOrd="1" presId="urn:microsoft.com/office/officeart/2005/8/layout/vList5"/>
    <dgm:cxn modelId="{DEB43C91-AFED-41AE-AAF6-D23FD7D2F377}" srcId="{3FAB4E71-C246-40F9-AA36-DFE6BA8C01A4}" destId="{25FB7FB1-1D35-4097-8280-CD74752C9E66}" srcOrd="1" destOrd="0" parTransId="{2227E5B2-47FC-43F5-9CB4-E01BED5AA85D}" sibTransId="{7225D3F6-4D31-49FC-8D33-F373CB71D7B7}"/>
    <dgm:cxn modelId="{7A2719A9-D0B7-4F50-99B0-3D01E2D5790B}" srcId="{57FEDA3A-E29C-4F9A-9F35-257FA6308D4B}" destId="{3FAB4E71-C246-40F9-AA36-DFE6BA8C01A4}" srcOrd="1" destOrd="0" parTransId="{D487A25B-64CD-4C92-9FBA-DC0F5E75AE26}" sibTransId="{E76059F7-E36E-4C8A-A8D3-09673C977B01}"/>
    <dgm:cxn modelId="{6F4FF3B9-DC5B-4E32-BB45-A6313FBB56BA}" srcId="{73D6F073-0945-4975-A783-CC9D975F2F82}" destId="{D54CFA79-3000-4C9E-96F9-A927AB0CF63D}" srcOrd="1" destOrd="0" parTransId="{AD0E98F8-0D84-4A2D-91C2-4AA77267B4B9}" sibTransId="{A4E9208D-4317-415E-A6B6-1CB687F0B0F3}"/>
    <dgm:cxn modelId="{5D1BCABD-5BED-44E1-8A2E-71C1A5B99A95}" type="presOf" srcId="{3735B53A-AEB0-4C56-A52E-A3B6FFF6E3ED}" destId="{51177F3F-793B-43A1-8E1E-BE32BE21F63A}" srcOrd="0" destOrd="0" presId="urn:microsoft.com/office/officeart/2005/8/layout/vList5"/>
    <dgm:cxn modelId="{630986CF-7EC4-4F66-B7C9-D29DC75AFDC3}" type="presOf" srcId="{1A424944-E32A-4927-99E1-B5405B2AE1CF}" destId="{E0A0FA77-E0DF-449A-A94D-E65961ED48AA}" srcOrd="0" destOrd="0" presId="urn:microsoft.com/office/officeart/2005/8/layout/vList5"/>
    <dgm:cxn modelId="{EF4B8AD6-3663-4372-AFAC-C998F405250D}" type="presOf" srcId="{3FAB4E71-C246-40F9-AA36-DFE6BA8C01A4}" destId="{E7A8F757-E4C2-4ADC-A92D-B12DA917FC96}" srcOrd="0" destOrd="0" presId="urn:microsoft.com/office/officeart/2005/8/layout/vList5"/>
    <dgm:cxn modelId="{A3DC27AB-5103-4EBE-A423-57AE6F424050}" type="presParOf" srcId="{B164EE69-61F2-4044-A92F-56BC144C3CDB}" destId="{3B42C03C-4131-45F6-8D90-C83333E1B9BE}" srcOrd="0" destOrd="0" presId="urn:microsoft.com/office/officeart/2005/8/layout/vList5"/>
    <dgm:cxn modelId="{ECF3BE67-9FED-4058-90C0-02F6BC5B4E63}" type="presParOf" srcId="{3B42C03C-4131-45F6-8D90-C83333E1B9BE}" destId="{51177F3F-793B-43A1-8E1E-BE32BE21F63A}" srcOrd="0" destOrd="0" presId="urn:microsoft.com/office/officeart/2005/8/layout/vList5"/>
    <dgm:cxn modelId="{CBDD6F0A-7559-4726-BA08-3DC8C1E4A747}" type="presParOf" srcId="{3B42C03C-4131-45F6-8D90-C83333E1B9BE}" destId="{F7687661-67F7-42AA-9FF4-1127D5DF551E}" srcOrd="1" destOrd="0" presId="urn:microsoft.com/office/officeart/2005/8/layout/vList5"/>
    <dgm:cxn modelId="{C98BE707-3228-42A5-B82B-D62F8ED9A911}" type="presParOf" srcId="{B164EE69-61F2-4044-A92F-56BC144C3CDB}" destId="{FF99DE59-E7DC-4122-8F11-8E8051A9F8D0}" srcOrd="1" destOrd="0" presId="urn:microsoft.com/office/officeart/2005/8/layout/vList5"/>
    <dgm:cxn modelId="{B9972BC7-6E61-47F3-902A-F373E807D253}" type="presParOf" srcId="{B164EE69-61F2-4044-A92F-56BC144C3CDB}" destId="{0AE9E39E-70EB-4F8C-A68D-8BF5AC3CE456}" srcOrd="2" destOrd="0" presId="urn:microsoft.com/office/officeart/2005/8/layout/vList5"/>
    <dgm:cxn modelId="{953FE7B3-A230-4BBF-99F7-E9187B587B6B}" type="presParOf" srcId="{0AE9E39E-70EB-4F8C-A68D-8BF5AC3CE456}" destId="{E7A8F757-E4C2-4ADC-A92D-B12DA917FC96}" srcOrd="0" destOrd="0" presId="urn:microsoft.com/office/officeart/2005/8/layout/vList5"/>
    <dgm:cxn modelId="{6A6B1CE3-D9A0-45DA-8F93-7BC6022499C1}" type="presParOf" srcId="{0AE9E39E-70EB-4F8C-A68D-8BF5AC3CE456}" destId="{E0A0FA77-E0DF-449A-A94D-E65961ED48AA}" srcOrd="1" destOrd="0" presId="urn:microsoft.com/office/officeart/2005/8/layout/vList5"/>
    <dgm:cxn modelId="{08BAACBE-9CEA-4806-B63B-0E036B291AEC}" type="presParOf" srcId="{B164EE69-61F2-4044-A92F-56BC144C3CDB}" destId="{26EFD2E1-CE30-4249-9D9B-378C40F8AF21}" srcOrd="3" destOrd="0" presId="urn:microsoft.com/office/officeart/2005/8/layout/vList5"/>
    <dgm:cxn modelId="{45E9C31C-7394-4474-9C3C-90422778964E}" type="presParOf" srcId="{B164EE69-61F2-4044-A92F-56BC144C3CDB}" destId="{D370AE3A-A956-4E97-80C1-CC0876A83138}" srcOrd="4" destOrd="0" presId="urn:microsoft.com/office/officeart/2005/8/layout/vList5"/>
    <dgm:cxn modelId="{1CA0F90E-C630-4B5B-857E-EAD7D69ED11B}" type="presParOf" srcId="{D370AE3A-A956-4E97-80C1-CC0876A83138}" destId="{78CCD4AA-1A5F-44DE-BB4C-1AFA460AE02F}" srcOrd="0" destOrd="0" presId="urn:microsoft.com/office/officeart/2005/8/layout/vList5"/>
    <dgm:cxn modelId="{6C1C3707-AB76-41F1-9DEF-E0D08B9C914B}" type="presParOf" srcId="{D370AE3A-A956-4E97-80C1-CC0876A83138}" destId="{183C0A82-EB0D-452A-B5A7-A20522421AC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C21313-119A-4EE6-B87E-9034149455C8}">
      <dsp:nvSpPr>
        <dsp:cNvPr id="0" name=""/>
        <dsp:cNvSpPr/>
      </dsp:nvSpPr>
      <dsp:spPr>
        <a:xfrm>
          <a:off x="0" y="285674"/>
          <a:ext cx="8839200" cy="1559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374904" rIns="68602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~15,178 Domestic Wells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27 State Small Water Systems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83 Public Water Systems</a:t>
          </a:r>
        </a:p>
      </dsp:txBody>
      <dsp:txXfrm>
        <a:off x="0" y="285674"/>
        <a:ext cx="8839200" cy="1559250"/>
      </dsp:txXfrm>
    </dsp:sp>
    <dsp:sp modelId="{7392FFB6-0FDB-4F3F-BB62-2DD6F57C3B35}">
      <dsp:nvSpPr>
        <dsp:cNvPr id="0" name=""/>
        <dsp:cNvSpPr/>
      </dsp:nvSpPr>
      <dsp:spPr>
        <a:xfrm>
          <a:off x="441960" y="19994"/>
          <a:ext cx="618744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Coastal &amp; Interior Split</a:t>
          </a:r>
        </a:p>
      </dsp:txBody>
      <dsp:txXfrm>
        <a:off x="467899" y="45933"/>
        <a:ext cx="6135562" cy="479482"/>
      </dsp:txXfrm>
    </dsp:sp>
    <dsp:sp modelId="{B730323B-F79B-412C-B092-549CB4C3FA3F}">
      <dsp:nvSpPr>
        <dsp:cNvPr id="0" name=""/>
        <dsp:cNvSpPr/>
      </dsp:nvSpPr>
      <dsp:spPr>
        <a:xfrm>
          <a:off x="0" y="2207805"/>
          <a:ext cx="8839200" cy="226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374904" rIns="68602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CountyOES</a:t>
          </a:r>
          <a:r>
            <a:rPr lang="en-US" sz="2000" kern="1200" dirty="0"/>
            <a:t> – MJHMP, EmergencySLO.org, ReadySLO.org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Env.Health</a:t>
          </a:r>
          <a:r>
            <a:rPr lang="en-US" sz="2000" kern="1200" dirty="0"/>
            <a:t> – Well Program website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Public Works – WRAC, Drought Task Force, SLOCountyWater.org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Groundwater Sustainability - SGMA</a:t>
          </a:r>
        </a:p>
      </dsp:txBody>
      <dsp:txXfrm>
        <a:off x="0" y="2207805"/>
        <a:ext cx="8839200" cy="2268000"/>
      </dsp:txXfrm>
    </dsp:sp>
    <dsp:sp modelId="{9DC87013-9780-4FDB-A01E-9659A75A4F3C}">
      <dsp:nvSpPr>
        <dsp:cNvPr id="0" name=""/>
        <dsp:cNvSpPr/>
      </dsp:nvSpPr>
      <dsp:spPr>
        <a:xfrm>
          <a:off x="441960" y="1942125"/>
          <a:ext cx="618744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Decentralized Nature of the County</a:t>
          </a:r>
        </a:p>
      </dsp:txBody>
      <dsp:txXfrm>
        <a:off x="467899" y="1968064"/>
        <a:ext cx="6135562" cy="4794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54B35C-F29B-439D-8443-EF3E6D9B4AEC}">
      <dsp:nvSpPr>
        <dsp:cNvPr id="0" name=""/>
        <dsp:cNvSpPr/>
      </dsp:nvSpPr>
      <dsp:spPr>
        <a:xfrm>
          <a:off x="43" y="11874"/>
          <a:ext cx="4130426" cy="16521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MJHMP 2025 Update via WSP</a:t>
          </a:r>
        </a:p>
      </dsp:txBody>
      <dsp:txXfrm>
        <a:off x="43" y="11874"/>
        <a:ext cx="4130426" cy="1652170"/>
      </dsp:txXfrm>
    </dsp:sp>
    <dsp:sp modelId="{C4BE8C12-578A-48CC-AAC6-E436DE6A305C}">
      <dsp:nvSpPr>
        <dsp:cNvPr id="0" name=""/>
        <dsp:cNvSpPr/>
      </dsp:nvSpPr>
      <dsp:spPr>
        <a:xfrm>
          <a:off x="43" y="1664045"/>
          <a:ext cx="4130426" cy="25912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Comprehensive five-year update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Introduction of SB552 into the plan</a:t>
          </a:r>
        </a:p>
      </dsp:txBody>
      <dsp:txXfrm>
        <a:off x="43" y="1664045"/>
        <a:ext cx="4130426" cy="2591280"/>
      </dsp:txXfrm>
    </dsp:sp>
    <dsp:sp modelId="{96740C49-5E96-47C1-A778-4DB5AA87314B}">
      <dsp:nvSpPr>
        <dsp:cNvPr id="0" name=""/>
        <dsp:cNvSpPr/>
      </dsp:nvSpPr>
      <dsp:spPr>
        <a:xfrm>
          <a:off x="4708729" y="11874"/>
          <a:ext cx="4130426" cy="16521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DWR Direct Technical Assistance via Stantec</a:t>
          </a:r>
        </a:p>
      </dsp:txBody>
      <dsp:txXfrm>
        <a:off x="4708729" y="11874"/>
        <a:ext cx="4130426" cy="1652170"/>
      </dsp:txXfrm>
    </dsp:sp>
    <dsp:sp modelId="{B65A5ED0-73EF-4F57-9140-311ECDF6F1AF}">
      <dsp:nvSpPr>
        <dsp:cNvPr id="0" name=""/>
        <dsp:cNvSpPr/>
      </dsp:nvSpPr>
      <dsp:spPr>
        <a:xfrm>
          <a:off x="4708729" y="1664045"/>
          <a:ext cx="4130426" cy="25912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To develop supplemental documents to MJHMP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System Consolidation Plan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Drought Risk Assessment for Domestic Wells and SSWS</a:t>
          </a:r>
        </a:p>
      </dsp:txBody>
      <dsp:txXfrm>
        <a:off x="4708729" y="1664045"/>
        <a:ext cx="4130426" cy="25912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687661-67F7-42AA-9FF4-1127D5DF551E}">
      <dsp:nvSpPr>
        <dsp:cNvPr id="0" name=""/>
        <dsp:cNvSpPr/>
      </dsp:nvSpPr>
      <dsp:spPr>
        <a:xfrm rot="5400000">
          <a:off x="5237023" y="-2025974"/>
          <a:ext cx="1119782" cy="545592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Plan is updated every five years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Monitor project implementation &amp; appendices</a:t>
          </a:r>
        </a:p>
      </dsp:txBody>
      <dsp:txXfrm rot="-5400000">
        <a:off x="3068955" y="196757"/>
        <a:ext cx="5401257" cy="1010456"/>
      </dsp:txXfrm>
    </dsp:sp>
    <dsp:sp modelId="{51177F3F-793B-43A1-8E1E-BE32BE21F63A}">
      <dsp:nvSpPr>
        <dsp:cNvPr id="0" name=""/>
        <dsp:cNvSpPr/>
      </dsp:nvSpPr>
      <dsp:spPr>
        <a:xfrm>
          <a:off x="0" y="2120"/>
          <a:ext cx="3068955" cy="13997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MJHMP to be the base for SB552</a:t>
          </a:r>
        </a:p>
      </dsp:txBody>
      <dsp:txXfrm>
        <a:off x="68329" y="70449"/>
        <a:ext cx="2932297" cy="1263070"/>
      </dsp:txXfrm>
    </dsp:sp>
    <dsp:sp modelId="{E0A0FA77-E0DF-449A-A94D-E65961ED48AA}">
      <dsp:nvSpPr>
        <dsp:cNvPr id="0" name=""/>
        <dsp:cNvSpPr/>
      </dsp:nvSpPr>
      <dsp:spPr>
        <a:xfrm rot="5400000">
          <a:off x="5237023" y="-556260"/>
          <a:ext cx="1119782" cy="545592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Continued meetings during normal conditions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Guide MJHMP projects implementation</a:t>
          </a:r>
        </a:p>
      </dsp:txBody>
      <dsp:txXfrm rot="-5400000">
        <a:off x="3068955" y="1666471"/>
        <a:ext cx="5401257" cy="1010456"/>
      </dsp:txXfrm>
    </dsp:sp>
    <dsp:sp modelId="{E7A8F757-E4C2-4ADC-A92D-B12DA917FC96}">
      <dsp:nvSpPr>
        <dsp:cNvPr id="0" name=""/>
        <dsp:cNvSpPr/>
      </dsp:nvSpPr>
      <dsp:spPr>
        <a:xfrm>
          <a:off x="0" y="1471835"/>
          <a:ext cx="3068955" cy="13997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County Drought Task Force Working Group</a:t>
          </a:r>
        </a:p>
      </dsp:txBody>
      <dsp:txXfrm>
        <a:off x="68329" y="1540164"/>
        <a:ext cx="2932297" cy="1263070"/>
      </dsp:txXfrm>
    </dsp:sp>
    <dsp:sp modelId="{183C0A82-EB0D-452A-B5A7-A20522421AC4}">
      <dsp:nvSpPr>
        <dsp:cNvPr id="0" name=""/>
        <dsp:cNvSpPr/>
      </dsp:nvSpPr>
      <dsp:spPr>
        <a:xfrm rot="5400000">
          <a:off x="5237023" y="913454"/>
          <a:ext cx="1119782" cy="545592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County limitations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Easily accessible data/information</a:t>
          </a:r>
        </a:p>
      </dsp:txBody>
      <dsp:txXfrm rot="-5400000">
        <a:off x="3068955" y="3136186"/>
        <a:ext cx="5401257" cy="1010456"/>
      </dsp:txXfrm>
    </dsp:sp>
    <dsp:sp modelId="{78CCD4AA-1A5F-44DE-BB4C-1AFA460AE02F}">
      <dsp:nvSpPr>
        <dsp:cNvPr id="0" name=""/>
        <dsp:cNvSpPr/>
      </dsp:nvSpPr>
      <dsp:spPr>
        <a:xfrm>
          <a:off x="0" y="2941550"/>
          <a:ext cx="3068955" cy="13997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Focus on proactivity where capable</a:t>
          </a:r>
        </a:p>
      </dsp:txBody>
      <dsp:txXfrm>
        <a:off x="68329" y="3009879"/>
        <a:ext cx="2932297" cy="12630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4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134" y="0"/>
            <a:ext cx="303864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B8B41-5439-4F4B-8427-2E4ACB2E30BC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64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134" y="8829675"/>
            <a:ext cx="303864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3FB88E-7323-42C1-BA54-37F9634EE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674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23029A1F-56AA-4D59-94E6-D57232EDCDC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9788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F2549325-4929-4A80-A141-45148CFDA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54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Mostly rural County split between coastal and interior regions, </a:t>
            </a:r>
          </a:p>
          <a:p>
            <a:r>
              <a:rPr lang="en-US" dirty="0"/>
              <a:t>- mainly groundwater reliant with some surface water supply available,</a:t>
            </a:r>
          </a:p>
          <a:p>
            <a:pPr marL="0" indent="0">
              <a:buFontTx/>
              <a:buNone/>
            </a:pPr>
            <a:r>
              <a:rPr lang="en-US" dirty="0"/>
              <a:t>- several wells for domestic use and water systems present throughout the county’s fractured rock areas and groundwater basins.</a:t>
            </a:r>
          </a:p>
          <a:p>
            <a:r>
              <a:rPr lang="en-US" dirty="0"/>
              <a:t>No one County department solely focused on County drought resilience,</a:t>
            </a:r>
          </a:p>
          <a:p>
            <a:r>
              <a:rPr lang="en-US" dirty="0"/>
              <a:t>- decentralized efforts between several County departments.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49325-4929-4A80-A141-45148CFDA03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163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SB552 requirements and determined the Direct Technical Assistance Program would be best used alongside the MJHMP 2025 Update,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-Coordinated two consultants simultaneously,</a:t>
            </a:r>
          </a:p>
          <a:p>
            <a:pPr marL="0" indent="0">
              <a:buNone/>
            </a:pPr>
            <a:r>
              <a:rPr lang="en-US" dirty="0"/>
              <a:t>--WSP through MJHMP 2025 Update,</a:t>
            </a:r>
          </a:p>
          <a:p>
            <a:pPr marL="0" indent="0">
              <a:buNone/>
            </a:pPr>
            <a:r>
              <a:rPr lang="en-US" dirty="0"/>
              <a:t>---Comprehensive five-year update which we introduced SB552 into the plan.</a:t>
            </a:r>
          </a:p>
          <a:p>
            <a:pPr marL="0" indent="0">
              <a:buNone/>
            </a:pPr>
            <a:r>
              <a:rPr lang="en-US" dirty="0"/>
              <a:t>--Stantec through Direct Technical Assistance Program for general SB552 expertise as well as supplemental documents for the MJHMP,</a:t>
            </a:r>
          </a:p>
          <a:p>
            <a:pPr marL="0" indent="0">
              <a:buNone/>
            </a:pPr>
            <a:r>
              <a:rPr lang="en-US" dirty="0"/>
              <a:t>---System Consolidation Plan.</a:t>
            </a:r>
          </a:p>
          <a:p>
            <a:pPr marL="0" indent="0">
              <a:buNone/>
            </a:pPr>
            <a:r>
              <a:rPr lang="en-US" dirty="0"/>
              <a:t>---Drought Risk Assessment for Domestic Wells and State Small Water Systems.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49325-4929-4A80-A141-45148CFDA03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887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Alternative process for County Drought Task Force: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-Built on existing groups and sources,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--WRAC for monthly public engagement opportunities.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--County Drought Task Force split into two collective bodies: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---Working Group consisting of general County department staff for normal conditions.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---Executive Group consisting of executive level County department staff for drought conditions.</a:t>
            </a:r>
          </a:p>
          <a:p>
            <a:r>
              <a:rPr lang="en-US" dirty="0"/>
              <a:t>--Existing County websites to bridge any remaining coverage gaps.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49325-4929-4A80-A141-45148CFDA03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4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Alternative process for County Drought Resilience Plan:</a:t>
            </a:r>
          </a:p>
          <a:p>
            <a:r>
              <a:rPr lang="en-US" dirty="0"/>
              <a:t>-Built mainly on the MJHMP with support from existing County websites again,</a:t>
            </a:r>
          </a:p>
          <a:p>
            <a:r>
              <a:rPr lang="en-US" dirty="0"/>
              <a:t>--MJHMP holds Drought Risk Assessments from Stantec and its own,</a:t>
            </a:r>
          </a:p>
          <a:p>
            <a:r>
              <a:rPr lang="en-US" dirty="0"/>
              <a:t>---previously stated that Stantec assessment is specific to Domestic Wells and State Smalls, MJHMP assessment includes other hazards, risks, and factors.</a:t>
            </a:r>
          </a:p>
          <a:p>
            <a:r>
              <a:rPr lang="en-US" dirty="0"/>
              <a:t>---however Stantec assessment is timestamped, the MJHMP assessment updated every five years.</a:t>
            </a:r>
          </a:p>
          <a:p>
            <a:r>
              <a:rPr lang="en-US" dirty="0"/>
              <a:t>--Currently working on online MWR, which will have another risk assessment updated on a regular basis.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49325-4929-4A80-A141-45148CFDA03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3569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main lessons learned from our efforts, each with a route to maintain momentum:</a:t>
            </a:r>
          </a:p>
          <a:p>
            <a:r>
              <a:rPr lang="en-US" dirty="0"/>
              <a:t>-MHJMP was a great vehicle to base SB552 efforts around,</a:t>
            </a:r>
          </a:p>
          <a:p>
            <a:r>
              <a:rPr lang="en-US" dirty="0"/>
              <a:t>--Timing of SB552 efforts lined up with 2025 update, regular updates to follow every five years,</a:t>
            </a:r>
          </a:p>
          <a:p>
            <a:r>
              <a:rPr lang="en-US" dirty="0"/>
              <a:t>---Easily monitor project implementation and appendix new supporting documents as they come.</a:t>
            </a:r>
          </a:p>
          <a:p>
            <a:r>
              <a:rPr lang="en-US" dirty="0"/>
              <a:t>-County Drought Task Force Working Group will continue to meet during normal conditions,</a:t>
            </a:r>
          </a:p>
          <a:p>
            <a:r>
              <a:rPr lang="en-US" dirty="0"/>
              <a:t>--Guide implementation of projects described in the MJHMP as well as provide new projects as they come.</a:t>
            </a:r>
          </a:p>
          <a:p>
            <a:r>
              <a:rPr lang="en-US" dirty="0"/>
              <a:t>-Focus on proactivity where capable,</a:t>
            </a:r>
          </a:p>
          <a:p>
            <a:r>
              <a:rPr lang="en-US" dirty="0"/>
              <a:t>--The County is very limited when it comes to private/public water systems, so we can only go so far in planning.</a:t>
            </a:r>
          </a:p>
          <a:p>
            <a:r>
              <a:rPr lang="en-US" dirty="0"/>
              <a:t>--Strive to make all our data and information as easily accessible and available as possible,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---“Lead a horse to water but cannot make them drink”.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49325-4929-4A80-A141-45148CFDA03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17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B9164-9599-4821-B079-BBE9523E68A8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FD7FE-C17C-4789-BE30-85728922920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753100"/>
            <a:ext cx="9144000" cy="1104900"/>
          </a:xfrm>
          <a:prstGeom prst="rect">
            <a:avLst/>
          </a:prstGeom>
          <a:solidFill>
            <a:srgbClr val="0B3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B3B5E"/>
              </a:solidFill>
            </a:endParaRPr>
          </a:p>
        </p:txBody>
      </p:sp>
      <p:pic>
        <p:nvPicPr>
          <p:cNvPr id="7" name="Picture 6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013" y="1910995"/>
            <a:ext cx="3481973" cy="21902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20226" y="4708899"/>
            <a:ext cx="510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rgbClr val="818284"/>
                </a:solidFill>
                <a:latin typeface="Open Sans" charset="0"/>
                <a:ea typeface="Open Sans" charset="0"/>
                <a:cs typeface="Open Sans" charset="0"/>
              </a:rPr>
              <a:t>COUNTY OF SAN LUIS OBISPO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20226" y="6208252"/>
            <a:ext cx="51035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www.slocounty.ca.gov</a:t>
            </a:r>
            <a:endParaRPr lang="en-US" sz="1200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893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700" cap="none" baseline="0">
                <a:solidFill>
                  <a:srgbClr val="0B3B5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810156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525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88">
          <p15:clr>
            <a:srgbClr val="FBAE40"/>
          </p15:clr>
        </p15:guide>
        <p15:guide id="3" pos="768">
          <p15:clr>
            <a:srgbClr val="FBAE40"/>
          </p15:clr>
        </p15:guide>
        <p15:guide id="4" pos="6912">
          <p15:clr>
            <a:srgbClr val="FBAE40"/>
          </p15:clr>
        </p15:guide>
        <p15:guide id="5" orient="horz" pos="362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700" cap="none" baseline="0">
                <a:solidFill>
                  <a:srgbClr val="0B3B5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810156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320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88">
          <p15:clr>
            <a:srgbClr val="FBAE40"/>
          </p15:clr>
        </p15:guide>
        <p15:guide id="3" pos="768">
          <p15:clr>
            <a:srgbClr val="FBAE40"/>
          </p15:clr>
        </p15:guide>
        <p15:guide id="4" pos="6912">
          <p15:clr>
            <a:srgbClr val="FBAE40"/>
          </p15:clr>
        </p15:guide>
        <p15:guide id="5" orient="horz" pos="362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700" cap="none" baseline="0">
                <a:solidFill>
                  <a:srgbClr val="0B3B5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3810156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3810156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086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88">
          <p15:clr>
            <a:srgbClr val="FBAE40"/>
          </p15:clr>
        </p15:guide>
        <p15:guide id="3" pos="768">
          <p15:clr>
            <a:srgbClr val="FBAE40"/>
          </p15:clr>
        </p15:guide>
        <p15:guide id="4" pos="6912">
          <p15:clr>
            <a:srgbClr val="FBAE40"/>
          </p15:clr>
        </p15:guide>
        <p15:guide id="5" orient="horz" pos="362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956657"/>
            <a:ext cx="3868340" cy="515926"/>
          </a:xfrm>
        </p:spPr>
        <p:txBody>
          <a:bodyPr anchor="b"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rgbClr val="818284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1" dirty="0">
                <a:solidFill>
                  <a:srgbClr val="818284"/>
                </a:solidFill>
                <a:latin typeface="Open Sans" charset="0"/>
                <a:ea typeface="Open Sans" charset="0"/>
                <a:cs typeface="Open Sans" charset="0"/>
              </a:rPr>
              <a:t>Sub Header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596421"/>
            <a:ext cx="3868340" cy="4150619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1" y="956657"/>
            <a:ext cx="3887391" cy="515926"/>
          </a:xfrm>
        </p:spPr>
        <p:txBody>
          <a:bodyPr anchor="b"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rgbClr val="818284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1" dirty="0">
                <a:solidFill>
                  <a:srgbClr val="818284"/>
                </a:solidFill>
                <a:latin typeface="Open Sans" charset="0"/>
                <a:ea typeface="Open Sans" charset="0"/>
                <a:cs typeface="Open Sans" charset="0"/>
              </a:rPr>
              <a:t>Sub Header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632931"/>
            <a:ext cx="3887391" cy="4120169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71808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833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88">
          <p15:clr>
            <a:srgbClr val="FBAE40"/>
          </p15:clr>
        </p15:guide>
        <p15:guide id="3" pos="768">
          <p15:clr>
            <a:srgbClr val="FBAE40"/>
          </p15:clr>
        </p15:guide>
        <p15:guide id="4" pos="6912">
          <p15:clr>
            <a:srgbClr val="FBAE40"/>
          </p15:clr>
        </p15:guide>
        <p15:guide id="5" orient="horz" pos="362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305440"/>
            <a:ext cx="9144000" cy="1325563"/>
          </a:xfrm>
        </p:spPr>
        <p:txBody>
          <a:bodyPr>
            <a:normAutofit/>
          </a:bodyPr>
          <a:lstStyle>
            <a:lvl1pPr algn="ctr">
              <a:defRPr sz="2700" cap="none" baseline="0">
                <a:solidFill>
                  <a:srgbClr val="0B3B5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</p:spTree>
    <p:extLst>
      <p:ext uri="{BB962C8B-B14F-4D97-AF65-F5344CB8AC3E}">
        <p14:creationId xmlns:p14="http://schemas.microsoft.com/office/powerpoint/2010/main" val="4027239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88">
          <p15:clr>
            <a:srgbClr val="FBAE40"/>
          </p15:clr>
        </p15:guide>
        <p15:guide id="3" pos="768">
          <p15:clr>
            <a:srgbClr val="FBAE40"/>
          </p15:clr>
        </p15:guide>
        <p15:guide id="4" pos="6912">
          <p15:clr>
            <a:srgbClr val="FBAE40"/>
          </p15:clr>
        </p15:guide>
        <p15:guide id="5" orient="horz" pos="362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81291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88">
          <p15:clr>
            <a:srgbClr val="FBAE40"/>
          </p15:clr>
        </p15:guide>
        <p15:guide id="3" pos="768">
          <p15:clr>
            <a:srgbClr val="FBAE40"/>
          </p15:clr>
        </p15:guide>
        <p15:guide id="4" pos="6912">
          <p15:clr>
            <a:srgbClr val="FBAE40"/>
          </p15:clr>
        </p15:guide>
        <p15:guide id="5" orient="horz" pos="362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67677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60680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2714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88">
          <p15:clr>
            <a:srgbClr val="FBAE40"/>
          </p15:clr>
        </p15:guide>
        <p15:guide id="3" pos="768">
          <p15:clr>
            <a:srgbClr val="FBAE40"/>
          </p15:clr>
        </p15:guide>
        <p15:guide id="4" pos="6912">
          <p15:clr>
            <a:srgbClr val="FBAE40"/>
          </p15:clr>
        </p15:guide>
        <p15:guide id="5" orient="horz" pos="362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64835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2"/>
            <a:ext cx="2949178" cy="357838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46723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88">
          <p15:clr>
            <a:srgbClr val="FBAE40"/>
          </p15:clr>
        </p15:guide>
        <p15:guide id="3" pos="768">
          <p15:clr>
            <a:srgbClr val="FBAE40"/>
          </p15:clr>
        </p15:guide>
        <p15:guide id="4" pos="6912">
          <p15:clr>
            <a:srgbClr val="FBAE40"/>
          </p15:clr>
        </p15:guide>
        <p15:guide id="5" orient="horz" pos="362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6"/>
            <a:ext cx="7886700" cy="3810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783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88">
          <p15:clr>
            <a:srgbClr val="FBAE40"/>
          </p15:clr>
        </p15:guide>
        <p15:guide id="3" pos="768">
          <p15:clr>
            <a:srgbClr val="FBAE40"/>
          </p15:clr>
        </p15:guide>
        <p15:guide id="4" pos="6912">
          <p15:clr>
            <a:srgbClr val="FBAE40"/>
          </p15:clr>
        </p15:guide>
        <p15:guide id="5" orient="horz" pos="362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7"/>
            <a:ext cx="1971675" cy="5387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7"/>
            <a:ext cx="5800725" cy="53819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154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88">
          <p15:clr>
            <a:srgbClr val="FBAE40"/>
          </p15:clr>
        </p15:guide>
        <p15:guide id="3" pos="768">
          <p15:clr>
            <a:srgbClr val="FBAE40"/>
          </p15:clr>
        </p15:guide>
        <p15:guide id="4" pos="6912">
          <p15:clr>
            <a:srgbClr val="FBAE40"/>
          </p15:clr>
        </p15:guide>
        <p15:guide id="5" orient="horz" pos="362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3921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B9164-9599-4821-B079-BBE9523E68A8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FD7FE-C17C-4789-BE30-85728922920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5753100"/>
            <a:ext cx="9144000" cy="1104900"/>
          </a:xfrm>
          <a:prstGeom prst="rect">
            <a:avLst/>
          </a:prstGeom>
          <a:solidFill>
            <a:srgbClr val="0B3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B3B5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08858" y="6206628"/>
            <a:ext cx="3579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COUNTY OF SAN LUIS OBISPO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59838" y="6171714"/>
            <a:ext cx="3579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www.slocounty.ca.gov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6019533"/>
            <a:ext cx="1051658" cy="66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94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2016C126-24C8-6DE9-DC3C-969E330DB2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95588"/>
              </p:ext>
            </p:extLst>
          </p:nvPr>
        </p:nvGraphicFramePr>
        <p:xfrm>
          <a:off x="152400" y="1219200"/>
          <a:ext cx="88392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F7CBE995-D49D-2E9D-77E9-20B2922DC357}"/>
              </a:ext>
            </a:extLst>
          </p:cNvPr>
          <p:cNvSpPr txBox="1">
            <a:spLocks/>
          </p:cNvSpPr>
          <p:nvPr/>
        </p:nvSpPr>
        <p:spPr>
          <a:xfrm>
            <a:off x="0" y="-1610"/>
            <a:ext cx="9144000" cy="12208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kern="1200" cap="none" baseline="0">
                <a:solidFill>
                  <a:srgbClr val="0B3B5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pPr lvl="1" defTabSz="6858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700" dirty="0">
                <a:solidFill>
                  <a:srgbClr val="0B3B5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County Drought Resilience Pre-SB552</a:t>
            </a:r>
          </a:p>
        </p:txBody>
      </p:sp>
    </p:spTree>
    <p:extLst>
      <p:ext uri="{BB962C8B-B14F-4D97-AF65-F5344CB8AC3E}">
        <p14:creationId xmlns:p14="http://schemas.microsoft.com/office/powerpoint/2010/main" val="1051220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3FEEC21-DC24-3FBC-DF7F-C0DADFB747C3}"/>
              </a:ext>
            </a:extLst>
          </p:cNvPr>
          <p:cNvSpPr txBox="1">
            <a:spLocks/>
          </p:cNvSpPr>
          <p:nvPr/>
        </p:nvSpPr>
        <p:spPr>
          <a:xfrm>
            <a:off x="0" y="-1610"/>
            <a:ext cx="9144000" cy="12208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kern="1200" cap="none" baseline="0">
                <a:solidFill>
                  <a:srgbClr val="0B3B5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pPr lvl="1"/>
            <a:r>
              <a:rPr lang="en-US" sz="2700" dirty="0">
                <a:latin typeface="+mj-lt"/>
              </a:rPr>
              <a:t>Multi-Consultant Delivery Model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B6D3F06-95AB-BCBF-9EAA-4E66A742C1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1407542"/>
              </p:ext>
            </p:extLst>
          </p:nvPr>
        </p:nvGraphicFramePr>
        <p:xfrm>
          <a:off x="152400" y="1219200"/>
          <a:ext cx="88392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7160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5C6B2-F000-4804-01E6-9C6C7F8A6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19F0E3B-F5D6-F7D5-445B-98D40ADC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812180"/>
              </p:ext>
            </p:extLst>
          </p:nvPr>
        </p:nvGraphicFramePr>
        <p:xfrm>
          <a:off x="152400" y="1219198"/>
          <a:ext cx="8839200" cy="4724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val="1091778573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430665153"/>
                    </a:ext>
                  </a:extLst>
                </a:gridCol>
              </a:tblGrid>
              <a:tr h="30802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</a:rPr>
                        <a:t>SB552 Requirement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</a:rPr>
                        <a:t>County Fulfillment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72423686"/>
                  </a:ext>
                </a:extLst>
              </a:tr>
              <a:tr h="704641">
                <a:tc rowSpan="2"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Task Force of participating state and local government representatives</a:t>
                      </a:r>
                      <a:endParaRPr lang="en-US" sz="2000" b="0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i="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County Drought Task Force (Working Group)</a:t>
                      </a:r>
                      <a:endParaRPr lang="en-US" sz="2000" b="0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15415"/>
                  </a:ext>
                </a:extLst>
              </a:tr>
              <a:tr h="7046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i="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Water Resources Advisory Committee (WRAC)</a:t>
                      </a:r>
                      <a:endParaRPr lang="en-US" sz="2000" b="0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980960"/>
                  </a:ext>
                </a:extLst>
              </a:tr>
              <a:tr h="704641">
                <a:tc rowSpan="2"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County drought planning/preparedness for SSWS and Domestic Wells</a:t>
                      </a:r>
                      <a:endParaRPr lang="en-US" sz="2000" b="0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i="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County Environmental Health Well Program</a:t>
                      </a:r>
                      <a:endParaRPr lang="en-US" sz="2000" b="0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354781"/>
                  </a:ext>
                </a:extLst>
              </a:tr>
              <a:tr h="6519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i="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SLOCountyWater.org</a:t>
                      </a:r>
                      <a:endParaRPr lang="en-US" sz="2000" b="0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384051"/>
                  </a:ext>
                </a:extLst>
              </a:tr>
              <a:tr h="945861">
                <a:tc rowSpan="2"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Coordination/communication opportunities on a regular basis and during drought or water shortage emergencies</a:t>
                      </a:r>
                      <a:endParaRPr lang="en-US" sz="2000" b="0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i="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ReadySLO.org</a:t>
                      </a:r>
                      <a:endParaRPr lang="en-US" sz="2000" b="0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47579"/>
                  </a:ext>
                </a:extLst>
              </a:tr>
              <a:tr h="7046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i="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Water Resources Advisory Committee (WRAC)</a:t>
                      </a:r>
                      <a:endParaRPr lang="en-US" sz="2000" b="0" i="0" u="none" strike="noStrike" dirty="0">
                        <a:solidFill>
                          <a:schemeClr val="accent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575682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EC2BB19C-54C9-FA57-CDA2-08273649DEA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1219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kern="1200" cap="none" baseline="0">
                <a:solidFill>
                  <a:srgbClr val="0B3B5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pPr lvl="1"/>
            <a:r>
              <a:rPr lang="en-US" sz="2700" dirty="0">
                <a:latin typeface="+mj-lt"/>
              </a:rPr>
              <a:t>County Drought Task Force</a:t>
            </a:r>
          </a:p>
        </p:txBody>
      </p:sp>
    </p:spTree>
    <p:extLst>
      <p:ext uri="{BB962C8B-B14F-4D97-AF65-F5344CB8AC3E}">
        <p14:creationId xmlns:p14="http://schemas.microsoft.com/office/powerpoint/2010/main" val="2988111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7BF13-DFE4-9ABE-AD48-8D98BD35F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C5A6E37-F2DE-D327-80F6-62975CCAD1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838204"/>
              </p:ext>
            </p:extLst>
          </p:nvPr>
        </p:nvGraphicFramePr>
        <p:xfrm>
          <a:off x="152400" y="1219200"/>
          <a:ext cx="8839200" cy="4737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0051">
                  <a:extLst>
                    <a:ext uri="{9D8B030D-6E8A-4147-A177-3AD203B41FA5}">
                      <a16:colId xmlns:a16="http://schemas.microsoft.com/office/drawing/2014/main" val="4007075289"/>
                    </a:ext>
                  </a:extLst>
                </a:gridCol>
                <a:gridCol w="4439149">
                  <a:extLst>
                    <a:ext uri="{9D8B030D-6E8A-4147-A177-3AD203B41FA5}">
                      <a16:colId xmlns:a16="http://schemas.microsoft.com/office/drawing/2014/main" val="1839057630"/>
                    </a:ext>
                  </a:extLst>
                </a:gridCol>
              </a:tblGrid>
              <a:tr h="21968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</a:rPr>
                        <a:t>SB552 Requirement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</a:rPr>
                        <a:t>County Fulfillment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43039855"/>
                  </a:ext>
                </a:extLst>
              </a:tr>
              <a:tr h="400015">
                <a:tc rowSpan="3"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Vulnerability/risk assessment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Stantec MJHMP Appendix H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697267"/>
                  </a:ext>
                </a:extLst>
              </a:tr>
              <a:tr h="4000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MJHMP Section 5.3.9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665344"/>
                  </a:ext>
                </a:extLst>
              </a:tr>
              <a:tr h="4000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fontAlgn="b">
                        <a:buNone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Master Water Report (2027)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707027"/>
                  </a:ext>
                </a:extLst>
              </a:tr>
              <a:tr h="219680">
                <a:tc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Consolidation opportunities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fr-FR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Stantec System Consolidation Plan</a:t>
                      </a:r>
                      <a:endParaRPr lang="fr-FR" sz="2000" b="1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599823"/>
                  </a:ext>
                </a:extLst>
              </a:tr>
              <a:tr h="219680">
                <a:tc rowSpan="3"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Domestic well drinking water mitigation programs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EmergencySLO.org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350072"/>
                  </a:ext>
                </a:extLst>
              </a:tr>
              <a:tr h="3673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County Env. Health Well Program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651891"/>
                  </a:ext>
                </a:extLst>
              </a:tr>
              <a:tr h="2196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MJHMP Section 6.4.6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864876"/>
                  </a:ext>
                </a:extLst>
              </a:tr>
              <a:tr h="400015">
                <a:tc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Emergency/interim drinking water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EmergencySLO.org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601779"/>
                  </a:ext>
                </a:extLst>
              </a:tr>
              <a:tr h="219680">
                <a:tc rowSpan="2"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Necessary implementation steps analysis for the DRP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County Public Works Projects SB552 Webpage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551056"/>
                  </a:ext>
                </a:extLst>
              </a:tr>
              <a:tr h="3313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MJHMP Section 7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45239"/>
                  </a:ext>
                </a:extLst>
              </a:tr>
              <a:tr h="550999">
                <a:tc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Available funding sources to implement the DRP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MJHMP Section 8.1.3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261649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5EC8419F-2193-71DA-71BC-0FE521D18F98}"/>
              </a:ext>
            </a:extLst>
          </p:cNvPr>
          <p:cNvSpPr txBox="1">
            <a:spLocks/>
          </p:cNvSpPr>
          <p:nvPr/>
        </p:nvSpPr>
        <p:spPr>
          <a:xfrm>
            <a:off x="0" y="-1610"/>
            <a:ext cx="9144000" cy="12208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kern="1200" cap="none" baseline="0">
                <a:solidFill>
                  <a:srgbClr val="0B3B5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pPr lvl="1"/>
            <a:r>
              <a:rPr lang="en-US" sz="2700" dirty="0">
                <a:latin typeface="+mj-lt"/>
              </a:rPr>
              <a:t>County Drought Resilience Plan</a:t>
            </a:r>
          </a:p>
        </p:txBody>
      </p:sp>
    </p:spTree>
    <p:extLst>
      <p:ext uri="{BB962C8B-B14F-4D97-AF65-F5344CB8AC3E}">
        <p14:creationId xmlns:p14="http://schemas.microsoft.com/office/powerpoint/2010/main" val="3394210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5094E2F7-1F11-55D9-E763-776698A52C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4698251"/>
              </p:ext>
            </p:extLst>
          </p:nvPr>
        </p:nvGraphicFramePr>
        <p:xfrm>
          <a:off x="309562" y="1219200"/>
          <a:ext cx="8524875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CB2DC925-50D7-D933-5100-5A81F04DE23C}"/>
              </a:ext>
            </a:extLst>
          </p:cNvPr>
          <p:cNvSpPr txBox="1">
            <a:spLocks/>
          </p:cNvSpPr>
          <p:nvPr/>
        </p:nvSpPr>
        <p:spPr>
          <a:xfrm>
            <a:off x="0" y="-1610"/>
            <a:ext cx="9144000" cy="12208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kern="1200" cap="none" baseline="0">
                <a:solidFill>
                  <a:srgbClr val="0B3B5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pPr lvl="1"/>
            <a:r>
              <a:rPr lang="en-US" sz="2700" dirty="0">
                <a:latin typeface="+mj-lt"/>
              </a:rPr>
              <a:t>Lessons Learned &amp; Continuing the Work</a:t>
            </a:r>
          </a:p>
        </p:txBody>
      </p:sp>
    </p:spTree>
    <p:extLst>
      <p:ext uri="{BB962C8B-B14F-4D97-AF65-F5344CB8AC3E}">
        <p14:creationId xmlns:p14="http://schemas.microsoft.com/office/powerpoint/2010/main" val="1249046730"/>
      </p:ext>
    </p:extLst>
  </p:cSld>
  <p:clrMapOvr>
    <a:masterClrMapping/>
  </p:clrMapOvr>
</p:sld>
</file>

<file path=ppt/theme/theme1.xml><?xml version="1.0" encoding="utf-8"?>
<a:theme xmlns:a="http://schemas.openxmlformats.org/drawingml/2006/main" name="CountyPPT">
  <a:themeElements>
    <a:clrScheme name="County of SLO">
      <a:dk1>
        <a:srgbClr val="0A3C5F"/>
      </a:dk1>
      <a:lt1>
        <a:sysClr val="window" lastClr="FFFFFF"/>
      </a:lt1>
      <a:dk2>
        <a:srgbClr val="898B8E"/>
      </a:dk2>
      <a:lt2>
        <a:srgbClr val="E7E7E8"/>
      </a:lt2>
      <a:accent1>
        <a:srgbClr val="0A3C5F"/>
      </a:accent1>
      <a:accent2>
        <a:srgbClr val="3CBFAE"/>
      </a:accent2>
      <a:accent3>
        <a:srgbClr val="69C07A"/>
      </a:accent3>
      <a:accent4>
        <a:srgbClr val="59462D"/>
      </a:accent4>
      <a:accent5>
        <a:srgbClr val="847870"/>
      </a:accent5>
      <a:accent6>
        <a:srgbClr val="B28C65"/>
      </a:accent6>
      <a:hlink>
        <a:srgbClr val="3CBFAE"/>
      </a:hlink>
      <a:folHlink>
        <a:srgbClr val="0A3C5F"/>
      </a:folHlink>
    </a:clrScheme>
    <a:fontScheme name="Custom 1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unty Default PPT 4x3 Template.potx" id="{25E574A1-0920-4B52-8D27-3080265B13DA}" vid="{7FDF5871-1105-4584-85AA-C606E42A17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County Default PPT 4x3 Template</Template>
  <TotalTime>6060</TotalTime>
  <Words>781</Words>
  <Application>Microsoft Office PowerPoint</Application>
  <PresentationFormat>On-screen Show (4:3)</PresentationFormat>
  <Paragraphs>100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Open Sans</vt:lpstr>
      <vt:lpstr>Open Sans Semibold</vt:lpstr>
      <vt:lpstr>Aptos Narrow</vt:lpstr>
      <vt:lpstr>Open Sans Extrabold</vt:lpstr>
      <vt:lpstr>Calibri</vt:lpstr>
      <vt:lpstr>Arial</vt:lpstr>
      <vt:lpstr>CountyPPT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Joshua Porter</dc:creator>
  <cp:lastModifiedBy>Joshua Porter</cp:lastModifiedBy>
  <cp:revision>34</cp:revision>
  <cp:lastPrinted>2015-09-21T16:33:30Z</cp:lastPrinted>
  <dcterms:created xsi:type="dcterms:W3CDTF">2026-02-23T18:29:04Z</dcterms:created>
  <dcterms:modified xsi:type="dcterms:W3CDTF">2026-09-15T18:52:27Z</dcterms:modified>
</cp:coreProperties>
</file>