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1" r:id="rId20"/>
    <p:sldId id="272" r:id="rId21"/>
    <p:sldId id="273" r:id="rId22"/>
    <p:sldId id="274" r:id="rId23"/>
    <p:sldId id="275" r:id="rId24"/>
    <p:sldId id="276" r:id="rId25"/>
    <p:sldId id="277" r:id="rId26"/>
    <p:sldId id="278" r:id="rId27"/>
    <p:sldId id="279" r:id="rId28"/>
    <p:sldId id="281" r:id="rId29"/>
    <p:sldId id="282" r:id="rId30"/>
    <p:sldId id="283" r:id="rId31"/>
    <p:sldId id="284" r:id="rId32"/>
    <p:sldId id="285" r:id="rId33"/>
    <p:sldId id="286" r:id="rId34"/>
    <p:sldId id="287" r:id="rId35"/>
    <p:sldId id="288" r:id="rId36"/>
    <p:sldId id="289" r:id="rId37"/>
    <p:sldId id="290" r:id="rId38"/>
    <p:sldId id="291" r:id="rId39"/>
    <p:sldId id="293" r:id="rId40"/>
    <p:sldId id="294" r:id="rId41"/>
    <p:sldId id="295" r:id="rId42"/>
    <p:sldId id="296" r:id="rId43"/>
    <p:sldId id="297" r:id="rId44"/>
    <p:sldId id="298" r:id="rId45"/>
    <p:sldId id="299" r:id="rId46"/>
    <p:sldId id="300" r:id="rId47"/>
    <p:sldId id="302" r:id="rId48"/>
    <p:sldId id="303" r:id="rId49"/>
    <p:sldId id="304" r:id="rId50"/>
    <p:sldId id="305" r:id="rId51"/>
    <p:sldId id="306" r:id="rId52"/>
    <p:sldId id="307" r:id="rId53"/>
    <p:sldId id="309" r:id="rId54"/>
    <p:sldId id="310" r:id="rId55"/>
    <p:sldId id="313" r:id="rId56"/>
    <p:sldId id="314" r:id="rId57"/>
    <p:sldId id="316" r:id="rId58"/>
    <p:sldId id="317" r:id="rId59"/>
    <p:sldId id="318" r:id="rId60"/>
    <p:sldId id="319" r:id="rId61"/>
    <p:sldId id="320" r:id="rId62"/>
    <p:sldId id="321" r:id="rId63"/>
    <p:sldId id="330" r:id="rId64"/>
    <p:sldId id="331" r:id="rId65"/>
    <p:sldId id="332" r:id="rId66"/>
  </p:sldIdLst>
  <p:sldSz cx="18288000" cy="10287000"/>
  <p:notesSz cx="6858000" cy="9144000"/>
  <p:embeddedFontLst>
    <p:embeddedFont>
      <p:font typeface="Arimo" panose="020B0604020202020204" charset="0"/>
      <p:regular r:id="rId67"/>
    </p:embeddedFont>
    <p:embeddedFont>
      <p:font typeface="Playfair Display" panose="00000500000000000000" pitchFamily="2" charset="0"/>
      <p:regular r:id="rId68"/>
    </p:embeddedFont>
    <p:embeddedFont>
      <p:font typeface="Playfair Display Bold" panose="00000800000000000000" charset="0"/>
      <p:regular r:id="rId69"/>
    </p:embeddedFont>
    <p:embeddedFont>
      <p:font typeface="Playfair Display Bold Italics" panose="020B0604020202020204" charset="0"/>
      <p:regular r:id="rId70"/>
    </p:embeddedFont>
    <p:embeddedFont>
      <p:font typeface="Playfair Display Italics" panose="020B0604020202020204" charset="0"/>
      <p:regular r:id="rId71"/>
    </p:embeddedFont>
    <p:embeddedFont>
      <p:font typeface="Public Sans" panose="020B0604020202020204" charset="0"/>
      <p:regular r:id="rId72"/>
    </p:embeddedFont>
    <p:embeddedFont>
      <p:font typeface="Public Sans Bold" panose="020B0604020202020204" charset="0"/>
      <p:regular r:id="rId73"/>
    </p:embeddedFont>
    <p:embeddedFont>
      <p:font typeface="Public Sans Bold Italics" panose="020B0604020202020204" charset="0"/>
      <p:regular r:id="rId74"/>
    </p:embeddedFont>
    <p:embeddedFont>
      <p:font typeface="Public Sans Italics" panose="020B0604020202020204" charset="0"/>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4" d="100"/>
          <a:sy n="74" d="100"/>
        </p:scale>
        <p:origin x="72" y="6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font" Target="fonts/font2.fntdata"/><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font" Target="fonts/font8.fntdata"/><Relationship Id="rId79"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7.fntdata"/><Relationship Id="rId78"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3.fntdata"/><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6.fntdata"/><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a Gainer" userId="83e196a8-c988-4e0f-850d-0e93dc7b3083" providerId="ADAL" clId="{446059F9-4FF3-4B6B-8FE4-5965B7D6E165}"/>
    <pc:docChg chg="undo custSel addSld delSld modSld">
      <pc:chgData name="Shea Gainer" userId="83e196a8-c988-4e0f-850d-0e93dc7b3083" providerId="ADAL" clId="{446059F9-4FF3-4B6B-8FE4-5965B7D6E165}" dt="2025-04-17T20:52:37.510" v="176" actId="1076"/>
      <pc:docMkLst>
        <pc:docMk/>
      </pc:docMkLst>
      <pc:sldChg chg="delSp modSp add del mod">
        <pc:chgData name="Shea Gainer" userId="83e196a8-c988-4e0f-850d-0e93dc7b3083" providerId="ADAL" clId="{446059F9-4FF3-4B6B-8FE4-5965B7D6E165}" dt="2025-04-17T20:46:57.786" v="150" actId="1076"/>
        <pc:sldMkLst>
          <pc:docMk/>
          <pc:sldMk cId="0" sldId="259"/>
        </pc:sldMkLst>
        <pc:spChg chg="mod">
          <ac:chgData name="Shea Gainer" userId="83e196a8-c988-4e0f-850d-0e93dc7b3083" providerId="ADAL" clId="{446059F9-4FF3-4B6B-8FE4-5965B7D6E165}" dt="2025-04-17T20:46:57.786" v="150" actId="1076"/>
          <ac:spMkLst>
            <pc:docMk/>
            <pc:sldMk cId="0" sldId="259"/>
            <ac:spMk id="2" creationId="{00000000-0000-0000-0000-000000000000}"/>
          </ac:spMkLst>
        </pc:spChg>
        <pc:spChg chg="del">
          <ac:chgData name="Shea Gainer" userId="83e196a8-c988-4e0f-850d-0e93dc7b3083" providerId="ADAL" clId="{446059F9-4FF3-4B6B-8FE4-5965B7D6E165}" dt="2025-04-17T20:36:42.300" v="11" actId="478"/>
          <ac:spMkLst>
            <pc:docMk/>
            <pc:sldMk cId="0" sldId="259"/>
            <ac:spMk id="5" creationId="{00000000-0000-0000-0000-000000000000}"/>
          </ac:spMkLst>
        </pc:spChg>
        <pc:spChg chg="del">
          <ac:chgData name="Shea Gainer" userId="83e196a8-c988-4e0f-850d-0e93dc7b3083" providerId="ADAL" clId="{446059F9-4FF3-4B6B-8FE4-5965B7D6E165}" dt="2025-04-17T20:36:41.505" v="10" actId="478"/>
          <ac:spMkLst>
            <pc:docMk/>
            <pc:sldMk cId="0" sldId="259"/>
            <ac:spMk id="6" creationId="{00000000-0000-0000-0000-000000000000}"/>
          </ac:spMkLst>
        </pc:spChg>
        <pc:spChg chg="del mod">
          <ac:chgData name="Shea Gainer" userId="83e196a8-c988-4e0f-850d-0e93dc7b3083" providerId="ADAL" clId="{446059F9-4FF3-4B6B-8FE4-5965B7D6E165}" dt="2025-04-17T20:36:52.050" v="15"/>
          <ac:spMkLst>
            <pc:docMk/>
            <pc:sldMk cId="0" sldId="259"/>
            <ac:spMk id="7" creationId="{00000000-0000-0000-0000-000000000000}"/>
          </ac:spMkLst>
        </pc:spChg>
        <pc:spChg chg="mod">
          <ac:chgData name="Shea Gainer" userId="83e196a8-c988-4e0f-850d-0e93dc7b3083" providerId="ADAL" clId="{446059F9-4FF3-4B6B-8FE4-5965B7D6E165}" dt="2025-04-17T20:46:55.423" v="149" actId="1076"/>
          <ac:spMkLst>
            <pc:docMk/>
            <pc:sldMk cId="0" sldId="259"/>
            <ac:spMk id="8" creationId="{00000000-0000-0000-0000-000000000000}"/>
          </ac:spMkLst>
        </pc:spChg>
      </pc:sldChg>
      <pc:sldChg chg="delSp modSp add del mod">
        <pc:chgData name="Shea Gainer" userId="83e196a8-c988-4e0f-850d-0e93dc7b3083" providerId="ADAL" clId="{446059F9-4FF3-4B6B-8FE4-5965B7D6E165}" dt="2025-04-17T20:46:30.578" v="142" actId="1076"/>
        <pc:sldMkLst>
          <pc:docMk/>
          <pc:sldMk cId="0" sldId="262"/>
        </pc:sldMkLst>
        <pc:spChg chg="mod">
          <ac:chgData name="Shea Gainer" userId="83e196a8-c988-4e0f-850d-0e93dc7b3083" providerId="ADAL" clId="{446059F9-4FF3-4B6B-8FE4-5965B7D6E165}" dt="2025-04-17T20:46:19.570" v="140" actId="1076"/>
          <ac:spMkLst>
            <pc:docMk/>
            <pc:sldMk cId="0" sldId="262"/>
            <ac:spMk id="2" creationId="{00000000-0000-0000-0000-000000000000}"/>
          </ac:spMkLst>
        </pc:spChg>
        <pc:spChg chg="del">
          <ac:chgData name="Shea Gainer" userId="83e196a8-c988-4e0f-850d-0e93dc7b3083" providerId="ADAL" clId="{446059F9-4FF3-4B6B-8FE4-5965B7D6E165}" dt="2025-04-17T20:37:04.164" v="16" actId="478"/>
          <ac:spMkLst>
            <pc:docMk/>
            <pc:sldMk cId="0" sldId="262"/>
            <ac:spMk id="5" creationId="{00000000-0000-0000-0000-000000000000}"/>
          </ac:spMkLst>
        </pc:spChg>
        <pc:spChg chg="del mod">
          <ac:chgData name="Shea Gainer" userId="83e196a8-c988-4e0f-850d-0e93dc7b3083" providerId="ADAL" clId="{446059F9-4FF3-4B6B-8FE4-5965B7D6E165}" dt="2025-04-17T20:37:11.287" v="20"/>
          <ac:spMkLst>
            <pc:docMk/>
            <pc:sldMk cId="0" sldId="262"/>
            <ac:spMk id="6" creationId="{00000000-0000-0000-0000-000000000000}"/>
          </ac:spMkLst>
        </pc:spChg>
        <pc:spChg chg="mod">
          <ac:chgData name="Shea Gainer" userId="83e196a8-c988-4e0f-850d-0e93dc7b3083" providerId="ADAL" clId="{446059F9-4FF3-4B6B-8FE4-5965B7D6E165}" dt="2025-04-17T20:46:30.578" v="142" actId="1076"/>
          <ac:spMkLst>
            <pc:docMk/>
            <pc:sldMk cId="0" sldId="262"/>
            <ac:spMk id="7" creationId="{00000000-0000-0000-0000-000000000000}"/>
          </ac:spMkLst>
        </pc:spChg>
        <pc:spChg chg="del">
          <ac:chgData name="Shea Gainer" userId="83e196a8-c988-4e0f-850d-0e93dc7b3083" providerId="ADAL" clId="{446059F9-4FF3-4B6B-8FE4-5965B7D6E165}" dt="2025-04-17T20:37:05.387" v="17" actId="478"/>
          <ac:spMkLst>
            <pc:docMk/>
            <pc:sldMk cId="0" sldId="262"/>
            <ac:spMk id="9" creationId="{00000000-0000-0000-0000-000000000000}"/>
          </ac:spMkLst>
        </pc:spChg>
      </pc:sldChg>
      <pc:sldChg chg="add del">
        <pc:chgData name="Shea Gainer" userId="83e196a8-c988-4e0f-850d-0e93dc7b3083" providerId="ADAL" clId="{446059F9-4FF3-4B6B-8FE4-5965B7D6E165}" dt="2025-04-17T20:37:20.893" v="21" actId="2696"/>
        <pc:sldMkLst>
          <pc:docMk/>
          <pc:sldMk cId="0" sldId="270"/>
        </pc:sldMkLst>
      </pc:sldChg>
      <pc:sldChg chg="delSp modSp add del mod">
        <pc:chgData name="Shea Gainer" userId="83e196a8-c988-4e0f-850d-0e93dc7b3083" providerId="ADAL" clId="{446059F9-4FF3-4B6B-8FE4-5965B7D6E165}" dt="2025-04-17T20:46:08.112" v="138" actId="1076"/>
        <pc:sldMkLst>
          <pc:docMk/>
          <pc:sldMk cId="0" sldId="271"/>
        </pc:sldMkLst>
        <pc:spChg chg="del">
          <ac:chgData name="Shea Gainer" userId="83e196a8-c988-4e0f-850d-0e93dc7b3083" providerId="ADAL" clId="{446059F9-4FF3-4B6B-8FE4-5965B7D6E165}" dt="2025-04-17T20:37:24.184" v="23" actId="478"/>
          <ac:spMkLst>
            <pc:docMk/>
            <pc:sldMk cId="0" sldId="271"/>
            <ac:spMk id="2" creationId="{00000000-0000-0000-0000-000000000000}"/>
          </ac:spMkLst>
        </pc:spChg>
        <pc:spChg chg="del">
          <ac:chgData name="Shea Gainer" userId="83e196a8-c988-4e0f-850d-0e93dc7b3083" providerId="ADAL" clId="{446059F9-4FF3-4B6B-8FE4-5965B7D6E165}" dt="2025-04-17T20:37:22.651" v="22" actId="478"/>
          <ac:spMkLst>
            <pc:docMk/>
            <pc:sldMk cId="0" sldId="271"/>
            <ac:spMk id="3" creationId="{00000000-0000-0000-0000-000000000000}"/>
          </ac:spMkLst>
        </pc:spChg>
        <pc:spChg chg="mod">
          <ac:chgData name="Shea Gainer" userId="83e196a8-c988-4e0f-850d-0e93dc7b3083" providerId="ADAL" clId="{446059F9-4FF3-4B6B-8FE4-5965B7D6E165}" dt="2025-04-17T20:37:28.746" v="24" actId="20577"/>
          <ac:spMkLst>
            <pc:docMk/>
            <pc:sldMk cId="0" sldId="271"/>
            <ac:spMk id="4" creationId="{00000000-0000-0000-0000-000000000000}"/>
          </ac:spMkLst>
        </pc:spChg>
        <pc:spChg chg="mod">
          <ac:chgData name="Shea Gainer" userId="83e196a8-c988-4e0f-850d-0e93dc7b3083" providerId="ADAL" clId="{446059F9-4FF3-4B6B-8FE4-5965B7D6E165}" dt="2025-04-17T20:46:08.112" v="138" actId="1076"/>
          <ac:spMkLst>
            <pc:docMk/>
            <pc:sldMk cId="0" sldId="271"/>
            <ac:spMk id="8" creationId="{00000000-0000-0000-0000-000000000000}"/>
          </ac:spMkLst>
        </pc:spChg>
        <pc:spChg chg="mod">
          <ac:chgData name="Shea Gainer" userId="83e196a8-c988-4e0f-850d-0e93dc7b3083" providerId="ADAL" clId="{446059F9-4FF3-4B6B-8FE4-5965B7D6E165}" dt="2025-04-17T20:46:03.961" v="137" actId="1076"/>
          <ac:spMkLst>
            <pc:docMk/>
            <pc:sldMk cId="0" sldId="271"/>
            <ac:spMk id="9" creationId="{00000000-0000-0000-0000-000000000000}"/>
          </ac:spMkLst>
        </pc:spChg>
      </pc:sldChg>
      <pc:sldChg chg="modSp mod">
        <pc:chgData name="Shea Gainer" userId="83e196a8-c988-4e0f-850d-0e93dc7b3083" providerId="ADAL" clId="{446059F9-4FF3-4B6B-8FE4-5965B7D6E165}" dt="2025-04-17T20:49:28.844" v="151" actId="14100"/>
        <pc:sldMkLst>
          <pc:docMk/>
          <pc:sldMk cId="0" sldId="277"/>
        </pc:sldMkLst>
        <pc:spChg chg="mod">
          <ac:chgData name="Shea Gainer" userId="83e196a8-c988-4e0f-850d-0e93dc7b3083" providerId="ADAL" clId="{446059F9-4FF3-4B6B-8FE4-5965B7D6E165}" dt="2025-04-17T20:49:28.844" v="151" actId="14100"/>
          <ac:spMkLst>
            <pc:docMk/>
            <pc:sldMk cId="0" sldId="277"/>
            <ac:spMk id="8" creationId="{00000000-0000-0000-0000-000000000000}"/>
          </ac:spMkLst>
        </pc:spChg>
      </pc:sldChg>
      <pc:sldChg chg="add del">
        <pc:chgData name="Shea Gainer" userId="83e196a8-c988-4e0f-850d-0e93dc7b3083" providerId="ADAL" clId="{446059F9-4FF3-4B6B-8FE4-5965B7D6E165}" dt="2025-04-17T20:37:35.897" v="25" actId="2696"/>
        <pc:sldMkLst>
          <pc:docMk/>
          <pc:sldMk cId="0" sldId="280"/>
        </pc:sldMkLst>
      </pc:sldChg>
      <pc:sldChg chg="delSp modSp mod">
        <pc:chgData name="Shea Gainer" userId="83e196a8-c988-4e0f-850d-0e93dc7b3083" providerId="ADAL" clId="{446059F9-4FF3-4B6B-8FE4-5965B7D6E165}" dt="2025-04-17T20:45:05.294" v="127" actId="1076"/>
        <pc:sldMkLst>
          <pc:docMk/>
          <pc:sldMk cId="0" sldId="281"/>
        </pc:sldMkLst>
        <pc:spChg chg="del">
          <ac:chgData name="Shea Gainer" userId="83e196a8-c988-4e0f-850d-0e93dc7b3083" providerId="ADAL" clId="{446059F9-4FF3-4B6B-8FE4-5965B7D6E165}" dt="2025-04-17T20:37:39.283" v="27" actId="478"/>
          <ac:spMkLst>
            <pc:docMk/>
            <pc:sldMk cId="0" sldId="281"/>
            <ac:spMk id="4" creationId="{00000000-0000-0000-0000-000000000000}"/>
          </ac:spMkLst>
        </pc:spChg>
        <pc:spChg chg="del">
          <ac:chgData name="Shea Gainer" userId="83e196a8-c988-4e0f-850d-0e93dc7b3083" providerId="ADAL" clId="{446059F9-4FF3-4B6B-8FE4-5965B7D6E165}" dt="2025-04-17T20:37:37.691" v="26" actId="478"/>
          <ac:spMkLst>
            <pc:docMk/>
            <pc:sldMk cId="0" sldId="281"/>
            <ac:spMk id="5" creationId="{00000000-0000-0000-0000-000000000000}"/>
          </ac:spMkLst>
        </pc:spChg>
        <pc:spChg chg="del mod">
          <ac:chgData name="Shea Gainer" userId="83e196a8-c988-4e0f-850d-0e93dc7b3083" providerId="ADAL" clId="{446059F9-4FF3-4B6B-8FE4-5965B7D6E165}" dt="2025-04-17T20:37:42.669" v="30"/>
          <ac:spMkLst>
            <pc:docMk/>
            <pc:sldMk cId="0" sldId="281"/>
            <ac:spMk id="7" creationId="{00000000-0000-0000-0000-000000000000}"/>
          </ac:spMkLst>
        </pc:spChg>
        <pc:spChg chg="mod">
          <ac:chgData name="Shea Gainer" userId="83e196a8-c988-4e0f-850d-0e93dc7b3083" providerId="ADAL" clId="{446059F9-4FF3-4B6B-8FE4-5965B7D6E165}" dt="2025-04-17T20:45:02.094" v="126" actId="1076"/>
          <ac:spMkLst>
            <pc:docMk/>
            <pc:sldMk cId="0" sldId="281"/>
            <ac:spMk id="8" creationId="{00000000-0000-0000-0000-000000000000}"/>
          </ac:spMkLst>
        </pc:spChg>
        <pc:spChg chg="mod">
          <ac:chgData name="Shea Gainer" userId="83e196a8-c988-4e0f-850d-0e93dc7b3083" providerId="ADAL" clId="{446059F9-4FF3-4B6B-8FE4-5965B7D6E165}" dt="2025-04-17T20:45:05.294" v="127" actId="1076"/>
          <ac:spMkLst>
            <pc:docMk/>
            <pc:sldMk cId="0" sldId="281"/>
            <ac:spMk id="9" creationId="{00000000-0000-0000-0000-000000000000}"/>
          </ac:spMkLst>
        </pc:spChg>
      </pc:sldChg>
      <pc:sldChg chg="del">
        <pc:chgData name="Shea Gainer" userId="83e196a8-c988-4e0f-850d-0e93dc7b3083" providerId="ADAL" clId="{446059F9-4FF3-4B6B-8FE4-5965B7D6E165}" dt="2025-04-17T20:37:49.141" v="31" actId="2696"/>
        <pc:sldMkLst>
          <pc:docMk/>
          <pc:sldMk cId="0" sldId="292"/>
        </pc:sldMkLst>
      </pc:sldChg>
      <pc:sldChg chg="addSp delSp modSp mod">
        <pc:chgData name="Shea Gainer" userId="83e196a8-c988-4e0f-850d-0e93dc7b3083" providerId="ADAL" clId="{446059F9-4FF3-4B6B-8FE4-5965B7D6E165}" dt="2025-04-17T20:44:36.435" v="121" actId="1076"/>
        <pc:sldMkLst>
          <pc:docMk/>
          <pc:sldMk cId="0" sldId="293"/>
        </pc:sldMkLst>
        <pc:spChg chg="del">
          <ac:chgData name="Shea Gainer" userId="83e196a8-c988-4e0f-850d-0e93dc7b3083" providerId="ADAL" clId="{446059F9-4FF3-4B6B-8FE4-5965B7D6E165}" dt="2025-04-17T20:37:51.753" v="33" actId="478"/>
          <ac:spMkLst>
            <pc:docMk/>
            <pc:sldMk cId="0" sldId="293"/>
            <ac:spMk id="4" creationId="{00000000-0000-0000-0000-000000000000}"/>
          </ac:spMkLst>
        </pc:spChg>
        <pc:spChg chg="mod">
          <ac:chgData name="Shea Gainer" userId="83e196a8-c988-4e0f-850d-0e93dc7b3083" providerId="ADAL" clId="{446059F9-4FF3-4B6B-8FE4-5965B7D6E165}" dt="2025-04-17T20:43:43.609" v="106" actId="1076"/>
          <ac:spMkLst>
            <pc:docMk/>
            <pc:sldMk cId="0" sldId="293"/>
            <ac:spMk id="5" creationId="{00000000-0000-0000-0000-000000000000}"/>
          </ac:spMkLst>
        </pc:spChg>
        <pc:spChg chg="del">
          <ac:chgData name="Shea Gainer" userId="83e196a8-c988-4e0f-850d-0e93dc7b3083" providerId="ADAL" clId="{446059F9-4FF3-4B6B-8FE4-5965B7D6E165}" dt="2025-04-17T20:37:50.353" v="32" actId="478"/>
          <ac:spMkLst>
            <pc:docMk/>
            <pc:sldMk cId="0" sldId="293"/>
            <ac:spMk id="6" creationId="{00000000-0000-0000-0000-000000000000}"/>
          </ac:spMkLst>
        </pc:spChg>
        <pc:spChg chg="del mod">
          <ac:chgData name="Shea Gainer" userId="83e196a8-c988-4e0f-850d-0e93dc7b3083" providerId="ADAL" clId="{446059F9-4FF3-4B6B-8FE4-5965B7D6E165}" dt="2025-04-17T20:37:55.481" v="37"/>
          <ac:spMkLst>
            <pc:docMk/>
            <pc:sldMk cId="0" sldId="293"/>
            <ac:spMk id="8" creationId="{00000000-0000-0000-0000-000000000000}"/>
          </ac:spMkLst>
        </pc:spChg>
        <pc:spChg chg="mod">
          <ac:chgData name="Shea Gainer" userId="83e196a8-c988-4e0f-850d-0e93dc7b3083" providerId="ADAL" clId="{446059F9-4FF3-4B6B-8FE4-5965B7D6E165}" dt="2025-04-17T20:44:36.435" v="121" actId="1076"/>
          <ac:spMkLst>
            <pc:docMk/>
            <pc:sldMk cId="0" sldId="293"/>
            <ac:spMk id="9" creationId="{00000000-0000-0000-0000-000000000000}"/>
          </ac:spMkLst>
        </pc:spChg>
        <pc:spChg chg="add del mod">
          <ac:chgData name="Shea Gainer" userId="83e196a8-c988-4e0f-850d-0e93dc7b3083" providerId="ADAL" clId="{446059F9-4FF3-4B6B-8FE4-5965B7D6E165}" dt="2025-04-17T20:44:10.425" v="115"/>
          <ac:spMkLst>
            <pc:docMk/>
            <pc:sldMk cId="0" sldId="293"/>
            <ac:spMk id="11" creationId="{DC0194FE-D6F4-A9FC-27D0-FBDA63AD3C38}"/>
          </ac:spMkLst>
        </pc:spChg>
      </pc:sldChg>
      <pc:sldChg chg="modSp mod">
        <pc:chgData name="Shea Gainer" userId="83e196a8-c988-4e0f-850d-0e93dc7b3083" providerId="ADAL" clId="{446059F9-4FF3-4B6B-8FE4-5965B7D6E165}" dt="2025-04-17T20:49:57.220" v="152" actId="14100"/>
        <pc:sldMkLst>
          <pc:docMk/>
          <pc:sldMk cId="0" sldId="296"/>
        </pc:sldMkLst>
        <pc:spChg chg="mod">
          <ac:chgData name="Shea Gainer" userId="83e196a8-c988-4e0f-850d-0e93dc7b3083" providerId="ADAL" clId="{446059F9-4FF3-4B6B-8FE4-5965B7D6E165}" dt="2025-04-17T20:49:57.220" v="152" actId="14100"/>
          <ac:spMkLst>
            <pc:docMk/>
            <pc:sldMk cId="0" sldId="296"/>
            <ac:spMk id="32" creationId="{00000000-0000-0000-0000-000000000000}"/>
          </ac:spMkLst>
        </pc:spChg>
      </pc:sldChg>
      <pc:sldChg chg="modSp mod">
        <pc:chgData name="Shea Gainer" userId="83e196a8-c988-4e0f-850d-0e93dc7b3083" providerId="ADAL" clId="{446059F9-4FF3-4B6B-8FE4-5965B7D6E165}" dt="2025-04-17T20:50:06.035" v="154" actId="1076"/>
        <pc:sldMkLst>
          <pc:docMk/>
          <pc:sldMk cId="0" sldId="297"/>
        </pc:sldMkLst>
        <pc:spChg chg="mod">
          <ac:chgData name="Shea Gainer" userId="83e196a8-c988-4e0f-850d-0e93dc7b3083" providerId="ADAL" clId="{446059F9-4FF3-4B6B-8FE4-5965B7D6E165}" dt="2025-04-17T20:50:06.035" v="154" actId="1076"/>
          <ac:spMkLst>
            <pc:docMk/>
            <pc:sldMk cId="0" sldId="297"/>
            <ac:spMk id="36" creationId="{00000000-0000-0000-0000-000000000000}"/>
          </ac:spMkLst>
        </pc:spChg>
      </pc:sldChg>
      <pc:sldChg chg="modSp mod">
        <pc:chgData name="Shea Gainer" userId="83e196a8-c988-4e0f-850d-0e93dc7b3083" providerId="ADAL" clId="{446059F9-4FF3-4B6B-8FE4-5965B7D6E165}" dt="2025-04-17T20:50:18.403" v="156" actId="1076"/>
        <pc:sldMkLst>
          <pc:docMk/>
          <pc:sldMk cId="0" sldId="300"/>
        </pc:sldMkLst>
        <pc:spChg chg="mod">
          <ac:chgData name="Shea Gainer" userId="83e196a8-c988-4e0f-850d-0e93dc7b3083" providerId="ADAL" clId="{446059F9-4FF3-4B6B-8FE4-5965B7D6E165}" dt="2025-04-17T20:50:18.403" v="156" actId="1076"/>
          <ac:spMkLst>
            <pc:docMk/>
            <pc:sldMk cId="0" sldId="300"/>
            <ac:spMk id="6" creationId="{00000000-0000-0000-0000-000000000000}"/>
          </ac:spMkLst>
        </pc:spChg>
      </pc:sldChg>
      <pc:sldChg chg="del">
        <pc:chgData name="Shea Gainer" userId="83e196a8-c988-4e0f-850d-0e93dc7b3083" providerId="ADAL" clId="{446059F9-4FF3-4B6B-8FE4-5965B7D6E165}" dt="2025-04-17T20:38:00.592" v="38" actId="2696"/>
        <pc:sldMkLst>
          <pc:docMk/>
          <pc:sldMk cId="0" sldId="301"/>
        </pc:sldMkLst>
      </pc:sldChg>
      <pc:sldChg chg="delSp modSp mod">
        <pc:chgData name="Shea Gainer" userId="83e196a8-c988-4e0f-850d-0e93dc7b3083" providerId="ADAL" clId="{446059F9-4FF3-4B6B-8FE4-5965B7D6E165}" dt="2025-04-17T20:43:33.079" v="105" actId="1076"/>
        <pc:sldMkLst>
          <pc:docMk/>
          <pc:sldMk cId="0" sldId="302"/>
        </pc:sldMkLst>
        <pc:spChg chg="del mod">
          <ac:chgData name="Shea Gainer" userId="83e196a8-c988-4e0f-850d-0e93dc7b3083" providerId="ADAL" clId="{446059F9-4FF3-4B6B-8FE4-5965B7D6E165}" dt="2025-04-17T20:38:13.686" v="43"/>
          <ac:spMkLst>
            <pc:docMk/>
            <pc:sldMk cId="0" sldId="302"/>
            <ac:spMk id="5" creationId="{00000000-0000-0000-0000-000000000000}"/>
          </ac:spMkLst>
        </pc:spChg>
        <pc:spChg chg="del">
          <ac:chgData name="Shea Gainer" userId="83e196a8-c988-4e0f-850d-0e93dc7b3083" providerId="ADAL" clId="{446059F9-4FF3-4B6B-8FE4-5965B7D6E165}" dt="2025-04-17T20:38:03.300" v="40" actId="478"/>
          <ac:spMkLst>
            <pc:docMk/>
            <pc:sldMk cId="0" sldId="302"/>
            <ac:spMk id="6" creationId="{00000000-0000-0000-0000-000000000000}"/>
          </ac:spMkLst>
        </pc:spChg>
        <pc:spChg chg="del">
          <ac:chgData name="Shea Gainer" userId="83e196a8-c988-4e0f-850d-0e93dc7b3083" providerId="ADAL" clId="{446059F9-4FF3-4B6B-8FE4-5965B7D6E165}" dt="2025-04-17T20:38:01.823" v="39" actId="478"/>
          <ac:spMkLst>
            <pc:docMk/>
            <pc:sldMk cId="0" sldId="302"/>
            <ac:spMk id="7" creationId="{00000000-0000-0000-0000-000000000000}"/>
          </ac:spMkLst>
        </pc:spChg>
        <pc:spChg chg="mod">
          <ac:chgData name="Shea Gainer" userId="83e196a8-c988-4e0f-850d-0e93dc7b3083" providerId="ADAL" clId="{446059F9-4FF3-4B6B-8FE4-5965B7D6E165}" dt="2025-04-17T20:43:33.079" v="105" actId="1076"/>
          <ac:spMkLst>
            <pc:docMk/>
            <pc:sldMk cId="0" sldId="302"/>
            <ac:spMk id="8" creationId="{00000000-0000-0000-0000-000000000000}"/>
          </ac:spMkLst>
        </pc:spChg>
        <pc:spChg chg="mod">
          <ac:chgData name="Shea Gainer" userId="83e196a8-c988-4e0f-850d-0e93dc7b3083" providerId="ADAL" clId="{446059F9-4FF3-4B6B-8FE4-5965B7D6E165}" dt="2025-04-17T20:43:22.436" v="102" actId="1076"/>
          <ac:spMkLst>
            <pc:docMk/>
            <pc:sldMk cId="0" sldId="302"/>
            <ac:spMk id="9" creationId="{00000000-0000-0000-0000-000000000000}"/>
          </ac:spMkLst>
        </pc:spChg>
      </pc:sldChg>
      <pc:sldChg chg="modSp mod">
        <pc:chgData name="Shea Gainer" userId="83e196a8-c988-4e0f-850d-0e93dc7b3083" providerId="ADAL" clId="{446059F9-4FF3-4B6B-8FE4-5965B7D6E165}" dt="2025-04-17T20:50:34.441" v="158" actId="1076"/>
        <pc:sldMkLst>
          <pc:docMk/>
          <pc:sldMk cId="0" sldId="304"/>
        </pc:sldMkLst>
        <pc:spChg chg="mod">
          <ac:chgData name="Shea Gainer" userId="83e196a8-c988-4e0f-850d-0e93dc7b3083" providerId="ADAL" clId="{446059F9-4FF3-4B6B-8FE4-5965B7D6E165}" dt="2025-04-17T20:50:34.441" v="158" actId="1076"/>
          <ac:spMkLst>
            <pc:docMk/>
            <pc:sldMk cId="0" sldId="304"/>
            <ac:spMk id="4" creationId="{00000000-0000-0000-0000-000000000000}"/>
          </ac:spMkLst>
        </pc:spChg>
        <pc:spChg chg="mod">
          <ac:chgData name="Shea Gainer" userId="83e196a8-c988-4e0f-850d-0e93dc7b3083" providerId="ADAL" clId="{446059F9-4FF3-4B6B-8FE4-5965B7D6E165}" dt="2025-04-17T20:50:34.441" v="158" actId="1076"/>
          <ac:spMkLst>
            <pc:docMk/>
            <pc:sldMk cId="0" sldId="304"/>
            <ac:spMk id="6" creationId="{00000000-0000-0000-0000-000000000000}"/>
          </ac:spMkLst>
        </pc:spChg>
        <pc:spChg chg="mod">
          <ac:chgData name="Shea Gainer" userId="83e196a8-c988-4e0f-850d-0e93dc7b3083" providerId="ADAL" clId="{446059F9-4FF3-4B6B-8FE4-5965B7D6E165}" dt="2025-04-17T20:50:34.441" v="158" actId="1076"/>
          <ac:spMkLst>
            <pc:docMk/>
            <pc:sldMk cId="0" sldId="304"/>
            <ac:spMk id="7" creationId="{00000000-0000-0000-0000-000000000000}"/>
          </ac:spMkLst>
        </pc:spChg>
        <pc:spChg chg="mod">
          <ac:chgData name="Shea Gainer" userId="83e196a8-c988-4e0f-850d-0e93dc7b3083" providerId="ADAL" clId="{446059F9-4FF3-4B6B-8FE4-5965B7D6E165}" dt="2025-04-17T20:50:34.441" v="158" actId="1076"/>
          <ac:spMkLst>
            <pc:docMk/>
            <pc:sldMk cId="0" sldId="304"/>
            <ac:spMk id="8" creationId="{00000000-0000-0000-0000-000000000000}"/>
          </ac:spMkLst>
        </pc:spChg>
        <pc:spChg chg="mod">
          <ac:chgData name="Shea Gainer" userId="83e196a8-c988-4e0f-850d-0e93dc7b3083" providerId="ADAL" clId="{446059F9-4FF3-4B6B-8FE4-5965B7D6E165}" dt="2025-04-17T20:50:34.441" v="158" actId="1076"/>
          <ac:spMkLst>
            <pc:docMk/>
            <pc:sldMk cId="0" sldId="304"/>
            <ac:spMk id="9" creationId="{00000000-0000-0000-0000-000000000000}"/>
          </ac:spMkLst>
        </pc:spChg>
        <pc:spChg chg="mod">
          <ac:chgData name="Shea Gainer" userId="83e196a8-c988-4e0f-850d-0e93dc7b3083" providerId="ADAL" clId="{446059F9-4FF3-4B6B-8FE4-5965B7D6E165}" dt="2025-04-17T20:50:34.441" v="158" actId="1076"/>
          <ac:spMkLst>
            <pc:docMk/>
            <pc:sldMk cId="0" sldId="304"/>
            <ac:spMk id="10" creationId="{00000000-0000-0000-0000-000000000000}"/>
          </ac:spMkLst>
        </pc:spChg>
        <pc:spChg chg="mod">
          <ac:chgData name="Shea Gainer" userId="83e196a8-c988-4e0f-850d-0e93dc7b3083" providerId="ADAL" clId="{446059F9-4FF3-4B6B-8FE4-5965B7D6E165}" dt="2025-04-17T20:50:25.532" v="157" actId="14100"/>
          <ac:spMkLst>
            <pc:docMk/>
            <pc:sldMk cId="0" sldId="304"/>
            <ac:spMk id="12" creationId="{00000000-0000-0000-0000-000000000000}"/>
          </ac:spMkLst>
        </pc:spChg>
      </pc:sldChg>
      <pc:sldChg chg="modSp mod">
        <pc:chgData name="Shea Gainer" userId="83e196a8-c988-4e0f-850d-0e93dc7b3083" providerId="ADAL" clId="{446059F9-4FF3-4B6B-8FE4-5965B7D6E165}" dt="2025-04-17T20:50:40.245" v="159" actId="14100"/>
        <pc:sldMkLst>
          <pc:docMk/>
          <pc:sldMk cId="0" sldId="305"/>
        </pc:sldMkLst>
        <pc:spChg chg="mod">
          <ac:chgData name="Shea Gainer" userId="83e196a8-c988-4e0f-850d-0e93dc7b3083" providerId="ADAL" clId="{446059F9-4FF3-4B6B-8FE4-5965B7D6E165}" dt="2025-04-17T20:50:40.245" v="159" actId="14100"/>
          <ac:spMkLst>
            <pc:docMk/>
            <pc:sldMk cId="0" sldId="305"/>
            <ac:spMk id="18" creationId="{00000000-0000-0000-0000-000000000000}"/>
          </ac:spMkLst>
        </pc:spChg>
      </pc:sldChg>
      <pc:sldChg chg="modSp mod">
        <pc:chgData name="Shea Gainer" userId="83e196a8-c988-4e0f-850d-0e93dc7b3083" providerId="ADAL" clId="{446059F9-4FF3-4B6B-8FE4-5965B7D6E165}" dt="2025-04-17T20:51:58.909" v="168" actId="1076"/>
        <pc:sldMkLst>
          <pc:docMk/>
          <pc:sldMk cId="0" sldId="306"/>
        </pc:sldMkLst>
        <pc:spChg chg="mod">
          <ac:chgData name="Shea Gainer" userId="83e196a8-c988-4e0f-850d-0e93dc7b3083" providerId="ADAL" clId="{446059F9-4FF3-4B6B-8FE4-5965B7D6E165}" dt="2025-04-17T20:50:51.810" v="161" actId="1076"/>
          <ac:spMkLst>
            <pc:docMk/>
            <pc:sldMk cId="0" sldId="306"/>
            <ac:spMk id="44" creationId="{00000000-0000-0000-0000-000000000000}"/>
          </ac:spMkLst>
        </pc:spChg>
        <pc:spChg chg="mod">
          <ac:chgData name="Shea Gainer" userId="83e196a8-c988-4e0f-850d-0e93dc7b3083" providerId="ADAL" clId="{446059F9-4FF3-4B6B-8FE4-5965B7D6E165}" dt="2025-04-17T20:51:51.346" v="166" actId="1076"/>
          <ac:spMkLst>
            <pc:docMk/>
            <pc:sldMk cId="0" sldId="306"/>
            <ac:spMk id="46" creationId="{00000000-0000-0000-0000-000000000000}"/>
          </ac:spMkLst>
        </pc:spChg>
        <pc:spChg chg="mod">
          <ac:chgData name="Shea Gainer" userId="83e196a8-c988-4e0f-850d-0e93dc7b3083" providerId="ADAL" clId="{446059F9-4FF3-4B6B-8FE4-5965B7D6E165}" dt="2025-04-17T20:51:58.909" v="168" actId="1076"/>
          <ac:spMkLst>
            <pc:docMk/>
            <pc:sldMk cId="0" sldId="306"/>
            <ac:spMk id="47" creationId="{00000000-0000-0000-0000-000000000000}"/>
          </ac:spMkLst>
        </pc:spChg>
        <pc:spChg chg="mod">
          <ac:chgData name="Shea Gainer" userId="83e196a8-c988-4e0f-850d-0e93dc7b3083" providerId="ADAL" clId="{446059F9-4FF3-4B6B-8FE4-5965B7D6E165}" dt="2025-04-17T20:51:44.297" v="164" actId="1076"/>
          <ac:spMkLst>
            <pc:docMk/>
            <pc:sldMk cId="0" sldId="306"/>
            <ac:spMk id="49" creationId="{00000000-0000-0000-0000-000000000000}"/>
          </ac:spMkLst>
        </pc:spChg>
      </pc:sldChg>
      <pc:sldChg chg="modSp mod">
        <pc:chgData name="Shea Gainer" userId="83e196a8-c988-4e0f-850d-0e93dc7b3083" providerId="ADAL" clId="{446059F9-4FF3-4B6B-8FE4-5965B7D6E165}" dt="2025-04-17T20:52:37.510" v="176" actId="1076"/>
        <pc:sldMkLst>
          <pc:docMk/>
          <pc:sldMk cId="0" sldId="307"/>
        </pc:sldMkLst>
        <pc:spChg chg="mod">
          <ac:chgData name="Shea Gainer" userId="83e196a8-c988-4e0f-850d-0e93dc7b3083" providerId="ADAL" clId="{446059F9-4FF3-4B6B-8FE4-5965B7D6E165}" dt="2025-04-17T20:52:09.184" v="170" actId="14100"/>
          <ac:spMkLst>
            <pc:docMk/>
            <pc:sldMk cId="0" sldId="307"/>
            <ac:spMk id="75" creationId="{00000000-0000-0000-0000-000000000000}"/>
          </ac:spMkLst>
        </pc:spChg>
        <pc:spChg chg="mod">
          <ac:chgData name="Shea Gainer" userId="83e196a8-c988-4e0f-850d-0e93dc7b3083" providerId="ADAL" clId="{446059F9-4FF3-4B6B-8FE4-5965B7D6E165}" dt="2025-04-17T20:52:12.770" v="171" actId="1076"/>
          <ac:spMkLst>
            <pc:docMk/>
            <pc:sldMk cId="0" sldId="307"/>
            <ac:spMk id="77" creationId="{00000000-0000-0000-0000-000000000000}"/>
          </ac:spMkLst>
        </pc:spChg>
        <pc:spChg chg="mod">
          <ac:chgData name="Shea Gainer" userId="83e196a8-c988-4e0f-850d-0e93dc7b3083" providerId="ADAL" clId="{446059F9-4FF3-4B6B-8FE4-5965B7D6E165}" dt="2025-04-17T20:52:23.393" v="173" actId="14100"/>
          <ac:spMkLst>
            <pc:docMk/>
            <pc:sldMk cId="0" sldId="307"/>
            <ac:spMk id="78" creationId="{00000000-0000-0000-0000-000000000000}"/>
          </ac:spMkLst>
        </pc:spChg>
        <pc:spChg chg="mod">
          <ac:chgData name="Shea Gainer" userId="83e196a8-c988-4e0f-850d-0e93dc7b3083" providerId="ADAL" clId="{446059F9-4FF3-4B6B-8FE4-5965B7D6E165}" dt="2025-04-17T20:52:25.919" v="174" actId="14100"/>
          <ac:spMkLst>
            <pc:docMk/>
            <pc:sldMk cId="0" sldId="307"/>
            <ac:spMk id="84" creationId="{00000000-0000-0000-0000-000000000000}"/>
          </ac:spMkLst>
        </pc:spChg>
        <pc:spChg chg="mod">
          <ac:chgData name="Shea Gainer" userId="83e196a8-c988-4e0f-850d-0e93dc7b3083" providerId="ADAL" clId="{446059F9-4FF3-4B6B-8FE4-5965B7D6E165}" dt="2025-04-17T20:52:37.510" v="176" actId="1076"/>
          <ac:spMkLst>
            <pc:docMk/>
            <pc:sldMk cId="0" sldId="307"/>
            <ac:spMk id="86" creationId="{00000000-0000-0000-0000-000000000000}"/>
          </ac:spMkLst>
        </pc:spChg>
        <pc:spChg chg="mod">
          <ac:chgData name="Shea Gainer" userId="83e196a8-c988-4e0f-850d-0e93dc7b3083" providerId="ADAL" clId="{446059F9-4FF3-4B6B-8FE4-5965B7D6E165}" dt="2025-04-17T20:52:17.646" v="172" actId="14100"/>
          <ac:spMkLst>
            <pc:docMk/>
            <pc:sldMk cId="0" sldId="307"/>
            <ac:spMk id="94" creationId="{00000000-0000-0000-0000-000000000000}"/>
          </ac:spMkLst>
        </pc:spChg>
      </pc:sldChg>
      <pc:sldChg chg="del">
        <pc:chgData name="Shea Gainer" userId="83e196a8-c988-4e0f-850d-0e93dc7b3083" providerId="ADAL" clId="{446059F9-4FF3-4B6B-8FE4-5965B7D6E165}" dt="2025-04-17T20:38:19.244" v="44" actId="2696"/>
        <pc:sldMkLst>
          <pc:docMk/>
          <pc:sldMk cId="0" sldId="308"/>
        </pc:sldMkLst>
      </pc:sldChg>
      <pc:sldChg chg="delSp modSp mod">
        <pc:chgData name="Shea Gainer" userId="83e196a8-c988-4e0f-850d-0e93dc7b3083" providerId="ADAL" clId="{446059F9-4FF3-4B6B-8FE4-5965B7D6E165}" dt="2025-04-17T20:43:12.782" v="101" actId="1076"/>
        <pc:sldMkLst>
          <pc:docMk/>
          <pc:sldMk cId="0" sldId="309"/>
        </pc:sldMkLst>
        <pc:spChg chg="del">
          <ac:chgData name="Shea Gainer" userId="83e196a8-c988-4e0f-850d-0e93dc7b3083" providerId="ADAL" clId="{446059F9-4FF3-4B6B-8FE4-5965B7D6E165}" dt="2025-04-17T20:38:24" v="46" actId="478"/>
          <ac:spMkLst>
            <pc:docMk/>
            <pc:sldMk cId="0" sldId="309"/>
            <ac:spMk id="4" creationId="{00000000-0000-0000-0000-000000000000}"/>
          </ac:spMkLst>
        </pc:spChg>
        <pc:spChg chg="del">
          <ac:chgData name="Shea Gainer" userId="83e196a8-c988-4e0f-850d-0e93dc7b3083" providerId="ADAL" clId="{446059F9-4FF3-4B6B-8FE4-5965B7D6E165}" dt="2025-04-17T20:38:21.913" v="45" actId="478"/>
          <ac:spMkLst>
            <pc:docMk/>
            <pc:sldMk cId="0" sldId="309"/>
            <ac:spMk id="5" creationId="{00000000-0000-0000-0000-000000000000}"/>
          </ac:spMkLst>
        </pc:spChg>
        <pc:spChg chg="del mod">
          <ac:chgData name="Shea Gainer" userId="83e196a8-c988-4e0f-850d-0e93dc7b3083" providerId="ADAL" clId="{446059F9-4FF3-4B6B-8FE4-5965B7D6E165}" dt="2025-04-17T20:38:37.889" v="49"/>
          <ac:spMkLst>
            <pc:docMk/>
            <pc:sldMk cId="0" sldId="309"/>
            <ac:spMk id="7" creationId="{00000000-0000-0000-0000-000000000000}"/>
          </ac:spMkLst>
        </pc:spChg>
        <pc:spChg chg="mod">
          <ac:chgData name="Shea Gainer" userId="83e196a8-c988-4e0f-850d-0e93dc7b3083" providerId="ADAL" clId="{446059F9-4FF3-4B6B-8FE4-5965B7D6E165}" dt="2025-04-17T20:43:12.782" v="101" actId="1076"/>
          <ac:spMkLst>
            <pc:docMk/>
            <pc:sldMk cId="0" sldId="309"/>
            <ac:spMk id="8" creationId="{00000000-0000-0000-0000-000000000000}"/>
          </ac:spMkLst>
        </pc:spChg>
        <pc:spChg chg="mod">
          <ac:chgData name="Shea Gainer" userId="83e196a8-c988-4e0f-850d-0e93dc7b3083" providerId="ADAL" clId="{446059F9-4FF3-4B6B-8FE4-5965B7D6E165}" dt="2025-04-17T20:43:08.824" v="100" actId="1076"/>
          <ac:spMkLst>
            <pc:docMk/>
            <pc:sldMk cId="0" sldId="309"/>
            <ac:spMk id="9" creationId="{00000000-0000-0000-0000-000000000000}"/>
          </ac:spMkLst>
        </pc:spChg>
      </pc:sldChg>
      <pc:sldChg chg="del">
        <pc:chgData name="Shea Gainer" userId="83e196a8-c988-4e0f-850d-0e93dc7b3083" providerId="ADAL" clId="{446059F9-4FF3-4B6B-8FE4-5965B7D6E165}" dt="2025-04-17T20:38:41.297" v="50" actId="2696"/>
        <pc:sldMkLst>
          <pc:docMk/>
          <pc:sldMk cId="0" sldId="311"/>
        </pc:sldMkLst>
      </pc:sldChg>
      <pc:sldChg chg="del">
        <pc:chgData name="Shea Gainer" userId="83e196a8-c988-4e0f-850d-0e93dc7b3083" providerId="ADAL" clId="{446059F9-4FF3-4B6B-8FE4-5965B7D6E165}" dt="2025-04-17T20:38:44.457" v="51" actId="2696"/>
        <pc:sldMkLst>
          <pc:docMk/>
          <pc:sldMk cId="0" sldId="312"/>
        </pc:sldMkLst>
      </pc:sldChg>
      <pc:sldChg chg="delSp modSp mod">
        <pc:chgData name="Shea Gainer" userId="83e196a8-c988-4e0f-850d-0e93dc7b3083" providerId="ADAL" clId="{446059F9-4FF3-4B6B-8FE4-5965B7D6E165}" dt="2025-04-17T20:42:39.922" v="95" actId="1076"/>
        <pc:sldMkLst>
          <pc:docMk/>
          <pc:sldMk cId="0" sldId="313"/>
        </pc:sldMkLst>
        <pc:spChg chg="del">
          <ac:chgData name="Shea Gainer" userId="83e196a8-c988-4e0f-850d-0e93dc7b3083" providerId="ADAL" clId="{446059F9-4FF3-4B6B-8FE4-5965B7D6E165}" dt="2025-04-17T20:38:47.286" v="53" actId="478"/>
          <ac:spMkLst>
            <pc:docMk/>
            <pc:sldMk cId="0" sldId="313"/>
            <ac:spMk id="4" creationId="{00000000-0000-0000-0000-000000000000}"/>
          </ac:spMkLst>
        </pc:spChg>
        <pc:spChg chg="del">
          <ac:chgData name="Shea Gainer" userId="83e196a8-c988-4e0f-850d-0e93dc7b3083" providerId="ADAL" clId="{446059F9-4FF3-4B6B-8FE4-5965B7D6E165}" dt="2025-04-17T20:38:46.439" v="52" actId="478"/>
          <ac:spMkLst>
            <pc:docMk/>
            <pc:sldMk cId="0" sldId="313"/>
            <ac:spMk id="5" creationId="{00000000-0000-0000-0000-000000000000}"/>
          </ac:spMkLst>
        </pc:spChg>
        <pc:spChg chg="del mod">
          <ac:chgData name="Shea Gainer" userId="83e196a8-c988-4e0f-850d-0e93dc7b3083" providerId="ADAL" clId="{446059F9-4FF3-4B6B-8FE4-5965B7D6E165}" dt="2025-04-17T20:38:50.069" v="56"/>
          <ac:spMkLst>
            <pc:docMk/>
            <pc:sldMk cId="0" sldId="313"/>
            <ac:spMk id="7" creationId="{00000000-0000-0000-0000-000000000000}"/>
          </ac:spMkLst>
        </pc:spChg>
        <pc:spChg chg="mod">
          <ac:chgData name="Shea Gainer" userId="83e196a8-c988-4e0f-850d-0e93dc7b3083" providerId="ADAL" clId="{446059F9-4FF3-4B6B-8FE4-5965B7D6E165}" dt="2025-04-17T20:42:39.922" v="95" actId="1076"/>
          <ac:spMkLst>
            <pc:docMk/>
            <pc:sldMk cId="0" sldId="313"/>
            <ac:spMk id="8" creationId="{00000000-0000-0000-0000-000000000000}"/>
          </ac:spMkLst>
        </pc:spChg>
        <pc:spChg chg="mod">
          <ac:chgData name="Shea Gainer" userId="83e196a8-c988-4e0f-850d-0e93dc7b3083" providerId="ADAL" clId="{446059F9-4FF3-4B6B-8FE4-5965B7D6E165}" dt="2025-04-17T20:42:36.040" v="94" actId="1076"/>
          <ac:spMkLst>
            <pc:docMk/>
            <pc:sldMk cId="0" sldId="313"/>
            <ac:spMk id="9" creationId="{00000000-0000-0000-0000-000000000000}"/>
          </ac:spMkLst>
        </pc:spChg>
      </pc:sldChg>
      <pc:sldChg chg="modSp mod">
        <pc:chgData name="Shea Gainer" userId="83e196a8-c988-4e0f-850d-0e93dc7b3083" providerId="ADAL" clId="{446059F9-4FF3-4B6B-8FE4-5965B7D6E165}" dt="2025-04-17T20:42:01.846" v="88" actId="207"/>
        <pc:sldMkLst>
          <pc:docMk/>
          <pc:sldMk cId="0" sldId="314"/>
        </pc:sldMkLst>
        <pc:spChg chg="mod">
          <ac:chgData name="Shea Gainer" userId="83e196a8-c988-4e0f-850d-0e93dc7b3083" providerId="ADAL" clId="{446059F9-4FF3-4B6B-8FE4-5965B7D6E165}" dt="2025-04-17T20:41:41.123" v="83" actId="207"/>
          <ac:spMkLst>
            <pc:docMk/>
            <pc:sldMk cId="0" sldId="314"/>
            <ac:spMk id="17" creationId="{00000000-0000-0000-0000-000000000000}"/>
          </ac:spMkLst>
        </pc:spChg>
        <pc:spChg chg="mod">
          <ac:chgData name="Shea Gainer" userId="83e196a8-c988-4e0f-850d-0e93dc7b3083" providerId="ADAL" clId="{446059F9-4FF3-4B6B-8FE4-5965B7D6E165}" dt="2025-04-17T20:42:01.846" v="88" actId="207"/>
          <ac:spMkLst>
            <pc:docMk/>
            <pc:sldMk cId="0" sldId="314"/>
            <ac:spMk id="18" creationId="{00000000-0000-0000-0000-000000000000}"/>
          </ac:spMkLst>
        </pc:spChg>
        <pc:spChg chg="mod">
          <ac:chgData name="Shea Gainer" userId="83e196a8-c988-4e0f-850d-0e93dc7b3083" providerId="ADAL" clId="{446059F9-4FF3-4B6B-8FE4-5965B7D6E165}" dt="2025-04-17T20:41:56.775" v="87" actId="207"/>
          <ac:spMkLst>
            <pc:docMk/>
            <pc:sldMk cId="0" sldId="314"/>
            <ac:spMk id="19" creationId="{00000000-0000-0000-0000-000000000000}"/>
          </ac:spMkLst>
        </pc:spChg>
      </pc:sldChg>
      <pc:sldChg chg="del">
        <pc:chgData name="Shea Gainer" userId="83e196a8-c988-4e0f-850d-0e93dc7b3083" providerId="ADAL" clId="{446059F9-4FF3-4B6B-8FE4-5965B7D6E165}" dt="2025-04-17T20:38:53.658" v="57" actId="2696"/>
        <pc:sldMkLst>
          <pc:docMk/>
          <pc:sldMk cId="0" sldId="315"/>
        </pc:sldMkLst>
      </pc:sldChg>
      <pc:sldChg chg="delSp modSp mod">
        <pc:chgData name="Shea Gainer" userId="83e196a8-c988-4e0f-850d-0e93dc7b3083" providerId="ADAL" clId="{446059F9-4FF3-4B6B-8FE4-5965B7D6E165}" dt="2025-04-17T20:41:32.903" v="82" actId="1076"/>
        <pc:sldMkLst>
          <pc:docMk/>
          <pc:sldMk cId="0" sldId="316"/>
        </pc:sldMkLst>
        <pc:spChg chg="del">
          <ac:chgData name="Shea Gainer" userId="83e196a8-c988-4e0f-850d-0e93dc7b3083" providerId="ADAL" clId="{446059F9-4FF3-4B6B-8FE4-5965B7D6E165}" dt="2025-04-17T20:39:02.351" v="58" actId="478"/>
          <ac:spMkLst>
            <pc:docMk/>
            <pc:sldMk cId="0" sldId="316"/>
            <ac:spMk id="4" creationId="{00000000-0000-0000-0000-000000000000}"/>
          </ac:spMkLst>
        </pc:spChg>
        <pc:spChg chg="del">
          <ac:chgData name="Shea Gainer" userId="83e196a8-c988-4e0f-850d-0e93dc7b3083" providerId="ADAL" clId="{446059F9-4FF3-4B6B-8FE4-5965B7D6E165}" dt="2025-04-17T20:39:02.351" v="58" actId="478"/>
          <ac:spMkLst>
            <pc:docMk/>
            <pc:sldMk cId="0" sldId="316"/>
            <ac:spMk id="5" creationId="{00000000-0000-0000-0000-000000000000}"/>
          </ac:spMkLst>
        </pc:spChg>
        <pc:spChg chg="del mod">
          <ac:chgData name="Shea Gainer" userId="83e196a8-c988-4e0f-850d-0e93dc7b3083" providerId="ADAL" clId="{446059F9-4FF3-4B6B-8FE4-5965B7D6E165}" dt="2025-04-17T20:39:04.782" v="61"/>
          <ac:spMkLst>
            <pc:docMk/>
            <pc:sldMk cId="0" sldId="316"/>
            <ac:spMk id="7" creationId="{00000000-0000-0000-0000-000000000000}"/>
          </ac:spMkLst>
        </pc:spChg>
        <pc:spChg chg="mod">
          <ac:chgData name="Shea Gainer" userId="83e196a8-c988-4e0f-850d-0e93dc7b3083" providerId="ADAL" clId="{446059F9-4FF3-4B6B-8FE4-5965B7D6E165}" dt="2025-04-17T20:41:32.903" v="82" actId="1076"/>
          <ac:spMkLst>
            <pc:docMk/>
            <pc:sldMk cId="0" sldId="316"/>
            <ac:spMk id="8" creationId="{00000000-0000-0000-0000-000000000000}"/>
          </ac:spMkLst>
        </pc:spChg>
        <pc:spChg chg="mod">
          <ac:chgData name="Shea Gainer" userId="83e196a8-c988-4e0f-850d-0e93dc7b3083" providerId="ADAL" clId="{446059F9-4FF3-4B6B-8FE4-5965B7D6E165}" dt="2025-04-17T20:41:18.948" v="79" actId="1076"/>
          <ac:spMkLst>
            <pc:docMk/>
            <pc:sldMk cId="0" sldId="316"/>
            <ac:spMk id="9" creationId="{00000000-0000-0000-0000-000000000000}"/>
          </ac:spMkLst>
        </pc:spChg>
      </pc:sldChg>
      <pc:sldChg chg="modSp mod">
        <pc:chgData name="Shea Gainer" userId="83e196a8-c988-4e0f-850d-0e93dc7b3083" providerId="ADAL" clId="{446059F9-4FF3-4B6B-8FE4-5965B7D6E165}" dt="2025-04-17T20:40:57.856" v="77" actId="14100"/>
        <pc:sldMkLst>
          <pc:docMk/>
          <pc:sldMk cId="0" sldId="319"/>
        </pc:sldMkLst>
        <pc:spChg chg="mod">
          <ac:chgData name="Shea Gainer" userId="83e196a8-c988-4e0f-850d-0e93dc7b3083" providerId="ADAL" clId="{446059F9-4FF3-4B6B-8FE4-5965B7D6E165}" dt="2025-04-17T20:40:57.856" v="77" actId="14100"/>
          <ac:spMkLst>
            <pc:docMk/>
            <pc:sldMk cId="0" sldId="319"/>
            <ac:spMk id="19" creationId="{00000000-0000-0000-0000-000000000000}"/>
          </ac:spMkLst>
        </pc:spChg>
      </pc:sldChg>
      <pc:sldChg chg="modSp mod">
        <pc:chgData name="Shea Gainer" userId="83e196a8-c988-4e0f-850d-0e93dc7b3083" providerId="ADAL" clId="{446059F9-4FF3-4B6B-8FE4-5965B7D6E165}" dt="2025-04-17T20:40:49.610" v="76" actId="1076"/>
        <pc:sldMkLst>
          <pc:docMk/>
          <pc:sldMk cId="0" sldId="320"/>
        </pc:sldMkLst>
        <pc:spChg chg="mod">
          <ac:chgData name="Shea Gainer" userId="83e196a8-c988-4e0f-850d-0e93dc7b3083" providerId="ADAL" clId="{446059F9-4FF3-4B6B-8FE4-5965B7D6E165}" dt="2025-04-17T20:40:49.610" v="76" actId="1076"/>
          <ac:spMkLst>
            <pc:docMk/>
            <pc:sldMk cId="0" sldId="320"/>
            <ac:spMk id="7" creationId="{00000000-0000-0000-0000-000000000000}"/>
          </ac:spMkLst>
        </pc:spChg>
      </pc:sldChg>
      <pc:sldChg chg="del">
        <pc:chgData name="Shea Gainer" userId="83e196a8-c988-4e0f-850d-0e93dc7b3083" providerId="ADAL" clId="{446059F9-4FF3-4B6B-8FE4-5965B7D6E165}" dt="2025-04-17T20:40:04.465" v="69" actId="2696"/>
        <pc:sldMkLst>
          <pc:docMk/>
          <pc:sldMk cId="0" sldId="322"/>
        </pc:sldMkLst>
      </pc:sldChg>
      <pc:sldChg chg="delSp modSp del mod">
        <pc:chgData name="Shea Gainer" userId="83e196a8-c988-4e0f-850d-0e93dc7b3083" providerId="ADAL" clId="{446059F9-4FF3-4B6B-8FE4-5965B7D6E165}" dt="2025-04-17T20:40:11.304" v="70" actId="2696"/>
        <pc:sldMkLst>
          <pc:docMk/>
          <pc:sldMk cId="0" sldId="323"/>
        </pc:sldMkLst>
        <pc:spChg chg="del mod">
          <ac:chgData name="Shea Gainer" userId="83e196a8-c988-4e0f-850d-0e93dc7b3083" providerId="ADAL" clId="{446059F9-4FF3-4B6B-8FE4-5965B7D6E165}" dt="2025-04-17T20:39:18.224" v="66"/>
          <ac:spMkLst>
            <pc:docMk/>
            <pc:sldMk cId="0" sldId="323"/>
            <ac:spMk id="5" creationId="{00000000-0000-0000-0000-000000000000}"/>
          </ac:spMkLst>
        </pc:spChg>
        <pc:spChg chg="del">
          <ac:chgData name="Shea Gainer" userId="83e196a8-c988-4e0f-850d-0e93dc7b3083" providerId="ADAL" clId="{446059F9-4FF3-4B6B-8FE4-5965B7D6E165}" dt="2025-04-17T20:39:14.886" v="63" actId="478"/>
          <ac:spMkLst>
            <pc:docMk/>
            <pc:sldMk cId="0" sldId="323"/>
            <ac:spMk id="6" creationId="{00000000-0000-0000-0000-000000000000}"/>
          </ac:spMkLst>
        </pc:spChg>
        <pc:spChg chg="del">
          <ac:chgData name="Shea Gainer" userId="83e196a8-c988-4e0f-850d-0e93dc7b3083" providerId="ADAL" clId="{446059F9-4FF3-4B6B-8FE4-5965B7D6E165}" dt="2025-04-17T20:39:14.070" v="62" actId="478"/>
          <ac:spMkLst>
            <pc:docMk/>
            <pc:sldMk cId="0" sldId="323"/>
            <ac:spMk id="7" creationId="{00000000-0000-0000-0000-000000000000}"/>
          </ac:spMkLst>
        </pc:spChg>
      </pc:sldChg>
      <pc:sldChg chg="del">
        <pc:chgData name="Shea Gainer" userId="83e196a8-c988-4e0f-850d-0e93dc7b3083" providerId="ADAL" clId="{446059F9-4FF3-4B6B-8FE4-5965B7D6E165}" dt="2025-04-17T20:40:14.647" v="71" actId="2696"/>
        <pc:sldMkLst>
          <pc:docMk/>
          <pc:sldMk cId="0" sldId="324"/>
        </pc:sldMkLst>
      </pc:sldChg>
      <pc:sldChg chg="del">
        <pc:chgData name="Shea Gainer" userId="83e196a8-c988-4e0f-850d-0e93dc7b3083" providerId="ADAL" clId="{446059F9-4FF3-4B6B-8FE4-5965B7D6E165}" dt="2025-04-17T20:40:19.779" v="72" actId="2696"/>
        <pc:sldMkLst>
          <pc:docMk/>
          <pc:sldMk cId="0" sldId="325"/>
        </pc:sldMkLst>
      </pc:sldChg>
      <pc:sldChg chg="del">
        <pc:chgData name="Shea Gainer" userId="83e196a8-c988-4e0f-850d-0e93dc7b3083" providerId="ADAL" clId="{446059F9-4FF3-4B6B-8FE4-5965B7D6E165}" dt="2025-04-17T20:40:32.797" v="73" actId="2696"/>
        <pc:sldMkLst>
          <pc:docMk/>
          <pc:sldMk cId="0" sldId="326"/>
        </pc:sldMkLst>
      </pc:sldChg>
      <pc:sldChg chg="del">
        <pc:chgData name="Shea Gainer" userId="83e196a8-c988-4e0f-850d-0e93dc7b3083" providerId="ADAL" clId="{446059F9-4FF3-4B6B-8FE4-5965B7D6E165}" dt="2025-04-17T20:40:32.797" v="73" actId="2696"/>
        <pc:sldMkLst>
          <pc:docMk/>
          <pc:sldMk cId="0" sldId="327"/>
        </pc:sldMkLst>
      </pc:sldChg>
      <pc:sldChg chg="del">
        <pc:chgData name="Shea Gainer" userId="83e196a8-c988-4e0f-850d-0e93dc7b3083" providerId="ADAL" clId="{446059F9-4FF3-4B6B-8FE4-5965B7D6E165}" dt="2025-04-17T20:40:32.797" v="73" actId="2696"/>
        <pc:sldMkLst>
          <pc:docMk/>
          <pc:sldMk cId="0" sldId="328"/>
        </pc:sldMkLst>
      </pc:sldChg>
      <pc:sldChg chg="del">
        <pc:chgData name="Shea Gainer" userId="83e196a8-c988-4e0f-850d-0e93dc7b3083" providerId="ADAL" clId="{446059F9-4FF3-4B6B-8FE4-5965B7D6E165}" dt="2025-04-17T20:40:32.797" v="73" actId="2696"/>
        <pc:sldMkLst>
          <pc:docMk/>
          <pc:sldMk cId="0" sldId="329"/>
        </pc:sldMkLst>
      </pc:sldChg>
      <pc:sldChg chg="modSp mod">
        <pc:chgData name="Shea Gainer" userId="83e196a8-c988-4e0f-850d-0e93dc7b3083" providerId="ADAL" clId="{446059F9-4FF3-4B6B-8FE4-5965B7D6E165}" dt="2025-04-17T20:39:44.553" v="68" actId="20577"/>
        <pc:sldMkLst>
          <pc:docMk/>
          <pc:sldMk cId="0" sldId="332"/>
        </pc:sldMkLst>
        <pc:spChg chg="mod">
          <ac:chgData name="Shea Gainer" userId="83e196a8-c988-4e0f-850d-0e93dc7b3083" providerId="ADAL" clId="{446059F9-4FF3-4B6B-8FE4-5965B7D6E165}" dt="2025-04-17T20:39:44.553" v="68" actId="20577"/>
          <ac:spMkLst>
            <pc:docMk/>
            <pc:sldMk cId="0" sldId="332"/>
            <ac:spMk id="4" creationId="{00000000-0000-0000-0000-000000000000}"/>
          </ac:spMkLst>
        </pc:spChg>
      </pc:sldChg>
      <pc:sldChg chg="del">
        <pc:chgData name="Shea Gainer" userId="83e196a8-c988-4e0f-850d-0e93dc7b3083" providerId="ADAL" clId="{446059F9-4FF3-4B6B-8FE4-5965B7D6E165}" dt="2025-04-17T20:39:39.415" v="67" actId="2696"/>
        <pc:sldMkLst>
          <pc:docMk/>
          <pc:sldMk cId="0" sldId="33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9.pn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68.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svg"/><Relationship Id="rId10" Type="http://schemas.openxmlformats.org/officeDocument/2006/relationships/image" Target="../media/image66.svg"/><Relationship Id="rId4" Type="http://schemas.openxmlformats.org/officeDocument/2006/relationships/image" Target="../media/image61.png"/><Relationship Id="rId9" Type="http://schemas.openxmlformats.org/officeDocument/2006/relationships/image" Target="../media/image65.png"/><Relationship Id="rId14" Type="http://schemas.openxmlformats.org/officeDocument/2006/relationships/image" Target="../media/image70.svg"/></Relationships>
</file>

<file path=ppt/slides/_rels/slide26.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18" Type="http://schemas.openxmlformats.org/officeDocument/2006/relationships/image" Target="../media/image86.sv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17" Type="http://schemas.openxmlformats.org/officeDocument/2006/relationships/image" Target="../media/image85.png"/><Relationship Id="rId2" Type="http://schemas.openxmlformats.org/officeDocument/2006/relationships/image" Target="../media/image1.png"/><Relationship Id="rId16" Type="http://schemas.openxmlformats.org/officeDocument/2006/relationships/image" Target="../media/image84.svg"/><Relationship Id="rId20"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svg"/><Relationship Id="rId19" Type="http://schemas.openxmlformats.org/officeDocument/2006/relationships/image" Target="../media/image87.pn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slides/_rels/slide27.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 Id="rId9"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svg"/><Relationship Id="rId7" Type="http://schemas.openxmlformats.org/officeDocument/2006/relationships/image" Target="../media/image70.sv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99.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png"/><Relationship Id="rId7"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127.png"/><Relationship Id="rId3" Type="http://schemas.openxmlformats.org/officeDocument/2006/relationships/image" Target="../media/image118.svg"/><Relationship Id="rId7" Type="http://schemas.openxmlformats.org/officeDocument/2006/relationships/image" Target="../media/image121.png"/><Relationship Id="rId12" Type="http://schemas.openxmlformats.org/officeDocument/2006/relationships/image" Target="../media/image126.sv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png"/><Relationship Id="rId9" Type="http://schemas.openxmlformats.org/officeDocument/2006/relationships/image" Target="../media/image123.png"/><Relationship Id="rId14" Type="http://schemas.openxmlformats.org/officeDocument/2006/relationships/image" Target="../media/image128.svg"/></Relationships>
</file>

<file path=ppt/slides/_rels/slide37.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svg"/><Relationship Id="rId3" Type="http://schemas.openxmlformats.org/officeDocument/2006/relationships/image" Target="../media/image129.png"/><Relationship Id="rId7" Type="http://schemas.openxmlformats.org/officeDocument/2006/relationships/image" Target="../media/image133.svg"/><Relationship Id="rId12" Type="http://schemas.openxmlformats.org/officeDocument/2006/relationships/image" Target="../media/image138.png"/><Relationship Id="rId17" Type="http://schemas.openxmlformats.org/officeDocument/2006/relationships/image" Target="../media/image143.svg"/><Relationship Id="rId2" Type="http://schemas.openxmlformats.org/officeDocument/2006/relationships/image" Target="../media/image1.png"/><Relationship Id="rId16"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137.svg"/><Relationship Id="rId5" Type="http://schemas.openxmlformats.org/officeDocument/2006/relationships/image" Target="../media/image131.png"/><Relationship Id="rId15" Type="http://schemas.openxmlformats.org/officeDocument/2006/relationships/image" Target="../media/image141.svg"/><Relationship Id="rId10" Type="http://schemas.openxmlformats.org/officeDocument/2006/relationships/image" Target="../media/image136.png"/><Relationship Id="rId4" Type="http://schemas.openxmlformats.org/officeDocument/2006/relationships/image" Target="../media/image130.svg"/><Relationship Id="rId9" Type="http://schemas.openxmlformats.org/officeDocument/2006/relationships/image" Target="../media/image135.svg"/><Relationship Id="rId14" Type="http://schemas.openxmlformats.org/officeDocument/2006/relationships/image" Target="../media/image140.png"/></Relationships>
</file>

<file path=ppt/slides/_rels/slide38.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21.png"/><Relationship Id="rId7" Type="http://schemas.openxmlformats.org/officeDocument/2006/relationships/image" Target="../media/image14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22.svg"/></Relationships>
</file>

<file path=ppt/slides/_rels/slide3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9.sv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48.png"/><Relationship Id="rId7" Type="http://schemas.openxmlformats.org/officeDocument/2006/relationships/image" Target="../media/image1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7.svg"/><Relationship Id="rId5" Type="http://schemas.openxmlformats.org/officeDocument/2006/relationships/image" Target="../media/image146.png"/><Relationship Id="rId10" Type="http://schemas.openxmlformats.org/officeDocument/2006/relationships/image" Target="../media/image153.svg"/><Relationship Id="rId4" Type="http://schemas.openxmlformats.org/officeDocument/2006/relationships/image" Target="../media/image149.svg"/><Relationship Id="rId9" Type="http://schemas.openxmlformats.org/officeDocument/2006/relationships/image" Target="../media/image152.png"/></Relationships>
</file>

<file path=ppt/slides/_rels/slide41.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5.svg"/><Relationship Id="rId5" Type="http://schemas.openxmlformats.org/officeDocument/2006/relationships/image" Target="../media/image154.png"/><Relationship Id="rId4" Type="http://schemas.openxmlformats.org/officeDocument/2006/relationships/image" Target="../media/image149.svg"/></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9.svg"/><Relationship Id="rId5" Type="http://schemas.openxmlformats.org/officeDocument/2006/relationships/image" Target="../media/image158.png"/><Relationship Id="rId10" Type="http://schemas.openxmlformats.org/officeDocument/2006/relationships/image" Target="../media/image163.svg"/><Relationship Id="rId4" Type="http://schemas.openxmlformats.org/officeDocument/2006/relationships/image" Target="../media/image157.svg"/><Relationship Id="rId9" Type="http://schemas.openxmlformats.org/officeDocument/2006/relationships/image" Target="../media/image162.png"/></Relationships>
</file>

<file path=ppt/slides/_rels/slide45.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170.png"/><Relationship Id="rId14" Type="http://schemas.openxmlformats.org/officeDocument/2006/relationships/image" Target="../media/image175.svg"/></Relationships>
</file>

<file path=ppt/slides/_rels/slide46.xml.rels><?xml version="1.0" encoding="UTF-8" standalone="yes"?>
<Relationships xmlns="http://schemas.openxmlformats.org/package/2006/relationships"><Relationship Id="rId8" Type="http://schemas.openxmlformats.org/officeDocument/2006/relationships/image" Target="../media/image181.svg"/><Relationship Id="rId13" Type="http://schemas.openxmlformats.org/officeDocument/2006/relationships/image" Target="../media/image2.png"/><Relationship Id="rId3" Type="http://schemas.openxmlformats.org/officeDocument/2006/relationships/image" Target="../media/image176.png"/><Relationship Id="rId7" Type="http://schemas.openxmlformats.org/officeDocument/2006/relationships/image" Target="../media/image180.png"/><Relationship Id="rId12" Type="http://schemas.openxmlformats.org/officeDocument/2006/relationships/image" Target="../media/image1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9.svg"/><Relationship Id="rId11" Type="http://schemas.openxmlformats.org/officeDocument/2006/relationships/image" Target="../media/image121.png"/><Relationship Id="rId5" Type="http://schemas.openxmlformats.org/officeDocument/2006/relationships/image" Target="../media/image178.png"/><Relationship Id="rId15" Type="http://schemas.openxmlformats.org/officeDocument/2006/relationships/image" Target="../media/image185.svg"/><Relationship Id="rId10" Type="http://schemas.openxmlformats.org/officeDocument/2006/relationships/image" Target="../media/image183.svg"/><Relationship Id="rId4" Type="http://schemas.openxmlformats.org/officeDocument/2006/relationships/image" Target="../media/image177.svg"/><Relationship Id="rId9" Type="http://schemas.openxmlformats.org/officeDocument/2006/relationships/image" Target="../media/image182.png"/><Relationship Id="rId14" Type="http://schemas.openxmlformats.org/officeDocument/2006/relationships/image" Target="../media/image184.png"/></Relationships>
</file>

<file path=ppt/slides/_rels/slide47.xml.rels><?xml version="1.0" encoding="UTF-8" standalone="yes"?>
<Relationships xmlns="http://schemas.openxmlformats.org/package/2006/relationships"><Relationship Id="rId8" Type="http://schemas.openxmlformats.org/officeDocument/2006/relationships/image" Target="../media/image189.svg"/><Relationship Id="rId3" Type="http://schemas.openxmlformats.org/officeDocument/2006/relationships/image" Target="../media/image148.png"/><Relationship Id="rId7" Type="http://schemas.openxmlformats.org/officeDocument/2006/relationships/image" Target="../media/image18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7.svg"/><Relationship Id="rId5" Type="http://schemas.openxmlformats.org/officeDocument/2006/relationships/image" Target="../media/image186.png"/><Relationship Id="rId4" Type="http://schemas.openxmlformats.org/officeDocument/2006/relationships/image" Target="../media/image149.svg"/></Relationships>
</file>

<file path=ppt/slides/_rels/slide48.xml.rels><?xml version="1.0" encoding="UTF-8" standalone="yes"?>
<Relationships xmlns="http://schemas.openxmlformats.org/package/2006/relationships"><Relationship Id="rId8" Type="http://schemas.openxmlformats.org/officeDocument/2006/relationships/image" Target="../media/image193.svg"/><Relationship Id="rId13" Type="http://schemas.openxmlformats.org/officeDocument/2006/relationships/image" Target="../media/image198.png"/><Relationship Id="rId3" Type="http://schemas.openxmlformats.org/officeDocument/2006/relationships/image" Target="../media/image125.png"/><Relationship Id="rId7" Type="http://schemas.openxmlformats.org/officeDocument/2006/relationships/image" Target="../media/image192.png"/><Relationship Id="rId12" Type="http://schemas.openxmlformats.org/officeDocument/2006/relationships/image" Target="../media/image197.svg"/><Relationship Id="rId2" Type="http://schemas.openxmlformats.org/officeDocument/2006/relationships/image" Target="../media/image1.png"/><Relationship Id="rId16" Type="http://schemas.openxmlformats.org/officeDocument/2006/relationships/image" Target="../media/image201.svg"/><Relationship Id="rId1" Type="http://schemas.openxmlformats.org/officeDocument/2006/relationships/slideLayout" Target="../slideLayouts/slideLayout7.xml"/><Relationship Id="rId6" Type="http://schemas.openxmlformats.org/officeDocument/2006/relationships/image" Target="../media/image191.svg"/><Relationship Id="rId11" Type="http://schemas.openxmlformats.org/officeDocument/2006/relationships/image" Target="../media/image196.png"/><Relationship Id="rId5" Type="http://schemas.openxmlformats.org/officeDocument/2006/relationships/image" Target="../media/image190.png"/><Relationship Id="rId15" Type="http://schemas.openxmlformats.org/officeDocument/2006/relationships/image" Target="../media/image200.png"/><Relationship Id="rId10" Type="http://schemas.openxmlformats.org/officeDocument/2006/relationships/image" Target="../media/image195.svg"/><Relationship Id="rId4" Type="http://schemas.openxmlformats.org/officeDocument/2006/relationships/image" Target="../media/image126.svg"/><Relationship Id="rId9" Type="http://schemas.openxmlformats.org/officeDocument/2006/relationships/image" Target="../media/image194.png"/><Relationship Id="rId14" Type="http://schemas.openxmlformats.org/officeDocument/2006/relationships/image" Target="../media/image199.png"/></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207.svg"/><Relationship Id="rId13" Type="http://schemas.openxmlformats.org/officeDocument/2006/relationships/image" Target="../media/image212.svg"/><Relationship Id="rId18" Type="http://schemas.openxmlformats.org/officeDocument/2006/relationships/image" Target="../media/image217.svg"/><Relationship Id="rId3" Type="http://schemas.openxmlformats.org/officeDocument/2006/relationships/image" Target="../media/image203.svg"/><Relationship Id="rId7" Type="http://schemas.openxmlformats.org/officeDocument/2006/relationships/image" Target="../media/image206.png"/><Relationship Id="rId12" Type="http://schemas.openxmlformats.org/officeDocument/2006/relationships/image" Target="../media/image211.png"/><Relationship Id="rId17" Type="http://schemas.openxmlformats.org/officeDocument/2006/relationships/image" Target="../media/image216.png"/><Relationship Id="rId2" Type="http://schemas.openxmlformats.org/officeDocument/2006/relationships/image" Target="../media/image202.png"/><Relationship Id="rId16" Type="http://schemas.openxmlformats.org/officeDocument/2006/relationships/image" Target="../media/image215.sv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210.svg"/><Relationship Id="rId5" Type="http://schemas.openxmlformats.org/officeDocument/2006/relationships/image" Target="../media/image205.svg"/><Relationship Id="rId15" Type="http://schemas.openxmlformats.org/officeDocument/2006/relationships/image" Target="../media/image214.png"/><Relationship Id="rId10" Type="http://schemas.openxmlformats.org/officeDocument/2006/relationships/image" Target="../media/image209.png"/><Relationship Id="rId4" Type="http://schemas.openxmlformats.org/officeDocument/2006/relationships/image" Target="../media/image204.png"/><Relationship Id="rId9" Type="http://schemas.openxmlformats.org/officeDocument/2006/relationships/image" Target="../media/image208.png"/><Relationship Id="rId14" Type="http://schemas.openxmlformats.org/officeDocument/2006/relationships/image" Target="../media/image213.png"/></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223.svg"/><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1.svg"/><Relationship Id="rId11" Type="http://schemas.openxmlformats.org/officeDocument/2006/relationships/hyperlink" Target="https://sanluisobispocountyca-energovweb.tylerhost.net/apps/selfservice#/home" TargetMode="External"/><Relationship Id="rId5" Type="http://schemas.openxmlformats.org/officeDocument/2006/relationships/image" Target="../media/image220.png"/><Relationship Id="rId10" Type="http://schemas.openxmlformats.org/officeDocument/2006/relationships/hyperlink" Target="https://gis.slocounty.ca.gov/Html5Viewer/Index.html?configBase=https://gis.slocounty.ca.gov/Geocortex/Essentials/REST/sites/PL_LandUseView/viewers/PL_LandUseView/virtualdirectory/Resources/Config/Default" TargetMode="External"/><Relationship Id="rId4" Type="http://schemas.openxmlformats.org/officeDocument/2006/relationships/image" Target="../media/image219.svg"/><Relationship Id="rId9" Type="http://schemas.openxmlformats.org/officeDocument/2006/relationships/hyperlink" Target="https://www.slocounty.ca.gov/departments/planning-building"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6.svg"/><Relationship Id="rId4" Type="http://schemas.openxmlformats.org/officeDocument/2006/relationships/image" Target="../media/image225.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7.png"/><Relationship Id="rId1" Type="http://schemas.openxmlformats.org/officeDocument/2006/relationships/slideLayout" Target="../slideLayouts/slideLayout7.xml"/><Relationship Id="rId5" Type="http://schemas.openxmlformats.org/officeDocument/2006/relationships/image" Target="../media/image229.svg"/><Relationship Id="rId4" Type="http://schemas.openxmlformats.org/officeDocument/2006/relationships/image" Target="../media/image228.png"/></Relationships>
</file>

<file path=ppt/slides/_rels/slide5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2.png"/><Relationship Id="rId4" Type="http://schemas.openxmlformats.org/officeDocument/2006/relationships/image" Target="../media/image231.png"/></Relationships>
</file>

<file path=ppt/slides/_rels/slide5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forms.office.com/Pages/ResponsePage.aspx?id=dMfDhN9_4kClkCey5w-BJjygm2aB1BpKu5XgLxkiWoZUREU0T1daUDhJNFhESE9ZSDRLTU03SzdNSyQlQCN0PWcu" TargetMode="External"/><Relationship Id="rId5" Type="http://schemas.openxmlformats.org/officeDocument/2006/relationships/image" Target="../media/image235.gif"/><Relationship Id="rId4" Type="http://schemas.openxmlformats.org/officeDocument/2006/relationships/image" Target="../media/image234.svg"/></Relationships>
</file>

<file path=ppt/slides/_rels/slide5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7.png"/></Relationships>
</file>

<file path=ppt/slides/_rels/slide5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6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0.gif"/></Relationships>
</file>

<file path=ppt/slides/_rels/slide61.xml.rels><?xml version="1.0" encoding="UTF-8" standalone="yes"?>
<Relationships xmlns="http://schemas.openxmlformats.org/package/2006/relationships"><Relationship Id="rId3" Type="http://schemas.openxmlformats.org/officeDocument/2006/relationships/image" Target="../media/image242.svg"/><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706" y="4514765"/>
            <a:ext cx="16230594" cy="38509"/>
          </a:xfrm>
          <a:prstGeom prst="line">
            <a:avLst/>
          </a:prstGeom>
          <a:ln w="66675" cap="flat">
            <a:solidFill>
              <a:srgbClr val="83786F"/>
            </a:solidFill>
            <a:prstDash val="solid"/>
            <a:headEnd type="none" w="sm" len="sm"/>
            <a:tailEnd type="none" w="sm" len="sm"/>
          </a:ln>
        </p:spPr>
        <p:txBody>
          <a:bodyPr/>
          <a:lstStyle/>
          <a:p>
            <a:endParaRPr lang="en-US"/>
          </a:p>
        </p:txBody>
      </p:sp>
      <p:sp>
        <p:nvSpPr>
          <p:cNvPr id="3" name="TextBox 3"/>
          <p:cNvSpPr txBox="1"/>
          <p:nvPr/>
        </p:nvSpPr>
        <p:spPr>
          <a:xfrm>
            <a:off x="850974" y="4838916"/>
            <a:ext cx="17139236" cy="533074"/>
          </a:xfrm>
          <a:prstGeom prst="rect">
            <a:avLst/>
          </a:prstGeom>
        </p:spPr>
        <p:txBody>
          <a:bodyPr lIns="0" tIns="0" rIns="0" bIns="0" rtlCol="0" anchor="t">
            <a:spAutoFit/>
          </a:bodyPr>
          <a:lstStyle/>
          <a:p>
            <a:pPr algn="l">
              <a:lnSpc>
                <a:spcPts val="4220"/>
              </a:lnSpc>
              <a:spcBef>
                <a:spcPct val="0"/>
              </a:spcBef>
            </a:pPr>
            <a:r>
              <a:rPr lang="en-US" sz="3014" b="1" spc="684">
                <a:solidFill>
                  <a:srgbClr val="01426A"/>
                </a:solidFill>
                <a:latin typeface="Public Sans Bold"/>
                <a:ea typeface="Public Sans Bold"/>
                <a:cs typeface="Public Sans Bold"/>
                <a:sym typeface="Public Sans Bold"/>
              </a:rPr>
              <a:t>22ND ANNUAL  COMMUNITY ADVISORY COUNCIL ORIENTATION</a:t>
            </a:r>
          </a:p>
        </p:txBody>
      </p:sp>
      <p:sp>
        <p:nvSpPr>
          <p:cNvPr id="4" name="TextBox 4"/>
          <p:cNvSpPr txBox="1"/>
          <p:nvPr/>
        </p:nvSpPr>
        <p:spPr>
          <a:xfrm>
            <a:off x="850974" y="2332395"/>
            <a:ext cx="16408332" cy="2084104"/>
          </a:xfrm>
          <a:prstGeom prst="rect">
            <a:avLst/>
          </a:prstGeom>
        </p:spPr>
        <p:txBody>
          <a:bodyPr lIns="0" tIns="0" rIns="0" bIns="0" rtlCol="0" anchor="t">
            <a:spAutoFit/>
          </a:bodyPr>
          <a:lstStyle/>
          <a:p>
            <a:pPr algn="ctr">
              <a:lnSpc>
                <a:spcPts val="15250"/>
              </a:lnSpc>
            </a:pPr>
            <a:r>
              <a:rPr lang="en-US" sz="16758" spc="83">
                <a:solidFill>
                  <a:srgbClr val="01426A"/>
                </a:solidFill>
                <a:latin typeface="Playfair Display"/>
                <a:ea typeface="Playfair Display"/>
                <a:cs typeface="Playfair Display"/>
                <a:sym typeface="Playfair Display"/>
              </a:rPr>
              <a:t>WELCOME</a:t>
            </a:r>
          </a:p>
        </p:txBody>
      </p:sp>
      <p:sp>
        <p:nvSpPr>
          <p:cNvPr id="5" name="TextBox 5"/>
          <p:cNvSpPr txBox="1"/>
          <p:nvPr/>
        </p:nvSpPr>
        <p:spPr>
          <a:xfrm>
            <a:off x="939834" y="5905230"/>
            <a:ext cx="16408332" cy="2084104"/>
          </a:xfrm>
          <a:prstGeom prst="rect">
            <a:avLst/>
          </a:prstGeom>
        </p:spPr>
        <p:txBody>
          <a:bodyPr lIns="0" tIns="0" rIns="0" bIns="0" rtlCol="0" anchor="t">
            <a:spAutoFit/>
          </a:bodyPr>
          <a:lstStyle/>
          <a:p>
            <a:pPr algn="ctr">
              <a:lnSpc>
                <a:spcPts val="15250"/>
              </a:lnSpc>
            </a:pPr>
            <a:r>
              <a:rPr lang="en-US" sz="16758" spc="83">
                <a:solidFill>
                  <a:srgbClr val="01426A"/>
                </a:solidFill>
                <a:latin typeface="Playfair Display"/>
                <a:ea typeface="Playfair Display"/>
                <a:cs typeface="Playfair Display"/>
                <a:sym typeface="Playfair Display"/>
              </a:rPr>
              <a:t>2025</a:t>
            </a:r>
          </a:p>
        </p:txBody>
      </p:sp>
      <p:sp>
        <p:nvSpPr>
          <p:cNvPr id="6" name="Freeform 6"/>
          <p:cNvSpPr/>
          <p:nvPr/>
        </p:nvSpPr>
        <p:spPr>
          <a:xfrm>
            <a:off x="15810483" y="9339980"/>
            <a:ext cx="1196857" cy="875749"/>
          </a:xfrm>
          <a:custGeom>
            <a:avLst/>
            <a:gdLst/>
            <a:ahLst/>
            <a:cxnLst/>
            <a:rect l="l" t="t" r="r" b="b"/>
            <a:pathLst>
              <a:path w="1196857" h="875749">
                <a:moveTo>
                  <a:pt x="0" y="0"/>
                </a:moveTo>
                <a:lnTo>
                  <a:pt x="1196858" y="0"/>
                </a:lnTo>
                <a:lnTo>
                  <a:pt x="1196858" y="875749"/>
                </a:lnTo>
                <a:lnTo>
                  <a:pt x="0" y="875749"/>
                </a:lnTo>
                <a:lnTo>
                  <a:pt x="0" y="0"/>
                </a:lnTo>
                <a:close/>
              </a:path>
            </a:pathLst>
          </a:custGeom>
          <a:blipFill>
            <a:blip r:embed="rId2"/>
            <a:stretch>
              <a:fillRect/>
            </a:stretch>
          </a:blipFill>
        </p:spPr>
        <p:txBody>
          <a:bodyPr/>
          <a:lstStyle/>
          <a:p>
            <a:endParaRPr lang="en-US"/>
          </a:p>
        </p:txBody>
      </p:sp>
      <p:sp>
        <p:nvSpPr>
          <p:cNvPr id="7" name="AutoShape 7"/>
          <p:cNvSpPr/>
          <p:nvPr/>
        </p:nvSpPr>
        <p:spPr>
          <a:xfrm flipV="1">
            <a:off x="17007341" y="9374275"/>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8" name="TextBox 8"/>
          <p:cNvSpPr txBox="1"/>
          <p:nvPr/>
        </p:nvSpPr>
        <p:spPr>
          <a:xfrm>
            <a:off x="17207822" y="9603594"/>
            <a:ext cx="669544" cy="505089"/>
          </a:xfrm>
          <a:prstGeom prst="rect">
            <a:avLst/>
          </a:prstGeom>
        </p:spPr>
        <p:txBody>
          <a:bodyPr lIns="0" tIns="0" rIns="0" bIns="0" rtlCol="0" anchor="t">
            <a:spAutoFit/>
          </a:bodyPr>
          <a:lstStyle/>
          <a:p>
            <a:pPr algn="l">
              <a:lnSpc>
                <a:spcPts val="1944"/>
              </a:lnSpc>
            </a:pPr>
            <a:r>
              <a:rPr lang="en-US" sz="2136" spc="10">
                <a:solidFill>
                  <a:srgbClr val="01426A"/>
                </a:solidFill>
                <a:latin typeface="Playfair Display"/>
                <a:ea typeface="Playfair Display"/>
                <a:cs typeface="Playfair Display"/>
                <a:sym typeface="Playfair Display"/>
              </a:rPr>
              <a:t>P&amp;B</a:t>
            </a:r>
          </a:p>
          <a:p>
            <a:pPr algn="l">
              <a:lnSpc>
                <a:spcPts val="1944"/>
              </a:lnSpc>
            </a:pPr>
            <a:r>
              <a:rPr lang="en-US" sz="2136" spc="10">
                <a:solidFill>
                  <a:srgbClr val="01426A"/>
                </a:solidFill>
                <a:latin typeface="Playfair Display"/>
                <a:ea typeface="Playfair Display"/>
                <a:cs typeface="Playfair Display"/>
                <a:sym typeface="Playfair Display"/>
              </a:rPr>
              <a:t>2025</a:t>
            </a:r>
          </a:p>
        </p:txBody>
      </p:sp>
      <p:sp>
        <p:nvSpPr>
          <p:cNvPr id="9" name="Freeform 9"/>
          <p:cNvSpPr/>
          <p:nvPr/>
        </p:nvSpPr>
        <p:spPr>
          <a:xfrm>
            <a:off x="134704" y="108796"/>
            <a:ext cx="3078285" cy="2944861"/>
          </a:xfrm>
          <a:custGeom>
            <a:avLst/>
            <a:gdLst/>
            <a:ahLst/>
            <a:cxnLst/>
            <a:rect l="l" t="t" r="r" b="b"/>
            <a:pathLst>
              <a:path w="3078285" h="2944861">
                <a:moveTo>
                  <a:pt x="0" y="0"/>
                </a:moveTo>
                <a:lnTo>
                  <a:pt x="3078285" y="0"/>
                </a:lnTo>
                <a:lnTo>
                  <a:pt x="3078285" y="2944861"/>
                </a:lnTo>
                <a:lnTo>
                  <a:pt x="0" y="2944861"/>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1290249" y="540636"/>
            <a:ext cx="15707502" cy="8717664"/>
          </a:xfrm>
          <a:custGeom>
            <a:avLst/>
            <a:gdLst/>
            <a:ahLst/>
            <a:cxnLst/>
            <a:rect l="l" t="t" r="r" b="b"/>
            <a:pathLst>
              <a:path w="15707502" h="8717664">
                <a:moveTo>
                  <a:pt x="0" y="0"/>
                </a:moveTo>
                <a:lnTo>
                  <a:pt x="15707502" y="0"/>
                </a:lnTo>
                <a:lnTo>
                  <a:pt x="15707502" y="8717664"/>
                </a:lnTo>
                <a:lnTo>
                  <a:pt x="0" y="8717664"/>
                </a:lnTo>
                <a:lnTo>
                  <a:pt x="0" y="0"/>
                </a:lnTo>
                <a:close/>
              </a:path>
            </a:pathLst>
          </a:custGeom>
          <a:blipFill>
            <a:blip r:embed="rId2"/>
            <a:stretch>
              <a:fillRect/>
            </a:stretch>
          </a:blipFill>
          <a:ln w="28575" cap="sq">
            <a:solidFill>
              <a:srgbClr val="83786F"/>
            </a:solidFill>
            <a:prstDash val="solid"/>
            <a:miter/>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3"/>
            <a:stretch>
              <a:fillRect/>
            </a:stretch>
          </a:blipFill>
        </p:spPr>
        <p:txBody>
          <a:bodyPr/>
          <a:lstStyle/>
          <a:p>
            <a:endParaRPr lang="en-US"/>
          </a:p>
        </p:txBody>
      </p:sp>
      <p:sp>
        <p:nvSpPr>
          <p:cNvPr id="4" name="AutoShape 4"/>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5" name="TextBox 5"/>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Freeform 4"/>
          <p:cNvSpPr/>
          <p:nvPr/>
        </p:nvSpPr>
        <p:spPr>
          <a:xfrm>
            <a:off x="11000531" y="2481161"/>
            <a:ext cx="6878382" cy="5324677"/>
          </a:xfrm>
          <a:custGeom>
            <a:avLst/>
            <a:gdLst/>
            <a:ahLst/>
            <a:cxnLst/>
            <a:rect l="l" t="t" r="r" b="b"/>
            <a:pathLst>
              <a:path w="6878382" h="5324677">
                <a:moveTo>
                  <a:pt x="0" y="0"/>
                </a:moveTo>
                <a:lnTo>
                  <a:pt x="6878382" y="0"/>
                </a:lnTo>
                <a:lnTo>
                  <a:pt x="6878382" y="5324678"/>
                </a:lnTo>
                <a:lnTo>
                  <a:pt x="0" y="5324678"/>
                </a:lnTo>
                <a:lnTo>
                  <a:pt x="0" y="0"/>
                </a:lnTo>
                <a:close/>
              </a:path>
            </a:pathLst>
          </a:custGeom>
          <a:blipFill>
            <a:blip r:embed="rId3"/>
            <a:stretch>
              <a:fillRect/>
            </a:stretch>
          </a:blipFill>
          <a:ln w="66675" cap="rnd">
            <a:solidFill>
              <a:srgbClr val="735E44"/>
            </a:solidFill>
            <a:prstDash val="solid"/>
            <a:round/>
          </a:ln>
        </p:spPr>
        <p:txBody>
          <a:bodyPr/>
          <a:lstStyle/>
          <a:p>
            <a:endParaRPr lang="en-US"/>
          </a:p>
        </p:txBody>
      </p:sp>
      <p:sp>
        <p:nvSpPr>
          <p:cNvPr id="5" name="TextBox 5"/>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6" name="TextBox 6"/>
          <p:cNvSpPr txBox="1"/>
          <p:nvPr/>
        </p:nvSpPr>
        <p:spPr>
          <a:xfrm>
            <a:off x="1190099" y="952500"/>
            <a:ext cx="6488481" cy="1455463"/>
          </a:xfrm>
          <a:prstGeom prst="rect">
            <a:avLst/>
          </a:prstGeom>
        </p:spPr>
        <p:txBody>
          <a:bodyPr lIns="0" tIns="0" rIns="0" bIns="0" rtlCol="0" anchor="t">
            <a:spAutoFit/>
          </a:bodyPr>
          <a:lstStyle/>
          <a:p>
            <a:pPr algn="ctr">
              <a:lnSpc>
                <a:spcPts val="5880"/>
              </a:lnSpc>
            </a:pPr>
            <a:r>
              <a:rPr lang="en-US" sz="4200" spc="21">
                <a:solidFill>
                  <a:srgbClr val="83786F"/>
                </a:solidFill>
                <a:latin typeface="Playfair Display"/>
                <a:ea typeface="Playfair Display"/>
                <a:cs typeface="Playfair Display"/>
                <a:sym typeface="Playfair Display"/>
              </a:rPr>
              <a:t>Planning and Zoning Law</a:t>
            </a:r>
          </a:p>
          <a:p>
            <a:pPr algn="ctr">
              <a:lnSpc>
                <a:spcPts val="5880"/>
              </a:lnSpc>
              <a:spcBef>
                <a:spcPct val="0"/>
              </a:spcBef>
            </a:pPr>
            <a:r>
              <a:rPr lang="en-US" sz="4200" spc="21">
                <a:solidFill>
                  <a:srgbClr val="83786F"/>
                </a:solidFill>
                <a:latin typeface="Playfair Display"/>
                <a:ea typeface="Playfair Display"/>
                <a:cs typeface="Playfair Display"/>
                <a:sym typeface="Playfair Display"/>
              </a:rPr>
              <a:t> (Gov. Code 65000-66035) </a:t>
            </a:r>
            <a:r>
              <a:rPr lang="en-US" sz="4200" spc="21">
                <a:solidFill>
                  <a:srgbClr val="01426A"/>
                </a:solidFill>
                <a:latin typeface="Playfair Display"/>
                <a:ea typeface="Playfair Display"/>
                <a:cs typeface="Playfair Display"/>
                <a:sym typeface="Playfair Display"/>
              </a:rPr>
              <a:t>  </a:t>
            </a:r>
          </a:p>
        </p:txBody>
      </p:sp>
      <p:sp>
        <p:nvSpPr>
          <p:cNvPr id="7" name="TextBox 7"/>
          <p:cNvSpPr txBox="1"/>
          <p:nvPr/>
        </p:nvSpPr>
        <p:spPr>
          <a:xfrm>
            <a:off x="235588" y="3290885"/>
            <a:ext cx="10764943" cy="5464068"/>
          </a:xfrm>
          <a:prstGeom prst="rect">
            <a:avLst/>
          </a:prstGeom>
        </p:spPr>
        <p:txBody>
          <a:bodyPr lIns="0" tIns="0" rIns="0" bIns="0" rtlCol="0" anchor="t">
            <a:spAutoFit/>
          </a:bodyPr>
          <a:lstStyle/>
          <a:p>
            <a:pPr algn="l">
              <a:lnSpc>
                <a:spcPts val="6237"/>
              </a:lnSpc>
            </a:pPr>
            <a:r>
              <a:rPr lang="en-US" sz="3300" spc="16">
                <a:solidFill>
                  <a:srgbClr val="01426A"/>
                </a:solidFill>
                <a:latin typeface="Playfair Display"/>
                <a:ea typeface="Playfair Display"/>
                <a:cs typeface="Playfair Display"/>
                <a:sym typeface="Playfair Display"/>
              </a:rPr>
              <a:t>•Creates the State Office of Planning and Research</a:t>
            </a:r>
          </a:p>
          <a:p>
            <a:pPr algn="l">
              <a:lnSpc>
                <a:spcPts val="6237"/>
              </a:lnSpc>
            </a:pPr>
            <a:r>
              <a:rPr lang="en-US" sz="3300" spc="16">
                <a:solidFill>
                  <a:srgbClr val="01426A"/>
                </a:solidFill>
                <a:latin typeface="Playfair Display"/>
                <a:ea typeface="Playfair Display"/>
                <a:cs typeface="Playfair Display"/>
                <a:sym typeface="Playfair Display"/>
              </a:rPr>
              <a:t>•Establishes rules regarding planning by local agencies</a:t>
            </a:r>
          </a:p>
          <a:p>
            <a:pPr algn="l">
              <a:lnSpc>
                <a:spcPts val="6237"/>
              </a:lnSpc>
            </a:pPr>
            <a:r>
              <a:rPr lang="en-US" sz="3300" spc="16">
                <a:solidFill>
                  <a:srgbClr val="01426A"/>
                </a:solidFill>
                <a:latin typeface="Playfair Display"/>
                <a:ea typeface="Playfair Display"/>
                <a:cs typeface="Playfair Display"/>
                <a:sym typeface="Playfair Display"/>
              </a:rPr>
              <a:t>•Requires the establishment of the General Plan with 7 mandatory elements </a:t>
            </a:r>
          </a:p>
          <a:p>
            <a:pPr algn="l">
              <a:lnSpc>
                <a:spcPts val="6237"/>
              </a:lnSpc>
            </a:pPr>
            <a:r>
              <a:rPr lang="en-US" sz="3300" spc="16">
                <a:solidFill>
                  <a:srgbClr val="01426A"/>
                </a:solidFill>
                <a:latin typeface="Playfair Display"/>
                <a:ea typeface="Playfair Display"/>
                <a:cs typeface="Playfair Display"/>
                <a:sym typeface="Playfair Display"/>
              </a:rPr>
              <a:t>•Establishes rules regarding Specific Plans</a:t>
            </a:r>
          </a:p>
          <a:p>
            <a:pPr algn="l">
              <a:lnSpc>
                <a:spcPts val="6237"/>
              </a:lnSpc>
            </a:pPr>
            <a:r>
              <a:rPr lang="en-US" sz="3300" spc="16">
                <a:solidFill>
                  <a:srgbClr val="01426A"/>
                </a:solidFill>
                <a:latin typeface="Playfair Display"/>
                <a:ea typeface="Playfair Display"/>
                <a:cs typeface="Playfair Display"/>
                <a:sym typeface="Playfair Display"/>
              </a:rPr>
              <a:t>•Establishes rules government zoning regulations and the requirement to have a planning commission.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Freeform 4"/>
          <p:cNvSpPr/>
          <p:nvPr/>
        </p:nvSpPr>
        <p:spPr>
          <a:xfrm>
            <a:off x="657355" y="1685358"/>
            <a:ext cx="7077465" cy="4588686"/>
          </a:xfrm>
          <a:custGeom>
            <a:avLst/>
            <a:gdLst/>
            <a:ahLst/>
            <a:cxnLst/>
            <a:rect l="l" t="t" r="r" b="b"/>
            <a:pathLst>
              <a:path w="7077465" h="4588686">
                <a:moveTo>
                  <a:pt x="0" y="0"/>
                </a:moveTo>
                <a:lnTo>
                  <a:pt x="7077465" y="0"/>
                </a:lnTo>
                <a:lnTo>
                  <a:pt x="7077465" y="4588687"/>
                </a:lnTo>
                <a:lnTo>
                  <a:pt x="0" y="4588687"/>
                </a:lnTo>
                <a:lnTo>
                  <a:pt x="0" y="0"/>
                </a:lnTo>
                <a:close/>
              </a:path>
            </a:pathLst>
          </a:custGeom>
          <a:blipFill>
            <a:blip r:embed="rId3"/>
            <a:stretch>
              <a:fillRect/>
            </a:stretch>
          </a:blipFill>
        </p:spPr>
        <p:txBody>
          <a:bodyPr/>
          <a:lstStyle/>
          <a:p>
            <a:endParaRPr lang="en-US"/>
          </a:p>
        </p:txBody>
      </p:sp>
      <p:sp>
        <p:nvSpPr>
          <p:cNvPr id="5" name="Freeform 5"/>
          <p:cNvSpPr/>
          <p:nvPr/>
        </p:nvSpPr>
        <p:spPr>
          <a:xfrm>
            <a:off x="13482327" y="1473151"/>
            <a:ext cx="4099581" cy="5645057"/>
          </a:xfrm>
          <a:custGeom>
            <a:avLst/>
            <a:gdLst/>
            <a:ahLst/>
            <a:cxnLst/>
            <a:rect l="l" t="t" r="r" b="b"/>
            <a:pathLst>
              <a:path w="4099581" h="5645057">
                <a:moveTo>
                  <a:pt x="0" y="0"/>
                </a:moveTo>
                <a:lnTo>
                  <a:pt x="4099580" y="0"/>
                </a:lnTo>
                <a:lnTo>
                  <a:pt x="4099580" y="5645057"/>
                </a:lnTo>
                <a:lnTo>
                  <a:pt x="0" y="5645057"/>
                </a:lnTo>
                <a:lnTo>
                  <a:pt x="0" y="0"/>
                </a:lnTo>
                <a:close/>
              </a:path>
            </a:pathLst>
          </a:custGeom>
          <a:blipFill>
            <a:blip r:embed="rId4"/>
            <a:stretch>
              <a:fillRect/>
            </a:stretch>
          </a:blipFill>
        </p:spPr>
        <p:txBody>
          <a:bodyPr/>
          <a:lstStyle/>
          <a:p>
            <a:endParaRPr lang="en-US"/>
          </a:p>
        </p:txBody>
      </p:sp>
      <p:sp>
        <p:nvSpPr>
          <p:cNvPr id="6" name="Freeform 6"/>
          <p:cNvSpPr/>
          <p:nvPr/>
        </p:nvSpPr>
        <p:spPr>
          <a:xfrm>
            <a:off x="286021" y="7293046"/>
            <a:ext cx="4979460" cy="2309749"/>
          </a:xfrm>
          <a:custGeom>
            <a:avLst/>
            <a:gdLst/>
            <a:ahLst/>
            <a:cxnLst/>
            <a:rect l="l" t="t" r="r" b="b"/>
            <a:pathLst>
              <a:path w="4979460" h="2309749">
                <a:moveTo>
                  <a:pt x="0" y="0"/>
                </a:moveTo>
                <a:lnTo>
                  <a:pt x="4979460" y="0"/>
                </a:lnTo>
                <a:lnTo>
                  <a:pt x="4979460" y="2309750"/>
                </a:lnTo>
                <a:lnTo>
                  <a:pt x="0" y="2309750"/>
                </a:lnTo>
                <a:lnTo>
                  <a:pt x="0" y="0"/>
                </a:lnTo>
                <a:close/>
              </a:path>
            </a:pathLst>
          </a:custGeom>
          <a:blipFill>
            <a:blip r:embed="rId5"/>
            <a:stretch>
              <a:fillRect/>
            </a:stretch>
          </a:blipFill>
        </p:spPr>
        <p:txBody>
          <a:bodyPr/>
          <a:lstStyle/>
          <a:p>
            <a:endParaRPr lang="en-US"/>
          </a:p>
        </p:txBody>
      </p:sp>
      <p:sp>
        <p:nvSpPr>
          <p:cNvPr id="7" name="Freeform 7"/>
          <p:cNvSpPr/>
          <p:nvPr/>
        </p:nvSpPr>
        <p:spPr>
          <a:xfrm>
            <a:off x="12863699" y="1108309"/>
            <a:ext cx="5194233" cy="6374741"/>
          </a:xfrm>
          <a:custGeom>
            <a:avLst/>
            <a:gdLst/>
            <a:ahLst/>
            <a:cxnLst/>
            <a:rect l="l" t="t" r="r" b="b"/>
            <a:pathLst>
              <a:path w="5194233" h="6374741">
                <a:moveTo>
                  <a:pt x="0" y="0"/>
                </a:moveTo>
                <a:lnTo>
                  <a:pt x="5194233" y="0"/>
                </a:lnTo>
                <a:lnTo>
                  <a:pt x="5194233" y="6374741"/>
                </a:lnTo>
                <a:lnTo>
                  <a:pt x="0" y="63747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9" name="TextBox 9"/>
          <p:cNvSpPr txBox="1"/>
          <p:nvPr/>
        </p:nvSpPr>
        <p:spPr>
          <a:xfrm>
            <a:off x="286021" y="150811"/>
            <a:ext cx="11925728" cy="821369"/>
          </a:xfrm>
          <a:prstGeom prst="rect">
            <a:avLst/>
          </a:prstGeom>
        </p:spPr>
        <p:txBody>
          <a:bodyPr lIns="0" tIns="0" rIns="0" bIns="0" rtlCol="0" anchor="t">
            <a:spAutoFit/>
          </a:bodyPr>
          <a:lstStyle/>
          <a:p>
            <a:pPr algn="ctr">
              <a:lnSpc>
                <a:spcPts val="6700"/>
              </a:lnSpc>
              <a:spcBef>
                <a:spcPct val="0"/>
              </a:spcBef>
            </a:pPr>
            <a:r>
              <a:rPr lang="en-US" sz="4785" spc="23">
                <a:solidFill>
                  <a:srgbClr val="83786F"/>
                </a:solidFill>
                <a:latin typeface="Playfair Display"/>
                <a:ea typeface="Playfair Display"/>
                <a:cs typeface="Playfair Display"/>
                <a:sym typeface="Playfair Display"/>
              </a:rPr>
              <a:t>Other State Laws to Consider Include the...</a:t>
            </a:r>
          </a:p>
        </p:txBody>
      </p:sp>
      <p:sp>
        <p:nvSpPr>
          <p:cNvPr id="10" name="TextBox 10"/>
          <p:cNvSpPr txBox="1"/>
          <p:nvPr/>
        </p:nvSpPr>
        <p:spPr>
          <a:xfrm>
            <a:off x="7734820" y="3150334"/>
            <a:ext cx="5128879" cy="1127480"/>
          </a:xfrm>
          <a:prstGeom prst="rect">
            <a:avLst/>
          </a:prstGeom>
        </p:spPr>
        <p:txBody>
          <a:bodyPr lIns="0" tIns="0" rIns="0" bIns="0" rtlCol="0" anchor="t">
            <a:spAutoFit/>
          </a:bodyPr>
          <a:lstStyle/>
          <a:p>
            <a:pPr algn="ctr">
              <a:lnSpc>
                <a:spcPts val="4600"/>
              </a:lnSpc>
            </a:pPr>
            <a:r>
              <a:rPr lang="en-US" sz="3286" b="1" spc="16">
                <a:solidFill>
                  <a:srgbClr val="01426A"/>
                </a:solidFill>
                <a:latin typeface="Playfair Display Bold"/>
                <a:ea typeface="Playfair Display Bold"/>
                <a:cs typeface="Playfair Display Bold"/>
                <a:sym typeface="Playfair Display Bold"/>
              </a:rPr>
              <a:t>Subdivision Map Act </a:t>
            </a:r>
          </a:p>
          <a:p>
            <a:pPr algn="ctr">
              <a:lnSpc>
                <a:spcPts val="4460"/>
              </a:lnSpc>
              <a:spcBef>
                <a:spcPct val="0"/>
              </a:spcBef>
            </a:pPr>
            <a:r>
              <a:rPr lang="en-US" sz="3186" spc="15">
                <a:solidFill>
                  <a:srgbClr val="01426A"/>
                </a:solidFill>
                <a:latin typeface="Playfair Display"/>
                <a:ea typeface="Playfair Display"/>
                <a:cs typeface="Playfair Display"/>
                <a:sym typeface="Playfair Display"/>
              </a:rPr>
              <a:t>(Gov Code 66410-66499.58)</a:t>
            </a:r>
          </a:p>
        </p:txBody>
      </p:sp>
      <p:sp>
        <p:nvSpPr>
          <p:cNvPr id="11" name="TextBox 11"/>
          <p:cNvSpPr txBox="1"/>
          <p:nvPr/>
        </p:nvSpPr>
        <p:spPr>
          <a:xfrm>
            <a:off x="5507078" y="7652406"/>
            <a:ext cx="7356621" cy="1543405"/>
          </a:xfrm>
          <a:prstGeom prst="rect">
            <a:avLst/>
          </a:prstGeom>
        </p:spPr>
        <p:txBody>
          <a:bodyPr lIns="0" tIns="0" rIns="0" bIns="0" rtlCol="0" anchor="t">
            <a:spAutoFit/>
          </a:bodyPr>
          <a:lstStyle/>
          <a:p>
            <a:pPr algn="ctr">
              <a:lnSpc>
                <a:spcPts val="4180"/>
              </a:lnSpc>
              <a:spcBef>
                <a:spcPct val="0"/>
              </a:spcBef>
            </a:pPr>
            <a:r>
              <a:rPr lang="en-US" sz="2986" b="1" spc="14">
                <a:solidFill>
                  <a:srgbClr val="01426A"/>
                </a:solidFill>
                <a:latin typeface="Playfair Display Bold"/>
                <a:ea typeface="Playfair Display Bold"/>
                <a:cs typeface="Playfair Display Bold"/>
                <a:sym typeface="Playfair Display Bold"/>
              </a:rPr>
              <a:t>California Environmental Quality Act </a:t>
            </a:r>
            <a:r>
              <a:rPr lang="en-US" sz="2986" spc="14">
                <a:solidFill>
                  <a:srgbClr val="01426A"/>
                </a:solidFill>
                <a:latin typeface="Playfair Display"/>
                <a:ea typeface="Playfair Display"/>
                <a:cs typeface="Playfair Display"/>
                <a:sym typeface="Playfair Display"/>
              </a:rPr>
              <a:t>(Pub. Res. Code 21000-21189.3) and </a:t>
            </a:r>
          </a:p>
          <a:p>
            <a:pPr algn="ctr">
              <a:lnSpc>
                <a:spcPts val="4180"/>
              </a:lnSpc>
              <a:spcBef>
                <a:spcPct val="0"/>
              </a:spcBef>
            </a:pPr>
            <a:r>
              <a:rPr lang="en-US" sz="2986" spc="14">
                <a:solidFill>
                  <a:srgbClr val="01426A"/>
                </a:solidFill>
                <a:latin typeface="Playfair Display"/>
                <a:ea typeface="Playfair Display"/>
                <a:cs typeface="Playfair Display"/>
                <a:sym typeface="Playfair Display"/>
              </a:rPr>
              <a:t>CEQA Guidelines (14 CCR 15000-15387)</a:t>
            </a:r>
          </a:p>
        </p:txBody>
      </p:sp>
      <p:sp>
        <p:nvSpPr>
          <p:cNvPr id="12" name="TextBox 12"/>
          <p:cNvSpPr txBox="1"/>
          <p:nvPr/>
        </p:nvSpPr>
        <p:spPr>
          <a:xfrm>
            <a:off x="13424439" y="7607477"/>
            <a:ext cx="4369687" cy="1543405"/>
          </a:xfrm>
          <a:prstGeom prst="rect">
            <a:avLst/>
          </a:prstGeom>
        </p:spPr>
        <p:txBody>
          <a:bodyPr lIns="0" tIns="0" rIns="0" bIns="0" rtlCol="0" anchor="t">
            <a:spAutoFit/>
          </a:bodyPr>
          <a:lstStyle/>
          <a:p>
            <a:pPr algn="ctr">
              <a:lnSpc>
                <a:spcPts val="4180"/>
              </a:lnSpc>
              <a:spcBef>
                <a:spcPct val="0"/>
              </a:spcBef>
            </a:pPr>
            <a:r>
              <a:rPr lang="en-US" sz="2986" b="1" spc="14">
                <a:solidFill>
                  <a:srgbClr val="01426A"/>
                </a:solidFill>
                <a:latin typeface="Playfair Display Bold"/>
                <a:ea typeface="Playfair Display Bold"/>
                <a:cs typeface="Playfair Display Bold"/>
                <a:sym typeface="Playfair Display Bold"/>
              </a:rPr>
              <a:t>Ralph M. Brown Act</a:t>
            </a:r>
            <a:r>
              <a:rPr lang="en-US" sz="2986" spc="14">
                <a:solidFill>
                  <a:srgbClr val="01426A"/>
                </a:solidFill>
                <a:latin typeface="Playfair Display"/>
                <a:ea typeface="Playfair Display"/>
                <a:cs typeface="Playfair Display"/>
                <a:sym typeface="Playfair Display"/>
              </a:rPr>
              <a:t> Government Code Sections 54950 – 54963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2076386" y="2873359"/>
            <a:ext cx="5947509" cy="4613526"/>
            <a:chOff x="0" y="0"/>
            <a:chExt cx="1566422" cy="1215085"/>
          </a:xfrm>
        </p:grpSpPr>
        <p:sp>
          <p:nvSpPr>
            <p:cNvPr id="5" name="Freeform 5"/>
            <p:cNvSpPr/>
            <p:nvPr/>
          </p:nvSpPr>
          <p:spPr>
            <a:xfrm>
              <a:off x="0" y="0"/>
              <a:ext cx="1566422" cy="1215085"/>
            </a:xfrm>
            <a:custGeom>
              <a:avLst/>
              <a:gdLst/>
              <a:ahLst/>
              <a:cxnLst/>
              <a:rect l="l" t="t" r="r" b="b"/>
              <a:pathLst>
                <a:path w="1566422" h="1215085">
                  <a:moveTo>
                    <a:pt x="66387" y="0"/>
                  </a:moveTo>
                  <a:lnTo>
                    <a:pt x="1500035" y="0"/>
                  </a:lnTo>
                  <a:cubicBezTo>
                    <a:pt x="1536700" y="0"/>
                    <a:pt x="1566422" y="29723"/>
                    <a:pt x="1566422" y="66387"/>
                  </a:cubicBezTo>
                  <a:lnTo>
                    <a:pt x="1566422" y="1148698"/>
                  </a:lnTo>
                  <a:cubicBezTo>
                    <a:pt x="1566422" y="1185363"/>
                    <a:pt x="1536700" y="1215085"/>
                    <a:pt x="1500035" y="1215085"/>
                  </a:cubicBezTo>
                  <a:lnTo>
                    <a:pt x="66387" y="1215085"/>
                  </a:lnTo>
                  <a:cubicBezTo>
                    <a:pt x="29723" y="1215085"/>
                    <a:pt x="0" y="1185363"/>
                    <a:pt x="0" y="1148698"/>
                  </a:cubicBezTo>
                  <a:lnTo>
                    <a:pt x="0" y="66387"/>
                  </a:lnTo>
                  <a:cubicBezTo>
                    <a:pt x="0" y="29723"/>
                    <a:pt x="29723" y="0"/>
                    <a:pt x="66387" y="0"/>
                  </a:cubicBezTo>
                  <a:close/>
                </a:path>
              </a:pathLst>
            </a:custGeom>
            <a:solidFill>
              <a:srgbClr val="83786F"/>
            </a:solidFill>
          </p:spPr>
          <p:txBody>
            <a:bodyPr/>
            <a:lstStyle/>
            <a:p>
              <a:endParaRPr lang="en-US"/>
            </a:p>
          </p:txBody>
        </p:sp>
        <p:sp>
          <p:nvSpPr>
            <p:cNvPr id="6" name="TextBox 6"/>
            <p:cNvSpPr txBox="1"/>
            <p:nvPr/>
          </p:nvSpPr>
          <p:spPr>
            <a:xfrm>
              <a:off x="0" y="-28575"/>
              <a:ext cx="1566422" cy="1243660"/>
            </a:xfrm>
            <a:prstGeom prst="rect">
              <a:avLst/>
            </a:prstGeom>
          </p:spPr>
          <p:txBody>
            <a:bodyPr lIns="50800" tIns="50800" rIns="50800" bIns="50800" rtlCol="0" anchor="ctr"/>
            <a:lstStyle/>
            <a:p>
              <a:pPr algn="ctr">
                <a:lnSpc>
                  <a:spcPts val="1889"/>
                </a:lnSpc>
              </a:pPr>
              <a:endParaRPr/>
            </a:p>
          </p:txBody>
        </p:sp>
      </p:grpSp>
      <p:grpSp>
        <p:nvGrpSpPr>
          <p:cNvPr id="7" name="Group 7"/>
          <p:cNvGrpSpPr/>
          <p:nvPr/>
        </p:nvGrpSpPr>
        <p:grpSpPr>
          <a:xfrm>
            <a:off x="10536511" y="2808725"/>
            <a:ext cx="5947509" cy="4678160"/>
            <a:chOff x="0" y="0"/>
            <a:chExt cx="1566422" cy="1232108"/>
          </a:xfrm>
        </p:grpSpPr>
        <p:sp>
          <p:nvSpPr>
            <p:cNvPr id="8" name="Freeform 8"/>
            <p:cNvSpPr/>
            <p:nvPr/>
          </p:nvSpPr>
          <p:spPr>
            <a:xfrm>
              <a:off x="0" y="0"/>
              <a:ext cx="1566422" cy="1232108"/>
            </a:xfrm>
            <a:custGeom>
              <a:avLst/>
              <a:gdLst/>
              <a:ahLst/>
              <a:cxnLst/>
              <a:rect l="l" t="t" r="r" b="b"/>
              <a:pathLst>
                <a:path w="1566422" h="1232108">
                  <a:moveTo>
                    <a:pt x="66387" y="0"/>
                  </a:moveTo>
                  <a:lnTo>
                    <a:pt x="1500035" y="0"/>
                  </a:lnTo>
                  <a:cubicBezTo>
                    <a:pt x="1536700" y="0"/>
                    <a:pt x="1566422" y="29723"/>
                    <a:pt x="1566422" y="66387"/>
                  </a:cubicBezTo>
                  <a:lnTo>
                    <a:pt x="1566422" y="1165721"/>
                  </a:lnTo>
                  <a:cubicBezTo>
                    <a:pt x="1566422" y="1202386"/>
                    <a:pt x="1536700" y="1232108"/>
                    <a:pt x="1500035" y="1232108"/>
                  </a:cubicBezTo>
                  <a:lnTo>
                    <a:pt x="66387" y="1232108"/>
                  </a:lnTo>
                  <a:cubicBezTo>
                    <a:pt x="29723" y="1232108"/>
                    <a:pt x="0" y="1202386"/>
                    <a:pt x="0" y="1165721"/>
                  </a:cubicBezTo>
                  <a:lnTo>
                    <a:pt x="0" y="66387"/>
                  </a:lnTo>
                  <a:cubicBezTo>
                    <a:pt x="0" y="29723"/>
                    <a:pt x="29723" y="0"/>
                    <a:pt x="66387" y="0"/>
                  </a:cubicBezTo>
                  <a:close/>
                </a:path>
              </a:pathLst>
            </a:custGeom>
            <a:solidFill>
              <a:srgbClr val="83786F"/>
            </a:solidFill>
          </p:spPr>
          <p:txBody>
            <a:bodyPr/>
            <a:lstStyle/>
            <a:p>
              <a:endParaRPr lang="en-US"/>
            </a:p>
          </p:txBody>
        </p:sp>
        <p:sp>
          <p:nvSpPr>
            <p:cNvPr id="9" name="TextBox 9"/>
            <p:cNvSpPr txBox="1"/>
            <p:nvPr/>
          </p:nvSpPr>
          <p:spPr>
            <a:xfrm>
              <a:off x="0" y="-28575"/>
              <a:ext cx="1566422" cy="1260683"/>
            </a:xfrm>
            <a:prstGeom prst="rect">
              <a:avLst/>
            </a:prstGeom>
          </p:spPr>
          <p:txBody>
            <a:bodyPr lIns="50800" tIns="50800" rIns="50800" bIns="50800" rtlCol="0" anchor="ctr"/>
            <a:lstStyle/>
            <a:p>
              <a:pPr algn="ctr">
                <a:lnSpc>
                  <a:spcPts val="1889"/>
                </a:lnSpc>
              </a:pPr>
              <a:endParaRPr/>
            </a:p>
          </p:txBody>
        </p:sp>
      </p:grpSp>
      <p:grpSp>
        <p:nvGrpSpPr>
          <p:cNvPr id="10" name="Group 10"/>
          <p:cNvGrpSpPr/>
          <p:nvPr/>
        </p:nvGrpSpPr>
        <p:grpSpPr>
          <a:xfrm>
            <a:off x="2571691" y="2351520"/>
            <a:ext cx="4956898" cy="1543050"/>
            <a:chOff x="0" y="0"/>
            <a:chExt cx="1305520" cy="406400"/>
          </a:xfrm>
        </p:grpSpPr>
        <p:sp>
          <p:nvSpPr>
            <p:cNvPr id="11" name="Freeform 11"/>
            <p:cNvSpPr/>
            <p:nvPr/>
          </p:nvSpPr>
          <p:spPr>
            <a:xfrm>
              <a:off x="0" y="0"/>
              <a:ext cx="1305520" cy="406400"/>
            </a:xfrm>
            <a:custGeom>
              <a:avLst/>
              <a:gdLst/>
              <a:ahLst/>
              <a:cxnLst/>
              <a:rect l="l" t="t" r="r" b="b"/>
              <a:pathLst>
                <a:path w="1305520" h="406400">
                  <a:moveTo>
                    <a:pt x="1102320" y="0"/>
                  </a:moveTo>
                  <a:cubicBezTo>
                    <a:pt x="1214545" y="0"/>
                    <a:pt x="1305520" y="90976"/>
                    <a:pt x="1305520" y="203200"/>
                  </a:cubicBezTo>
                  <a:cubicBezTo>
                    <a:pt x="1305520" y="315424"/>
                    <a:pt x="1214545" y="406400"/>
                    <a:pt x="1102320" y="406400"/>
                  </a:cubicBezTo>
                  <a:lnTo>
                    <a:pt x="203200" y="406400"/>
                  </a:lnTo>
                  <a:cubicBezTo>
                    <a:pt x="90976" y="406400"/>
                    <a:pt x="0" y="315424"/>
                    <a:pt x="0" y="203200"/>
                  </a:cubicBezTo>
                  <a:cubicBezTo>
                    <a:pt x="0" y="90976"/>
                    <a:pt x="90976" y="0"/>
                    <a:pt x="203200" y="0"/>
                  </a:cubicBezTo>
                  <a:close/>
                </a:path>
              </a:pathLst>
            </a:custGeom>
            <a:solidFill>
              <a:srgbClr val="EFEEE7"/>
            </a:solidFill>
          </p:spPr>
          <p:txBody>
            <a:bodyPr/>
            <a:lstStyle/>
            <a:p>
              <a:endParaRPr lang="en-US"/>
            </a:p>
          </p:txBody>
        </p:sp>
        <p:sp>
          <p:nvSpPr>
            <p:cNvPr id="12" name="TextBox 12"/>
            <p:cNvSpPr txBox="1"/>
            <p:nvPr/>
          </p:nvSpPr>
          <p:spPr>
            <a:xfrm>
              <a:off x="0" y="-28575"/>
              <a:ext cx="1305520" cy="434975"/>
            </a:xfrm>
            <a:prstGeom prst="rect">
              <a:avLst/>
            </a:prstGeom>
          </p:spPr>
          <p:txBody>
            <a:bodyPr lIns="50800" tIns="50800" rIns="50800" bIns="50800" rtlCol="0" anchor="ctr"/>
            <a:lstStyle/>
            <a:p>
              <a:pPr algn="ctr">
                <a:lnSpc>
                  <a:spcPts val="1889"/>
                </a:lnSpc>
              </a:pPr>
              <a:endParaRPr/>
            </a:p>
          </p:txBody>
        </p:sp>
      </p:grpSp>
      <p:grpSp>
        <p:nvGrpSpPr>
          <p:cNvPr id="13" name="Group 13"/>
          <p:cNvGrpSpPr/>
          <p:nvPr/>
        </p:nvGrpSpPr>
        <p:grpSpPr>
          <a:xfrm>
            <a:off x="11058441" y="2351520"/>
            <a:ext cx="4956898" cy="1543050"/>
            <a:chOff x="0" y="0"/>
            <a:chExt cx="1305520" cy="406400"/>
          </a:xfrm>
        </p:grpSpPr>
        <p:sp>
          <p:nvSpPr>
            <p:cNvPr id="14" name="Freeform 14"/>
            <p:cNvSpPr/>
            <p:nvPr/>
          </p:nvSpPr>
          <p:spPr>
            <a:xfrm>
              <a:off x="0" y="0"/>
              <a:ext cx="1305520" cy="406400"/>
            </a:xfrm>
            <a:custGeom>
              <a:avLst/>
              <a:gdLst/>
              <a:ahLst/>
              <a:cxnLst/>
              <a:rect l="l" t="t" r="r" b="b"/>
              <a:pathLst>
                <a:path w="1305520" h="406400">
                  <a:moveTo>
                    <a:pt x="1102320" y="0"/>
                  </a:moveTo>
                  <a:cubicBezTo>
                    <a:pt x="1214545" y="0"/>
                    <a:pt x="1305520" y="90976"/>
                    <a:pt x="1305520" y="203200"/>
                  </a:cubicBezTo>
                  <a:cubicBezTo>
                    <a:pt x="1305520" y="315424"/>
                    <a:pt x="1214545" y="406400"/>
                    <a:pt x="1102320" y="406400"/>
                  </a:cubicBezTo>
                  <a:lnTo>
                    <a:pt x="203200" y="406400"/>
                  </a:lnTo>
                  <a:cubicBezTo>
                    <a:pt x="90976" y="406400"/>
                    <a:pt x="0" y="315424"/>
                    <a:pt x="0" y="203200"/>
                  </a:cubicBezTo>
                  <a:cubicBezTo>
                    <a:pt x="0" y="90976"/>
                    <a:pt x="90976" y="0"/>
                    <a:pt x="203200" y="0"/>
                  </a:cubicBezTo>
                  <a:close/>
                </a:path>
              </a:pathLst>
            </a:custGeom>
            <a:solidFill>
              <a:srgbClr val="EFEEE7"/>
            </a:solidFill>
          </p:spPr>
          <p:txBody>
            <a:bodyPr/>
            <a:lstStyle/>
            <a:p>
              <a:endParaRPr lang="en-US"/>
            </a:p>
          </p:txBody>
        </p:sp>
        <p:sp>
          <p:nvSpPr>
            <p:cNvPr id="15" name="TextBox 15"/>
            <p:cNvSpPr txBox="1"/>
            <p:nvPr/>
          </p:nvSpPr>
          <p:spPr>
            <a:xfrm>
              <a:off x="0" y="-28575"/>
              <a:ext cx="1305520" cy="434975"/>
            </a:xfrm>
            <a:prstGeom prst="rect">
              <a:avLst/>
            </a:prstGeom>
          </p:spPr>
          <p:txBody>
            <a:bodyPr lIns="50800" tIns="50800" rIns="50800" bIns="50800" rtlCol="0" anchor="ctr"/>
            <a:lstStyle/>
            <a:p>
              <a:pPr algn="ctr">
                <a:lnSpc>
                  <a:spcPts val="1889"/>
                </a:lnSpc>
              </a:pPr>
              <a:endParaRPr/>
            </a:p>
          </p:txBody>
        </p:sp>
      </p:grpSp>
      <p:sp>
        <p:nvSpPr>
          <p:cNvPr id="16" name="Freeform 16"/>
          <p:cNvSpPr/>
          <p:nvPr/>
        </p:nvSpPr>
        <p:spPr>
          <a:xfrm>
            <a:off x="8132134" y="3515083"/>
            <a:ext cx="2296139" cy="2173678"/>
          </a:xfrm>
          <a:custGeom>
            <a:avLst/>
            <a:gdLst/>
            <a:ahLst/>
            <a:cxnLst/>
            <a:rect l="l" t="t" r="r" b="b"/>
            <a:pathLst>
              <a:path w="2296139" h="2173678">
                <a:moveTo>
                  <a:pt x="0" y="0"/>
                </a:moveTo>
                <a:lnTo>
                  <a:pt x="2296139" y="0"/>
                </a:lnTo>
                <a:lnTo>
                  <a:pt x="2296139" y="2173678"/>
                </a:lnTo>
                <a:lnTo>
                  <a:pt x="0" y="21736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17"/>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18" name="TextBox 18"/>
          <p:cNvSpPr txBox="1"/>
          <p:nvPr/>
        </p:nvSpPr>
        <p:spPr>
          <a:xfrm>
            <a:off x="4777734" y="537962"/>
            <a:ext cx="8732532" cy="1543448"/>
          </a:xfrm>
          <a:prstGeom prst="rect">
            <a:avLst/>
          </a:prstGeom>
        </p:spPr>
        <p:txBody>
          <a:bodyPr lIns="0" tIns="0" rIns="0" bIns="0" rtlCol="0" anchor="t">
            <a:spAutoFit/>
          </a:bodyPr>
          <a:lstStyle/>
          <a:p>
            <a:pPr algn="ctr">
              <a:lnSpc>
                <a:spcPts val="6280"/>
              </a:lnSpc>
            </a:pPr>
            <a:r>
              <a:rPr lang="en-US" sz="4485" spc="22">
                <a:solidFill>
                  <a:srgbClr val="83786F"/>
                </a:solidFill>
                <a:latin typeface="Playfair Display"/>
                <a:ea typeface="Playfair Display"/>
                <a:cs typeface="Playfair Display"/>
                <a:sym typeface="Playfair Display"/>
              </a:rPr>
              <a:t>Quasi-Legislative v. </a:t>
            </a:r>
          </a:p>
          <a:p>
            <a:pPr algn="ctr">
              <a:lnSpc>
                <a:spcPts val="6280"/>
              </a:lnSpc>
              <a:spcBef>
                <a:spcPct val="0"/>
              </a:spcBef>
            </a:pPr>
            <a:r>
              <a:rPr lang="en-US" sz="4485" spc="22">
                <a:solidFill>
                  <a:srgbClr val="83786F"/>
                </a:solidFill>
                <a:latin typeface="Playfair Display"/>
                <a:ea typeface="Playfair Display"/>
                <a:cs typeface="Playfair Display"/>
                <a:sym typeface="Playfair Display"/>
              </a:rPr>
              <a:t> Quasi-Judicial Decision Making </a:t>
            </a:r>
          </a:p>
        </p:txBody>
      </p:sp>
      <p:sp>
        <p:nvSpPr>
          <p:cNvPr id="19" name="TextBox 19"/>
          <p:cNvSpPr txBox="1"/>
          <p:nvPr/>
        </p:nvSpPr>
        <p:spPr>
          <a:xfrm>
            <a:off x="2794644" y="2742050"/>
            <a:ext cx="4510992" cy="1109668"/>
          </a:xfrm>
          <a:prstGeom prst="rect">
            <a:avLst/>
          </a:prstGeom>
        </p:spPr>
        <p:txBody>
          <a:bodyPr lIns="0" tIns="0" rIns="0" bIns="0" rtlCol="0" anchor="t">
            <a:spAutoFit/>
          </a:bodyPr>
          <a:lstStyle/>
          <a:p>
            <a:pPr algn="ctr">
              <a:lnSpc>
                <a:spcPts val="4460"/>
              </a:lnSpc>
              <a:spcBef>
                <a:spcPct val="0"/>
              </a:spcBef>
            </a:pPr>
            <a:r>
              <a:rPr lang="en-US" sz="3186" b="1" i="1" spc="15">
                <a:solidFill>
                  <a:srgbClr val="01426A"/>
                </a:solidFill>
                <a:latin typeface="Playfair Display Bold Italics"/>
                <a:ea typeface="Playfair Display Bold Italics"/>
                <a:cs typeface="Playfair Display Bold Italics"/>
                <a:sym typeface="Playfair Display Bold Italics"/>
              </a:rPr>
              <a:t>Are we Making Law (Legislative)?; or</a:t>
            </a:r>
          </a:p>
        </p:txBody>
      </p:sp>
      <p:sp>
        <p:nvSpPr>
          <p:cNvPr id="20" name="TextBox 20"/>
          <p:cNvSpPr txBox="1"/>
          <p:nvPr/>
        </p:nvSpPr>
        <p:spPr>
          <a:xfrm>
            <a:off x="11371632" y="2640693"/>
            <a:ext cx="4510992" cy="1253876"/>
          </a:xfrm>
          <a:prstGeom prst="rect">
            <a:avLst/>
          </a:prstGeom>
        </p:spPr>
        <p:txBody>
          <a:bodyPr lIns="0" tIns="0" rIns="0" bIns="0" rtlCol="0" anchor="t">
            <a:spAutoFit/>
          </a:bodyPr>
          <a:lstStyle/>
          <a:p>
            <a:pPr algn="ctr">
              <a:lnSpc>
                <a:spcPts val="3340"/>
              </a:lnSpc>
            </a:pPr>
            <a:r>
              <a:rPr lang="en-US" sz="2386" b="1" i="1" spc="11">
                <a:solidFill>
                  <a:srgbClr val="01426A"/>
                </a:solidFill>
                <a:latin typeface="Playfair Display Bold Italics"/>
                <a:ea typeface="Playfair Display Bold Italics"/>
                <a:cs typeface="Playfair Display Bold Italics"/>
                <a:sym typeface="Playfair Display Bold Italics"/>
              </a:rPr>
              <a:t>Are we Applying Facts (a Development Project) to a </a:t>
            </a:r>
          </a:p>
          <a:p>
            <a:pPr algn="ctr">
              <a:lnSpc>
                <a:spcPts val="3340"/>
              </a:lnSpc>
            </a:pPr>
            <a:r>
              <a:rPr lang="en-US" sz="2386" b="1" i="1" spc="11">
                <a:solidFill>
                  <a:srgbClr val="01426A"/>
                </a:solidFill>
                <a:latin typeface="Playfair Display Bold Italics"/>
                <a:ea typeface="Playfair Display Bold Italics"/>
                <a:cs typeface="Playfair Display Bold Italics"/>
                <a:sym typeface="Playfair Display Bold Italics"/>
              </a:rPr>
              <a:t>Set of Laws? </a:t>
            </a:r>
          </a:p>
        </p:txBody>
      </p:sp>
      <p:sp>
        <p:nvSpPr>
          <p:cNvPr id="21" name="TextBox 21"/>
          <p:cNvSpPr txBox="1"/>
          <p:nvPr/>
        </p:nvSpPr>
        <p:spPr>
          <a:xfrm>
            <a:off x="2348738" y="4104120"/>
            <a:ext cx="5362786" cy="2995123"/>
          </a:xfrm>
          <a:prstGeom prst="rect">
            <a:avLst/>
          </a:prstGeom>
        </p:spPr>
        <p:txBody>
          <a:bodyPr lIns="0" tIns="0" rIns="0" bIns="0" rtlCol="0" anchor="t">
            <a:spAutoFit/>
          </a:bodyPr>
          <a:lstStyle/>
          <a:p>
            <a:pPr algn="ctr">
              <a:lnSpc>
                <a:spcPts val="3439"/>
              </a:lnSpc>
              <a:spcBef>
                <a:spcPct val="0"/>
              </a:spcBef>
            </a:pPr>
            <a:r>
              <a:rPr lang="en-US" sz="2456">
                <a:solidFill>
                  <a:srgbClr val="FFFFFF"/>
                </a:solidFill>
                <a:latin typeface="Public Sans"/>
                <a:ea typeface="Public Sans"/>
                <a:cs typeface="Public Sans"/>
                <a:sym typeface="Public Sans"/>
              </a:rPr>
              <a:t>Judicial review of quasi-legislative acts is usually limited to determining whether the act was arbitrary or capricious; the act was entirely lacking in evidentiary support; or the agency failed to follow the procedures required by law.</a:t>
            </a:r>
          </a:p>
        </p:txBody>
      </p:sp>
      <p:sp>
        <p:nvSpPr>
          <p:cNvPr id="22" name="TextBox 22"/>
          <p:cNvSpPr txBox="1"/>
          <p:nvPr/>
        </p:nvSpPr>
        <p:spPr>
          <a:xfrm>
            <a:off x="10877223" y="4104120"/>
            <a:ext cx="5319335" cy="2567107"/>
          </a:xfrm>
          <a:prstGeom prst="rect">
            <a:avLst/>
          </a:prstGeom>
        </p:spPr>
        <p:txBody>
          <a:bodyPr lIns="0" tIns="0" rIns="0" bIns="0" rtlCol="0" anchor="t">
            <a:spAutoFit/>
          </a:bodyPr>
          <a:lstStyle/>
          <a:p>
            <a:pPr algn="ctr">
              <a:lnSpc>
                <a:spcPts val="3405"/>
              </a:lnSpc>
            </a:pPr>
            <a:r>
              <a:rPr lang="en-US" sz="2432">
                <a:solidFill>
                  <a:srgbClr val="FFFFFF"/>
                </a:solidFill>
                <a:latin typeface="Public Sans"/>
                <a:ea typeface="Public Sans"/>
                <a:cs typeface="Public Sans"/>
                <a:sym typeface="Public Sans"/>
              </a:rPr>
              <a:t>“Abuse of discretion” is established when: the agency has not proceeded in the manner required by law; the order or decision is not supported by the findings; or the findings are not supported by the evidence.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Freeform 4"/>
          <p:cNvSpPr/>
          <p:nvPr/>
        </p:nvSpPr>
        <p:spPr>
          <a:xfrm>
            <a:off x="270063" y="3189951"/>
            <a:ext cx="6926565" cy="4614824"/>
          </a:xfrm>
          <a:custGeom>
            <a:avLst/>
            <a:gdLst/>
            <a:ahLst/>
            <a:cxnLst/>
            <a:rect l="l" t="t" r="r" b="b"/>
            <a:pathLst>
              <a:path w="6926565" h="4614824">
                <a:moveTo>
                  <a:pt x="0" y="0"/>
                </a:moveTo>
                <a:lnTo>
                  <a:pt x="6926565" y="0"/>
                </a:lnTo>
                <a:lnTo>
                  <a:pt x="6926565" y="4614825"/>
                </a:lnTo>
                <a:lnTo>
                  <a:pt x="0" y="4614825"/>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7658858" y="2491615"/>
            <a:ext cx="10194346" cy="6450158"/>
          </a:xfrm>
          <a:prstGeom prst="rect">
            <a:avLst/>
          </a:prstGeom>
        </p:spPr>
        <p:txBody>
          <a:bodyPr lIns="0" tIns="0" rIns="0" bIns="0" rtlCol="0" anchor="t">
            <a:spAutoFit/>
          </a:bodyPr>
          <a:lstStyle/>
          <a:p>
            <a:pPr algn="just">
              <a:lnSpc>
                <a:spcPts val="5166"/>
              </a:lnSpc>
            </a:pPr>
            <a:r>
              <a:rPr lang="en-US" sz="3690">
                <a:solidFill>
                  <a:srgbClr val="01426A"/>
                </a:solidFill>
                <a:latin typeface="Playfair Display"/>
                <a:ea typeface="Playfair Display"/>
                <a:cs typeface="Playfair Display"/>
                <a:sym typeface="Playfair Display"/>
              </a:rPr>
              <a:t>If a property owner has received a permit from a public agency to do something, such as a building permit or use permit, and then incurs substantial costs in reliance of that permit, then the property owner has the right to rely on that permit regardless of changes in the public agency’s land use regulations. </a:t>
            </a:r>
          </a:p>
          <a:p>
            <a:pPr algn="ctr">
              <a:lnSpc>
                <a:spcPts val="5166"/>
              </a:lnSpc>
            </a:pPr>
            <a:r>
              <a:rPr lang="en-US" sz="3690" i="1">
                <a:solidFill>
                  <a:srgbClr val="01426A"/>
                </a:solidFill>
                <a:latin typeface="Playfair Display Italics"/>
                <a:ea typeface="Playfair Display Italics"/>
                <a:cs typeface="Playfair Display Italics"/>
                <a:sym typeface="Playfair Display Italics"/>
              </a:rPr>
              <a:t>Avco Community Developers, Inc. v South Coast Reg'l Comm'n </a:t>
            </a:r>
            <a:r>
              <a:rPr lang="en-US" sz="3690">
                <a:solidFill>
                  <a:srgbClr val="01426A"/>
                </a:solidFill>
                <a:latin typeface="Playfair Display"/>
                <a:ea typeface="Playfair Display"/>
                <a:cs typeface="Playfair Display"/>
                <a:sym typeface="Playfair Display"/>
              </a:rPr>
              <a:t>(1976) 17 C3d 785, 793.</a:t>
            </a:r>
          </a:p>
          <a:p>
            <a:pPr algn="ctr">
              <a:lnSpc>
                <a:spcPts val="5166"/>
              </a:lnSpc>
              <a:spcBef>
                <a:spcPct val="0"/>
              </a:spcBef>
            </a:pPr>
            <a:endParaRPr lang="en-US" sz="3690">
              <a:solidFill>
                <a:srgbClr val="01426A"/>
              </a:solidFill>
              <a:latin typeface="Playfair Display"/>
              <a:ea typeface="Playfair Display"/>
              <a:cs typeface="Playfair Display"/>
              <a:sym typeface="Playfair Display"/>
            </a:endParaRPr>
          </a:p>
        </p:txBody>
      </p:sp>
      <p:sp>
        <p:nvSpPr>
          <p:cNvPr id="6" name="TextBox 6"/>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7" name="TextBox 7"/>
          <p:cNvSpPr txBox="1"/>
          <p:nvPr/>
        </p:nvSpPr>
        <p:spPr>
          <a:xfrm>
            <a:off x="270063" y="190898"/>
            <a:ext cx="6769727" cy="1052282"/>
          </a:xfrm>
          <a:prstGeom prst="rect">
            <a:avLst/>
          </a:prstGeom>
        </p:spPr>
        <p:txBody>
          <a:bodyPr lIns="0" tIns="0" rIns="0" bIns="0" rtlCol="0" anchor="t">
            <a:spAutoFit/>
          </a:bodyPr>
          <a:lstStyle/>
          <a:p>
            <a:pPr algn="l">
              <a:lnSpc>
                <a:spcPts val="8675"/>
              </a:lnSpc>
              <a:spcBef>
                <a:spcPct val="0"/>
              </a:spcBef>
            </a:pPr>
            <a:r>
              <a:rPr lang="en-US" sz="6196">
                <a:solidFill>
                  <a:srgbClr val="83786F"/>
                </a:solidFill>
                <a:latin typeface="Playfair Display"/>
                <a:ea typeface="Playfair Display"/>
                <a:cs typeface="Playfair Display"/>
                <a:sym typeface="Playfair Display"/>
              </a:rPr>
              <a:t>Vested Rights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4" name="TextBox 4"/>
          <p:cNvSpPr txBox="1"/>
          <p:nvPr/>
        </p:nvSpPr>
        <p:spPr>
          <a:xfrm>
            <a:off x="3371938" y="7089478"/>
            <a:ext cx="12153730" cy="958147"/>
          </a:xfrm>
          <a:prstGeom prst="rect">
            <a:avLst/>
          </a:prstGeom>
        </p:spPr>
        <p:txBody>
          <a:bodyPr lIns="0" tIns="0" rIns="0" bIns="0" rtlCol="0" anchor="t">
            <a:spAutoFit/>
          </a:bodyPr>
          <a:lstStyle/>
          <a:p>
            <a:pPr algn="ctr">
              <a:lnSpc>
                <a:spcPts val="8189"/>
              </a:lnSpc>
            </a:pPr>
            <a:r>
              <a:rPr lang="en-US" sz="5849" b="1" dirty="0">
                <a:solidFill>
                  <a:srgbClr val="01426A"/>
                </a:solidFill>
                <a:latin typeface="Playfair Display Bold"/>
                <a:ea typeface="Playfair Display Bold"/>
                <a:cs typeface="Playfair Display Bold"/>
                <a:sym typeface="Playfair Display Bold"/>
              </a:rPr>
              <a:t> </a:t>
            </a:r>
          </a:p>
        </p:txBody>
      </p:sp>
      <p:sp>
        <p:nvSpPr>
          <p:cNvPr id="5" name="AutoShape 5"/>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6" name="Freeform 6"/>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8" name="AutoShape 8"/>
          <p:cNvSpPr/>
          <p:nvPr/>
        </p:nvSpPr>
        <p:spPr>
          <a:xfrm flipV="1">
            <a:off x="1333506" y="4964595"/>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9" name="TextBox 9"/>
          <p:cNvSpPr txBox="1"/>
          <p:nvPr/>
        </p:nvSpPr>
        <p:spPr>
          <a:xfrm>
            <a:off x="1181100" y="3695700"/>
            <a:ext cx="15925800" cy="1333698"/>
          </a:xfrm>
          <a:prstGeom prst="rect">
            <a:avLst/>
          </a:prstGeom>
        </p:spPr>
        <p:txBody>
          <a:bodyPr wrap="square" lIns="0" tIns="0" rIns="0" bIns="0" rtlCol="0" anchor="t">
            <a:spAutoFit/>
          </a:bodyPr>
          <a:lstStyle/>
          <a:p>
            <a:pPr algn="ctr">
              <a:lnSpc>
                <a:spcPts val="5180"/>
              </a:lnSpc>
              <a:spcBef>
                <a:spcPct val="0"/>
              </a:spcBef>
            </a:pPr>
            <a:r>
              <a:rPr lang="en-US" sz="5400" b="1" spc="839" dirty="0">
                <a:solidFill>
                  <a:srgbClr val="83786F"/>
                </a:solidFill>
                <a:latin typeface="Public Sans Bold"/>
                <a:ea typeface="Public Sans Bold"/>
                <a:cs typeface="Public Sans Bold"/>
                <a:sym typeface="Public Sans Bold"/>
              </a:rPr>
              <a:t>CAC HANDBOOK OVERVIEW &amp; DISCUSSION</a:t>
            </a:r>
          </a:p>
        </p:txBody>
      </p:sp>
    </p:spTree>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TextBox 2"/>
          <p:cNvSpPr txBox="1"/>
          <p:nvPr/>
        </p:nvSpPr>
        <p:spPr>
          <a:xfrm>
            <a:off x="2733276" y="-114300"/>
            <a:ext cx="13840369" cy="995701"/>
          </a:xfrm>
          <a:prstGeom prst="rect">
            <a:avLst/>
          </a:prstGeom>
        </p:spPr>
        <p:txBody>
          <a:bodyPr lIns="0" tIns="0" rIns="0" bIns="0" rtlCol="0" anchor="t">
            <a:spAutoFit/>
          </a:bodyPr>
          <a:lstStyle/>
          <a:p>
            <a:pPr algn="ctr">
              <a:lnSpc>
                <a:spcPts val="8119"/>
              </a:lnSpc>
              <a:spcBef>
                <a:spcPct val="0"/>
              </a:spcBef>
            </a:pPr>
            <a:r>
              <a:rPr lang="en-US" sz="5799">
                <a:solidFill>
                  <a:srgbClr val="01426A"/>
                </a:solidFill>
                <a:latin typeface="Playfair Display"/>
                <a:ea typeface="Playfair Display"/>
                <a:cs typeface="Playfair Display"/>
                <a:sym typeface="Playfair Display"/>
              </a:rPr>
              <a:t>COUNTY OF SAN LUIS OBISPO </a:t>
            </a:r>
          </a:p>
        </p:txBody>
      </p:sp>
      <p:sp>
        <p:nvSpPr>
          <p:cNvPr id="3" name="AutoShape 3"/>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4" name="Freeform 4"/>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5" name="Freeform 5"/>
          <p:cNvSpPr/>
          <p:nvPr/>
        </p:nvSpPr>
        <p:spPr>
          <a:xfrm>
            <a:off x="2367335" y="-138236"/>
            <a:ext cx="1825801" cy="1746664"/>
          </a:xfrm>
          <a:custGeom>
            <a:avLst/>
            <a:gdLst/>
            <a:ahLst/>
            <a:cxnLst/>
            <a:rect l="l" t="t" r="r" b="b"/>
            <a:pathLst>
              <a:path w="1825801" h="1746664">
                <a:moveTo>
                  <a:pt x="0" y="0"/>
                </a:moveTo>
                <a:lnTo>
                  <a:pt x="1825800" y="0"/>
                </a:lnTo>
                <a:lnTo>
                  <a:pt x="1825800" y="1746664"/>
                </a:lnTo>
                <a:lnTo>
                  <a:pt x="0" y="1746664"/>
                </a:lnTo>
                <a:lnTo>
                  <a:pt x="0" y="0"/>
                </a:lnTo>
                <a:close/>
              </a:path>
            </a:pathLst>
          </a:custGeom>
          <a:blipFill>
            <a:blip r:embed="rId3"/>
            <a:stretch>
              <a:fillRect/>
            </a:stretch>
          </a:blipFill>
        </p:spPr>
        <p:txBody>
          <a:bodyPr/>
          <a:lstStyle/>
          <a:p>
            <a:endParaRPr lang="en-US"/>
          </a:p>
        </p:txBody>
      </p:sp>
      <p:sp>
        <p:nvSpPr>
          <p:cNvPr id="6" name="Freeform 6"/>
          <p:cNvSpPr/>
          <p:nvPr/>
        </p:nvSpPr>
        <p:spPr>
          <a:xfrm>
            <a:off x="4058524" y="1034131"/>
            <a:ext cx="10170953" cy="8401062"/>
          </a:xfrm>
          <a:custGeom>
            <a:avLst/>
            <a:gdLst/>
            <a:ahLst/>
            <a:cxnLst/>
            <a:rect l="l" t="t" r="r" b="b"/>
            <a:pathLst>
              <a:path w="10170953" h="8401062">
                <a:moveTo>
                  <a:pt x="0" y="0"/>
                </a:moveTo>
                <a:lnTo>
                  <a:pt x="10170952" y="0"/>
                </a:lnTo>
                <a:lnTo>
                  <a:pt x="10170952" y="8401062"/>
                </a:lnTo>
                <a:lnTo>
                  <a:pt x="0" y="8401062"/>
                </a:lnTo>
                <a:lnTo>
                  <a:pt x="0" y="0"/>
                </a:lnTo>
                <a:close/>
              </a:path>
            </a:pathLst>
          </a:custGeom>
          <a:blipFill>
            <a:blip r:embed="rId4"/>
            <a:stretch>
              <a:fillRect l="-1756" t="-2453" r="-3107" b="-2126"/>
            </a:stretch>
          </a:blipFill>
        </p:spPr>
        <p:txBody>
          <a:bodyPr/>
          <a:lstStyle/>
          <a:p>
            <a:endParaRPr lang="en-US"/>
          </a:p>
        </p:txBody>
      </p:sp>
      <p:sp>
        <p:nvSpPr>
          <p:cNvPr id="7" name="TextBox 7"/>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8" name="TextBox 8"/>
          <p:cNvSpPr txBox="1"/>
          <p:nvPr/>
        </p:nvSpPr>
        <p:spPr>
          <a:xfrm>
            <a:off x="3819906" y="9323615"/>
            <a:ext cx="11292946" cy="845980"/>
          </a:xfrm>
          <a:prstGeom prst="rect">
            <a:avLst/>
          </a:prstGeom>
        </p:spPr>
        <p:txBody>
          <a:bodyPr lIns="0" tIns="0" rIns="0" bIns="0" rtlCol="0" anchor="t">
            <a:spAutoFit/>
          </a:bodyPr>
          <a:lstStyle/>
          <a:p>
            <a:pPr algn="ctr">
              <a:lnSpc>
                <a:spcPts val="6921"/>
              </a:lnSpc>
              <a:spcBef>
                <a:spcPct val="0"/>
              </a:spcBef>
            </a:pPr>
            <a:r>
              <a:rPr lang="en-US" sz="4943">
                <a:solidFill>
                  <a:srgbClr val="01426A"/>
                </a:solidFill>
                <a:latin typeface="Playfair Display"/>
                <a:ea typeface="Playfair Display"/>
                <a:cs typeface="Playfair Display"/>
                <a:sym typeface="Playfair Display"/>
              </a:rPr>
              <a:t>COMMUNITY ADVISORY COUNCIL MAP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193802"/>
            <a:ext cx="2998533" cy="2688178"/>
            <a:chOff x="0" y="0"/>
            <a:chExt cx="1379207" cy="1236456"/>
          </a:xfrm>
        </p:grpSpPr>
        <p:sp>
          <p:nvSpPr>
            <p:cNvPr id="3" name="Freeform 3"/>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38100" cap="sq">
              <a:solidFill>
                <a:srgbClr val="50799D"/>
              </a:solidFill>
              <a:prstDash val="solid"/>
              <a:miter/>
            </a:ln>
          </p:spPr>
          <p:txBody>
            <a:bodyPr/>
            <a:lstStyle/>
            <a:p>
              <a:endParaRPr lang="en-US"/>
            </a:p>
          </p:txBody>
        </p:sp>
        <p:sp>
          <p:nvSpPr>
            <p:cNvPr id="4" name="TextBox 4"/>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5" name="Group 5"/>
          <p:cNvGrpSpPr/>
          <p:nvPr/>
        </p:nvGrpSpPr>
        <p:grpSpPr>
          <a:xfrm>
            <a:off x="5331831" y="2152716"/>
            <a:ext cx="2998533" cy="2793455"/>
            <a:chOff x="0" y="0"/>
            <a:chExt cx="1379207" cy="1284879"/>
          </a:xfrm>
        </p:grpSpPr>
        <p:sp>
          <p:nvSpPr>
            <p:cNvPr id="6" name="Freeform 6"/>
            <p:cNvSpPr/>
            <p:nvPr/>
          </p:nvSpPr>
          <p:spPr>
            <a:xfrm>
              <a:off x="0" y="0"/>
              <a:ext cx="1379207" cy="1284879"/>
            </a:xfrm>
            <a:custGeom>
              <a:avLst/>
              <a:gdLst/>
              <a:ahLst/>
              <a:cxnLst/>
              <a:rect l="l" t="t" r="r" b="b"/>
              <a:pathLst>
                <a:path w="1379207" h="1284879">
                  <a:moveTo>
                    <a:pt x="0" y="0"/>
                  </a:moveTo>
                  <a:lnTo>
                    <a:pt x="1379207" y="0"/>
                  </a:lnTo>
                  <a:lnTo>
                    <a:pt x="1379207" y="1284879"/>
                  </a:lnTo>
                  <a:lnTo>
                    <a:pt x="0" y="1284879"/>
                  </a:lnTo>
                  <a:close/>
                </a:path>
              </a:pathLst>
            </a:custGeom>
            <a:solidFill>
              <a:srgbClr val="000000">
                <a:alpha val="0"/>
              </a:srgbClr>
            </a:solidFill>
            <a:ln w="38100" cap="sq">
              <a:solidFill>
                <a:srgbClr val="50799D"/>
              </a:solidFill>
              <a:prstDash val="solid"/>
              <a:miter/>
            </a:ln>
          </p:spPr>
          <p:txBody>
            <a:bodyPr/>
            <a:lstStyle/>
            <a:p>
              <a:endParaRPr lang="en-US"/>
            </a:p>
          </p:txBody>
        </p:sp>
        <p:sp>
          <p:nvSpPr>
            <p:cNvPr id="7" name="TextBox 7"/>
            <p:cNvSpPr txBox="1"/>
            <p:nvPr/>
          </p:nvSpPr>
          <p:spPr>
            <a:xfrm>
              <a:off x="0" y="-28575"/>
              <a:ext cx="1379207" cy="1313454"/>
            </a:xfrm>
            <a:prstGeom prst="rect">
              <a:avLst/>
            </a:prstGeom>
          </p:spPr>
          <p:txBody>
            <a:bodyPr lIns="68580" tIns="68580" rIns="68580" bIns="68580" rtlCol="0" anchor="ctr"/>
            <a:lstStyle/>
            <a:p>
              <a:pPr algn="ctr">
                <a:lnSpc>
                  <a:spcPts val="1889"/>
                </a:lnSpc>
              </a:pPr>
              <a:endParaRPr/>
            </a:p>
          </p:txBody>
        </p:sp>
      </p:grpSp>
      <p:grpSp>
        <p:nvGrpSpPr>
          <p:cNvPr id="8" name="Group 8"/>
          <p:cNvGrpSpPr/>
          <p:nvPr/>
        </p:nvGrpSpPr>
        <p:grpSpPr>
          <a:xfrm>
            <a:off x="9560898" y="2183372"/>
            <a:ext cx="2878613" cy="2812040"/>
            <a:chOff x="0" y="0"/>
            <a:chExt cx="1324048" cy="1293428"/>
          </a:xfrm>
        </p:grpSpPr>
        <p:sp>
          <p:nvSpPr>
            <p:cNvPr id="9" name="Freeform 9"/>
            <p:cNvSpPr/>
            <p:nvPr/>
          </p:nvSpPr>
          <p:spPr>
            <a:xfrm>
              <a:off x="0" y="0"/>
              <a:ext cx="1324048" cy="1293428"/>
            </a:xfrm>
            <a:custGeom>
              <a:avLst/>
              <a:gdLst/>
              <a:ahLst/>
              <a:cxnLst/>
              <a:rect l="l" t="t" r="r" b="b"/>
              <a:pathLst>
                <a:path w="1324048" h="1293428">
                  <a:moveTo>
                    <a:pt x="0" y="0"/>
                  </a:moveTo>
                  <a:lnTo>
                    <a:pt x="1324048" y="0"/>
                  </a:lnTo>
                  <a:lnTo>
                    <a:pt x="1324048" y="1293428"/>
                  </a:lnTo>
                  <a:lnTo>
                    <a:pt x="0" y="1293428"/>
                  </a:lnTo>
                  <a:close/>
                </a:path>
              </a:pathLst>
            </a:custGeom>
            <a:solidFill>
              <a:srgbClr val="000000">
                <a:alpha val="0"/>
              </a:srgbClr>
            </a:solidFill>
            <a:ln w="38100" cap="sq">
              <a:solidFill>
                <a:srgbClr val="50799D"/>
              </a:solidFill>
              <a:prstDash val="solid"/>
              <a:miter/>
            </a:ln>
          </p:spPr>
          <p:txBody>
            <a:bodyPr/>
            <a:lstStyle/>
            <a:p>
              <a:endParaRPr lang="en-US"/>
            </a:p>
          </p:txBody>
        </p:sp>
        <p:sp>
          <p:nvSpPr>
            <p:cNvPr id="10" name="TextBox 10"/>
            <p:cNvSpPr txBox="1"/>
            <p:nvPr/>
          </p:nvSpPr>
          <p:spPr>
            <a:xfrm>
              <a:off x="0" y="-28575"/>
              <a:ext cx="1324048" cy="1322003"/>
            </a:xfrm>
            <a:prstGeom prst="rect">
              <a:avLst/>
            </a:prstGeom>
          </p:spPr>
          <p:txBody>
            <a:bodyPr lIns="68580" tIns="68580" rIns="68580" bIns="68580" rtlCol="0" anchor="ctr"/>
            <a:lstStyle/>
            <a:p>
              <a:pPr algn="ctr">
                <a:lnSpc>
                  <a:spcPts val="1889"/>
                </a:lnSpc>
              </a:pPr>
              <a:endParaRPr/>
            </a:p>
          </p:txBody>
        </p:sp>
      </p:grpSp>
      <p:grpSp>
        <p:nvGrpSpPr>
          <p:cNvPr id="11" name="Group 11"/>
          <p:cNvGrpSpPr/>
          <p:nvPr/>
        </p:nvGrpSpPr>
        <p:grpSpPr>
          <a:xfrm>
            <a:off x="14001611" y="2091922"/>
            <a:ext cx="2998533" cy="2891938"/>
            <a:chOff x="0" y="0"/>
            <a:chExt cx="1379207" cy="1330178"/>
          </a:xfrm>
        </p:grpSpPr>
        <p:sp>
          <p:nvSpPr>
            <p:cNvPr id="12" name="Freeform 12"/>
            <p:cNvSpPr/>
            <p:nvPr/>
          </p:nvSpPr>
          <p:spPr>
            <a:xfrm>
              <a:off x="0" y="0"/>
              <a:ext cx="1379207" cy="1330178"/>
            </a:xfrm>
            <a:custGeom>
              <a:avLst/>
              <a:gdLst/>
              <a:ahLst/>
              <a:cxnLst/>
              <a:rect l="l" t="t" r="r" b="b"/>
              <a:pathLst>
                <a:path w="1379207" h="1330178">
                  <a:moveTo>
                    <a:pt x="0" y="0"/>
                  </a:moveTo>
                  <a:lnTo>
                    <a:pt x="1379207" y="0"/>
                  </a:lnTo>
                  <a:lnTo>
                    <a:pt x="1379207" y="1330178"/>
                  </a:lnTo>
                  <a:lnTo>
                    <a:pt x="0" y="1330178"/>
                  </a:lnTo>
                  <a:close/>
                </a:path>
              </a:pathLst>
            </a:custGeom>
            <a:solidFill>
              <a:srgbClr val="000000">
                <a:alpha val="0"/>
              </a:srgbClr>
            </a:solidFill>
            <a:ln w="38100" cap="sq">
              <a:solidFill>
                <a:srgbClr val="50799D"/>
              </a:solidFill>
              <a:prstDash val="solid"/>
              <a:miter/>
            </a:ln>
          </p:spPr>
          <p:txBody>
            <a:bodyPr/>
            <a:lstStyle/>
            <a:p>
              <a:endParaRPr lang="en-US"/>
            </a:p>
          </p:txBody>
        </p:sp>
        <p:sp>
          <p:nvSpPr>
            <p:cNvPr id="13" name="TextBox 13"/>
            <p:cNvSpPr txBox="1"/>
            <p:nvPr/>
          </p:nvSpPr>
          <p:spPr>
            <a:xfrm>
              <a:off x="0" y="-28575"/>
              <a:ext cx="1379207" cy="1358753"/>
            </a:xfrm>
            <a:prstGeom prst="rect">
              <a:avLst/>
            </a:prstGeom>
          </p:spPr>
          <p:txBody>
            <a:bodyPr lIns="68580" tIns="68580" rIns="68580" bIns="68580" rtlCol="0" anchor="ctr"/>
            <a:lstStyle/>
            <a:p>
              <a:pPr algn="ctr">
                <a:lnSpc>
                  <a:spcPts val="1889"/>
                </a:lnSpc>
              </a:pPr>
              <a:endParaRPr/>
            </a:p>
          </p:txBody>
        </p:sp>
      </p:grpSp>
      <p:sp>
        <p:nvSpPr>
          <p:cNvPr id="14" name="Freeform 14"/>
          <p:cNvSpPr/>
          <p:nvPr/>
        </p:nvSpPr>
        <p:spPr>
          <a:xfrm>
            <a:off x="1282913" y="2292838"/>
            <a:ext cx="2490107" cy="2490107"/>
          </a:xfrm>
          <a:custGeom>
            <a:avLst/>
            <a:gdLst/>
            <a:ahLst/>
            <a:cxnLst/>
            <a:rect l="l" t="t" r="r" b="b"/>
            <a:pathLst>
              <a:path w="2490107" h="2490107">
                <a:moveTo>
                  <a:pt x="0" y="0"/>
                </a:moveTo>
                <a:lnTo>
                  <a:pt x="2490107" y="0"/>
                </a:lnTo>
                <a:lnTo>
                  <a:pt x="2490107" y="2490106"/>
                </a:lnTo>
                <a:lnTo>
                  <a:pt x="0" y="2490106"/>
                </a:lnTo>
                <a:lnTo>
                  <a:pt x="0" y="0"/>
                </a:lnTo>
                <a:close/>
              </a:path>
            </a:pathLst>
          </a:custGeom>
          <a:blipFill>
            <a:blip r:embed="rId2"/>
            <a:stretch>
              <a:fillRect/>
            </a:stretch>
          </a:blipFill>
        </p:spPr>
        <p:txBody>
          <a:bodyPr/>
          <a:lstStyle/>
          <a:p>
            <a:endParaRPr lang="en-US"/>
          </a:p>
        </p:txBody>
      </p:sp>
      <p:sp>
        <p:nvSpPr>
          <p:cNvPr id="15" name="Freeform 15"/>
          <p:cNvSpPr/>
          <p:nvPr/>
        </p:nvSpPr>
        <p:spPr>
          <a:xfrm>
            <a:off x="5512665" y="2336737"/>
            <a:ext cx="2518821" cy="2485571"/>
          </a:xfrm>
          <a:custGeom>
            <a:avLst/>
            <a:gdLst/>
            <a:ahLst/>
            <a:cxnLst/>
            <a:rect l="l" t="t" r="r" b="b"/>
            <a:pathLst>
              <a:path w="2518821" h="2485571">
                <a:moveTo>
                  <a:pt x="0" y="0"/>
                </a:moveTo>
                <a:lnTo>
                  <a:pt x="2518821" y="0"/>
                </a:lnTo>
                <a:lnTo>
                  <a:pt x="2518821" y="2485571"/>
                </a:lnTo>
                <a:lnTo>
                  <a:pt x="0" y="2485571"/>
                </a:lnTo>
                <a:lnTo>
                  <a:pt x="0" y="0"/>
                </a:lnTo>
                <a:close/>
              </a:path>
            </a:pathLst>
          </a:custGeom>
          <a:blipFill>
            <a:blip r:embed="rId3"/>
            <a:stretch>
              <a:fillRect t="-668" b="-668"/>
            </a:stretch>
          </a:blipFill>
        </p:spPr>
        <p:txBody>
          <a:bodyPr/>
          <a:lstStyle/>
          <a:p>
            <a:endParaRPr lang="en-US"/>
          </a:p>
        </p:txBody>
      </p:sp>
      <p:sp>
        <p:nvSpPr>
          <p:cNvPr id="16" name="Freeform 16"/>
          <p:cNvSpPr/>
          <p:nvPr/>
        </p:nvSpPr>
        <p:spPr>
          <a:xfrm>
            <a:off x="9770173" y="2291489"/>
            <a:ext cx="2485787" cy="2600324"/>
          </a:xfrm>
          <a:custGeom>
            <a:avLst/>
            <a:gdLst/>
            <a:ahLst/>
            <a:cxnLst/>
            <a:rect l="l" t="t" r="r" b="b"/>
            <a:pathLst>
              <a:path w="2485787" h="2600324">
                <a:moveTo>
                  <a:pt x="0" y="0"/>
                </a:moveTo>
                <a:lnTo>
                  <a:pt x="2485787" y="0"/>
                </a:lnTo>
                <a:lnTo>
                  <a:pt x="2485787" y="2600325"/>
                </a:lnTo>
                <a:lnTo>
                  <a:pt x="0" y="2600325"/>
                </a:lnTo>
                <a:lnTo>
                  <a:pt x="0" y="0"/>
                </a:lnTo>
                <a:close/>
              </a:path>
            </a:pathLst>
          </a:custGeom>
          <a:blipFill>
            <a:blip r:embed="rId4"/>
            <a:stretch>
              <a:fillRect l="-2303" r="-2303"/>
            </a:stretch>
          </a:blipFill>
        </p:spPr>
        <p:txBody>
          <a:bodyPr/>
          <a:lstStyle/>
          <a:p>
            <a:endParaRPr lang="en-US"/>
          </a:p>
        </p:txBody>
      </p:sp>
      <p:sp>
        <p:nvSpPr>
          <p:cNvPr id="17" name="Freeform 17"/>
          <p:cNvSpPr/>
          <p:nvPr/>
        </p:nvSpPr>
        <p:spPr>
          <a:xfrm>
            <a:off x="14275494" y="2240786"/>
            <a:ext cx="2450766" cy="2636532"/>
          </a:xfrm>
          <a:custGeom>
            <a:avLst/>
            <a:gdLst/>
            <a:ahLst/>
            <a:cxnLst/>
            <a:rect l="l" t="t" r="r" b="b"/>
            <a:pathLst>
              <a:path w="2450766" h="2636532">
                <a:moveTo>
                  <a:pt x="0" y="0"/>
                </a:moveTo>
                <a:lnTo>
                  <a:pt x="2450766" y="0"/>
                </a:lnTo>
                <a:lnTo>
                  <a:pt x="2450766" y="2636532"/>
                </a:lnTo>
                <a:lnTo>
                  <a:pt x="0" y="2636532"/>
                </a:lnTo>
                <a:lnTo>
                  <a:pt x="0" y="0"/>
                </a:lnTo>
                <a:close/>
              </a:path>
            </a:pathLst>
          </a:custGeom>
          <a:blipFill>
            <a:blip r:embed="rId5"/>
            <a:stretch>
              <a:fillRect l="-3789" r="-3789"/>
            </a:stretch>
          </a:blipFill>
        </p:spPr>
        <p:txBody>
          <a:bodyPr/>
          <a:lstStyle/>
          <a:p>
            <a:endParaRPr lang="en-US"/>
          </a:p>
        </p:txBody>
      </p:sp>
      <p:grpSp>
        <p:nvGrpSpPr>
          <p:cNvPr id="18" name="Group 18"/>
          <p:cNvGrpSpPr/>
          <p:nvPr/>
        </p:nvGrpSpPr>
        <p:grpSpPr>
          <a:xfrm>
            <a:off x="587786" y="5228110"/>
            <a:ext cx="3880360" cy="3230580"/>
            <a:chOff x="0" y="0"/>
            <a:chExt cx="5173813" cy="4307440"/>
          </a:xfrm>
        </p:grpSpPr>
        <p:sp>
          <p:nvSpPr>
            <p:cNvPr id="19" name="TextBox 19"/>
            <p:cNvSpPr txBox="1"/>
            <p:nvPr/>
          </p:nvSpPr>
          <p:spPr>
            <a:xfrm>
              <a:off x="0" y="85725"/>
              <a:ext cx="5156961" cy="1347852"/>
            </a:xfrm>
            <a:prstGeom prst="rect">
              <a:avLst/>
            </a:prstGeom>
          </p:spPr>
          <p:txBody>
            <a:bodyPr lIns="0" tIns="0" rIns="0" bIns="0" rtlCol="0" anchor="t">
              <a:spAutoFit/>
            </a:bodyPr>
            <a:lstStyle/>
            <a:p>
              <a:pPr algn="ctr">
                <a:lnSpc>
                  <a:spcPts val="2563"/>
                </a:lnSpc>
              </a:pPr>
              <a:r>
                <a:rPr lang="en-US" sz="2817" spc="14">
                  <a:solidFill>
                    <a:srgbClr val="70787D"/>
                  </a:solidFill>
                  <a:latin typeface="Playfair Display"/>
                  <a:ea typeface="Playfair Display"/>
                  <a:cs typeface="Playfair Display"/>
                  <a:sym typeface="Playfair Display"/>
                </a:rPr>
                <a:t>Avila Valley</a:t>
              </a:r>
            </a:p>
            <a:p>
              <a:pPr algn="ctr">
                <a:lnSpc>
                  <a:spcPts val="2563"/>
                </a:lnSpc>
              </a:pPr>
              <a:r>
                <a:rPr lang="en-US" sz="2817" spc="14">
                  <a:solidFill>
                    <a:srgbClr val="70787D"/>
                  </a:solidFill>
                  <a:latin typeface="Playfair Display"/>
                  <a:ea typeface="Playfair Display"/>
                  <a:cs typeface="Playfair Display"/>
                  <a:sym typeface="Playfair Display"/>
                </a:rPr>
                <a:t>Advisory Council </a:t>
              </a:r>
            </a:p>
            <a:p>
              <a:pPr algn="ctr">
                <a:lnSpc>
                  <a:spcPts val="2563"/>
                </a:lnSpc>
              </a:pPr>
              <a:r>
                <a:rPr lang="en-US" sz="2817" spc="14">
                  <a:solidFill>
                    <a:srgbClr val="70787D"/>
                  </a:solidFill>
                  <a:latin typeface="Playfair Display"/>
                  <a:ea typeface="Playfair Display"/>
                  <a:cs typeface="Playfair Display"/>
                  <a:sym typeface="Playfair Display"/>
                </a:rPr>
                <a:t>(AVAC)</a:t>
              </a:r>
            </a:p>
          </p:txBody>
        </p:sp>
        <p:sp>
          <p:nvSpPr>
            <p:cNvPr id="20" name="TextBox 20"/>
            <p:cNvSpPr txBox="1"/>
            <p:nvPr/>
          </p:nvSpPr>
          <p:spPr>
            <a:xfrm>
              <a:off x="0" y="1488375"/>
              <a:ext cx="5173813" cy="546869"/>
            </a:xfrm>
            <a:prstGeom prst="rect">
              <a:avLst/>
            </a:prstGeom>
          </p:spPr>
          <p:txBody>
            <a:bodyPr lIns="0" tIns="0" rIns="0" bIns="0" rtlCol="0" anchor="t">
              <a:spAutoFit/>
            </a:bodyPr>
            <a:lstStyle/>
            <a:p>
              <a:pPr algn="l">
                <a:lnSpc>
                  <a:spcPts val="3380"/>
                </a:lnSpc>
              </a:pPr>
              <a:r>
                <a:rPr lang="en-US" sz="2414" b="1">
                  <a:solidFill>
                    <a:srgbClr val="70787D"/>
                  </a:solidFill>
                  <a:latin typeface="Public Sans Bold"/>
                  <a:ea typeface="Public Sans Bold"/>
                  <a:cs typeface="Public Sans Bold"/>
                  <a:sym typeface="Public Sans Bold"/>
                </a:rPr>
                <a:t>Jeremy Freund</a:t>
              </a:r>
            </a:p>
          </p:txBody>
        </p:sp>
        <p:sp>
          <p:nvSpPr>
            <p:cNvPr id="21" name="TextBox 21"/>
            <p:cNvSpPr txBox="1"/>
            <p:nvPr/>
          </p:nvSpPr>
          <p:spPr>
            <a:xfrm>
              <a:off x="0" y="2235034"/>
              <a:ext cx="5173813" cy="2072406"/>
            </a:xfrm>
            <a:prstGeom prst="rect">
              <a:avLst/>
            </a:prstGeom>
          </p:spPr>
          <p:txBody>
            <a:bodyPr lIns="0" tIns="0" rIns="0" bIns="0" rtlCol="0" anchor="t">
              <a:spAutoFit/>
            </a:bodyPr>
            <a:lstStyle/>
            <a:p>
              <a:pPr algn="just">
                <a:lnSpc>
                  <a:spcPts val="2535"/>
                </a:lnSpc>
              </a:pPr>
              <a:r>
                <a:rPr lang="en-US" sz="1811">
                  <a:solidFill>
                    <a:srgbClr val="70787D"/>
                  </a:solidFill>
                  <a:latin typeface="Public Sans"/>
                  <a:ea typeface="Public Sans"/>
                  <a:cs typeface="Public Sans"/>
                  <a:sym typeface="Public Sans"/>
                </a:rPr>
                <a:t>Jeremy  started with the County in 2023. He is a part of the Inland Rural Subdivision Division and a subject matter expert on Land Division Projects. </a:t>
              </a:r>
            </a:p>
          </p:txBody>
        </p:sp>
      </p:grpSp>
      <p:grpSp>
        <p:nvGrpSpPr>
          <p:cNvPr id="22" name="Group 22"/>
          <p:cNvGrpSpPr/>
          <p:nvPr/>
        </p:nvGrpSpPr>
        <p:grpSpPr>
          <a:xfrm>
            <a:off x="9194323" y="5228110"/>
            <a:ext cx="3773952" cy="3450570"/>
            <a:chOff x="0" y="0"/>
            <a:chExt cx="5031935" cy="4600760"/>
          </a:xfrm>
        </p:grpSpPr>
        <p:sp>
          <p:nvSpPr>
            <p:cNvPr id="23" name="TextBox 23"/>
            <p:cNvSpPr txBox="1"/>
            <p:nvPr/>
          </p:nvSpPr>
          <p:spPr>
            <a:xfrm>
              <a:off x="0" y="76200"/>
              <a:ext cx="5015545" cy="1275716"/>
            </a:xfrm>
            <a:prstGeom prst="rect">
              <a:avLst/>
            </a:prstGeom>
          </p:spPr>
          <p:txBody>
            <a:bodyPr lIns="0" tIns="0" rIns="0" bIns="0" rtlCol="0" anchor="t">
              <a:spAutoFit/>
            </a:bodyPr>
            <a:lstStyle/>
            <a:p>
              <a:pPr algn="ctr">
                <a:lnSpc>
                  <a:spcPts val="2457"/>
                </a:lnSpc>
              </a:pPr>
              <a:r>
                <a:rPr lang="en-US" sz="2700" spc="13">
                  <a:solidFill>
                    <a:srgbClr val="70787D"/>
                  </a:solidFill>
                  <a:latin typeface="Playfair Display"/>
                  <a:ea typeface="Playfair Display"/>
                  <a:cs typeface="Playfair Display"/>
                  <a:sym typeface="Playfair Display"/>
                </a:rPr>
                <a:t>Creston Advisory Body</a:t>
              </a:r>
            </a:p>
            <a:p>
              <a:pPr algn="ctr">
                <a:lnSpc>
                  <a:spcPts val="2457"/>
                </a:lnSpc>
              </a:pPr>
              <a:r>
                <a:rPr lang="en-US" sz="2700" spc="13">
                  <a:solidFill>
                    <a:srgbClr val="70787D"/>
                  </a:solidFill>
                  <a:latin typeface="Playfair Display"/>
                  <a:ea typeface="Playfair Display"/>
                  <a:cs typeface="Playfair Display"/>
                  <a:sym typeface="Playfair Display"/>
                </a:rPr>
                <a:t>(CAB)</a:t>
              </a:r>
            </a:p>
            <a:p>
              <a:pPr algn="ctr">
                <a:lnSpc>
                  <a:spcPts val="2457"/>
                </a:lnSpc>
              </a:pPr>
              <a:endParaRPr lang="en-US" sz="2700" spc="13">
                <a:solidFill>
                  <a:srgbClr val="70787D"/>
                </a:solidFill>
                <a:latin typeface="Playfair Display"/>
                <a:ea typeface="Playfair Display"/>
                <a:cs typeface="Playfair Display"/>
                <a:sym typeface="Playfair Display"/>
              </a:endParaRPr>
            </a:p>
          </p:txBody>
        </p:sp>
        <p:sp>
          <p:nvSpPr>
            <p:cNvPr id="24" name="TextBox 24"/>
            <p:cNvSpPr txBox="1"/>
            <p:nvPr/>
          </p:nvSpPr>
          <p:spPr>
            <a:xfrm>
              <a:off x="0" y="1396366"/>
              <a:ext cx="5031935" cy="534684"/>
            </a:xfrm>
            <a:prstGeom prst="rect">
              <a:avLst/>
            </a:prstGeom>
          </p:spPr>
          <p:txBody>
            <a:bodyPr lIns="0" tIns="0" rIns="0" bIns="0" rtlCol="0" anchor="t">
              <a:spAutoFit/>
            </a:bodyPr>
            <a:lstStyle/>
            <a:p>
              <a:pPr algn="l">
                <a:lnSpc>
                  <a:spcPts val="3359"/>
                </a:lnSpc>
              </a:pPr>
              <a:r>
                <a:rPr lang="en-US" sz="2400" b="1">
                  <a:solidFill>
                    <a:srgbClr val="70787D"/>
                  </a:solidFill>
                  <a:latin typeface="Public Sans Bold"/>
                  <a:ea typeface="Public Sans Bold"/>
                  <a:cs typeface="Public Sans Bold"/>
                  <a:sym typeface="Public Sans Bold"/>
                </a:rPr>
                <a:t>Dominic Dal Porto </a:t>
              </a:r>
            </a:p>
          </p:txBody>
        </p:sp>
        <p:sp>
          <p:nvSpPr>
            <p:cNvPr id="25" name="TextBox 25"/>
            <p:cNvSpPr txBox="1"/>
            <p:nvPr/>
          </p:nvSpPr>
          <p:spPr>
            <a:xfrm>
              <a:off x="0" y="2108850"/>
              <a:ext cx="5031935" cy="2491910"/>
            </a:xfrm>
            <a:prstGeom prst="rect">
              <a:avLst/>
            </a:prstGeom>
          </p:spPr>
          <p:txBody>
            <a:bodyPr lIns="0" tIns="0" rIns="0" bIns="0" rtlCol="0" anchor="t">
              <a:spAutoFit/>
            </a:bodyPr>
            <a:lstStyle/>
            <a:p>
              <a:pPr algn="just">
                <a:lnSpc>
                  <a:spcPts val="2520"/>
                </a:lnSpc>
              </a:pPr>
              <a:r>
                <a:rPr lang="en-US" sz="1800">
                  <a:solidFill>
                    <a:srgbClr val="70787D"/>
                  </a:solidFill>
                  <a:latin typeface="Public Sans"/>
                  <a:ea typeface="Public Sans"/>
                  <a:cs typeface="Public Sans"/>
                  <a:sym typeface="Public Sans"/>
                </a:rPr>
                <a:t>Dominic started with the County in  2023. He is part of the Long-Range Team. He oversees the Surface Mining Inspection Program and Water Conservation Programs. </a:t>
              </a:r>
            </a:p>
            <a:p>
              <a:pPr algn="just">
                <a:lnSpc>
                  <a:spcPts val="2520"/>
                </a:lnSpc>
              </a:pPr>
              <a:endParaRPr lang="en-US" sz="1800">
                <a:solidFill>
                  <a:srgbClr val="70787D"/>
                </a:solidFill>
                <a:latin typeface="Public Sans"/>
                <a:ea typeface="Public Sans"/>
                <a:cs typeface="Public Sans"/>
                <a:sym typeface="Public Sans"/>
              </a:endParaRPr>
            </a:p>
          </p:txBody>
        </p:sp>
      </p:grpSp>
      <p:grpSp>
        <p:nvGrpSpPr>
          <p:cNvPr id="26" name="Group 26"/>
          <p:cNvGrpSpPr/>
          <p:nvPr/>
        </p:nvGrpSpPr>
        <p:grpSpPr>
          <a:xfrm>
            <a:off x="4944121" y="5227791"/>
            <a:ext cx="3773952" cy="2854050"/>
            <a:chOff x="0" y="0"/>
            <a:chExt cx="5031935" cy="3805400"/>
          </a:xfrm>
        </p:grpSpPr>
        <p:sp>
          <p:nvSpPr>
            <p:cNvPr id="27" name="TextBox 27"/>
            <p:cNvSpPr txBox="1"/>
            <p:nvPr/>
          </p:nvSpPr>
          <p:spPr>
            <a:xfrm>
              <a:off x="0" y="85725"/>
              <a:ext cx="5015545" cy="1309159"/>
            </a:xfrm>
            <a:prstGeom prst="rect">
              <a:avLst/>
            </a:prstGeom>
          </p:spPr>
          <p:txBody>
            <a:bodyPr lIns="0" tIns="0" rIns="0" bIns="0" rtlCol="0" anchor="t">
              <a:spAutoFit/>
            </a:bodyPr>
            <a:lstStyle/>
            <a:p>
              <a:pPr algn="ctr">
                <a:lnSpc>
                  <a:spcPts val="2547"/>
                </a:lnSpc>
              </a:pPr>
              <a:r>
                <a:rPr lang="en-US" sz="2799" spc="13">
                  <a:solidFill>
                    <a:srgbClr val="70787D"/>
                  </a:solidFill>
                  <a:latin typeface="Playfair Display"/>
                  <a:ea typeface="Playfair Display"/>
                  <a:cs typeface="Playfair Display"/>
                  <a:sym typeface="Playfair Display"/>
                </a:rPr>
                <a:t>Cayucos Citizens </a:t>
              </a:r>
            </a:p>
            <a:p>
              <a:pPr algn="ctr">
                <a:lnSpc>
                  <a:spcPts val="2547"/>
                </a:lnSpc>
              </a:pPr>
              <a:r>
                <a:rPr lang="en-US" sz="2799" spc="13">
                  <a:solidFill>
                    <a:srgbClr val="70787D"/>
                  </a:solidFill>
                  <a:latin typeface="Playfair Display"/>
                  <a:ea typeface="Playfair Display"/>
                  <a:cs typeface="Playfair Display"/>
                  <a:sym typeface="Playfair Display"/>
                </a:rPr>
                <a:t>Advisory Council </a:t>
              </a:r>
            </a:p>
            <a:p>
              <a:pPr algn="ctr">
                <a:lnSpc>
                  <a:spcPts val="2547"/>
                </a:lnSpc>
              </a:pPr>
              <a:r>
                <a:rPr lang="en-US" sz="2799" spc="13">
                  <a:solidFill>
                    <a:srgbClr val="70787D"/>
                  </a:solidFill>
                  <a:latin typeface="Playfair Display"/>
                  <a:ea typeface="Playfair Display"/>
                  <a:cs typeface="Playfair Display"/>
                  <a:sym typeface="Playfair Display"/>
                </a:rPr>
                <a:t>(CCAC) </a:t>
              </a:r>
            </a:p>
          </p:txBody>
        </p:sp>
        <p:sp>
          <p:nvSpPr>
            <p:cNvPr id="28" name="TextBox 28"/>
            <p:cNvSpPr txBox="1"/>
            <p:nvPr/>
          </p:nvSpPr>
          <p:spPr>
            <a:xfrm>
              <a:off x="0" y="1439334"/>
              <a:ext cx="5031935" cy="534613"/>
            </a:xfrm>
            <a:prstGeom prst="rect">
              <a:avLst/>
            </a:prstGeom>
          </p:spPr>
          <p:txBody>
            <a:bodyPr lIns="0" tIns="0" rIns="0" bIns="0" rtlCol="0" anchor="t">
              <a:spAutoFit/>
            </a:bodyPr>
            <a:lstStyle/>
            <a:p>
              <a:pPr algn="l">
                <a:lnSpc>
                  <a:spcPts val="3359"/>
                </a:lnSpc>
              </a:pPr>
              <a:r>
                <a:rPr lang="en-US" sz="2400" b="1">
                  <a:solidFill>
                    <a:srgbClr val="70787D"/>
                  </a:solidFill>
                  <a:latin typeface="Public Sans Bold"/>
                  <a:ea typeface="Public Sans Bold"/>
                  <a:cs typeface="Public Sans Bold"/>
                  <a:sym typeface="Public Sans Bold"/>
                </a:rPr>
                <a:t>Andy Knighton</a:t>
              </a:r>
            </a:p>
          </p:txBody>
        </p:sp>
        <p:sp>
          <p:nvSpPr>
            <p:cNvPr id="29" name="TextBox 29"/>
            <p:cNvSpPr txBox="1"/>
            <p:nvPr/>
          </p:nvSpPr>
          <p:spPr>
            <a:xfrm>
              <a:off x="0" y="2151747"/>
              <a:ext cx="5031935" cy="1653653"/>
            </a:xfrm>
            <a:prstGeom prst="rect">
              <a:avLst/>
            </a:prstGeom>
          </p:spPr>
          <p:txBody>
            <a:bodyPr lIns="0" tIns="0" rIns="0" bIns="0" rtlCol="0" anchor="t">
              <a:spAutoFit/>
            </a:bodyPr>
            <a:lstStyle/>
            <a:p>
              <a:pPr algn="just">
                <a:lnSpc>
                  <a:spcPts val="2520"/>
                </a:lnSpc>
              </a:pPr>
              <a:r>
                <a:rPr lang="en-US" sz="1800">
                  <a:solidFill>
                    <a:srgbClr val="70787D"/>
                  </a:solidFill>
                  <a:latin typeface="Public Sans"/>
                  <a:ea typeface="Public Sans"/>
                  <a:cs typeface="Public Sans"/>
                  <a:sym typeface="Public Sans"/>
                </a:rPr>
                <a:t>Andy started with the County in 2022. He is part of the Coastal Team and oversees Land Use Projects in the Cayucos Area. </a:t>
              </a:r>
            </a:p>
          </p:txBody>
        </p:sp>
      </p:grpSp>
      <p:grpSp>
        <p:nvGrpSpPr>
          <p:cNvPr id="30" name="Group 30"/>
          <p:cNvGrpSpPr/>
          <p:nvPr/>
        </p:nvGrpSpPr>
        <p:grpSpPr>
          <a:xfrm>
            <a:off x="13444524" y="5143500"/>
            <a:ext cx="4220043" cy="3482078"/>
            <a:chOff x="0" y="0"/>
            <a:chExt cx="5626724" cy="4642771"/>
          </a:xfrm>
        </p:grpSpPr>
        <p:sp>
          <p:nvSpPr>
            <p:cNvPr id="31" name="TextBox 31"/>
            <p:cNvSpPr txBox="1"/>
            <p:nvPr/>
          </p:nvSpPr>
          <p:spPr>
            <a:xfrm>
              <a:off x="0" y="85725"/>
              <a:ext cx="5608396" cy="1308840"/>
            </a:xfrm>
            <a:prstGeom prst="rect">
              <a:avLst/>
            </a:prstGeom>
          </p:spPr>
          <p:txBody>
            <a:bodyPr lIns="0" tIns="0" rIns="0" bIns="0" rtlCol="0" anchor="t">
              <a:spAutoFit/>
            </a:bodyPr>
            <a:lstStyle/>
            <a:p>
              <a:pPr algn="ctr">
                <a:lnSpc>
                  <a:spcPts val="2547"/>
                </a:lnSpc>
              </a:pPr>
              <a:r>
                <a:rPr lang="en-US" sz="2799" spc="13">
                  <a:solidFill>
                    <a:srgbClr val="70787D"/>
                  </a:solidFill>
                  <a:latin typeface="Playfair Display"/>
                  <a:ea typeface="Playfair Display"/>
                  <a:cs typeface="Playfair Display"/>
                  <a:sym typeface="Playfair Display"/>
                </a:rPr>
                <a:t>Los Osos Community Advisory Council</a:t>
              </a:r>
            </a:p>
            <a:p>
              <a:pPr algn="ctr">
                <a:lnSpc>
                  <a:spcPts val="2547"/>
                </a:lnSpc>
              </a:pPr>
              <a:r>
                <a:rPr lang="en-US" sz="2799" spc="13">
                  <a:solidFill>
                    <a:srgbClr val="70787D"/>
                  </a:solidFill>
                  <a:latin typeface="Playfair Display"/>
                  <a:ea typeface="Playfair Display"/>
                  <a:cs typeface="Playfair Display"/>
                  <a:sym typeface="Playfair Display"/>
                </a:rPr>
                <a:t>(LOCAC)</a:t>
              </a:r>
            </a:p>
          </p:txBody>
        </p:sp>
        <p:sp>
          <p:nvSpPr>
            <p:cNvPr id="32" name="TextBox 32"/>
            <p:cNvSpPr txBox="1"/>
            <p:nvPr/>
          </p:nvSpPr>
          <p:spPr>
            <a:xfrm>
              <a:off x="0" y="1439015"/>
              <a:ext cx="5626724" cy="534684"/>
            </a:xfrm>
            <a:prstGeom prst="rect">
              <a:avLst/>
            </a:prstGeom>
          </p:spPr>
          <p:txBody>
            <a:bodyPr lIns="0" tIns="0" rIns="0" bIns="0" rtlCol="0" anchor="t">
              <a:spAutoFit/>
            </a:bodyPr>
            <a:lstStyle/>
            <a:p>
              <a:pPr algn="l">
                <a:lnSpc>
                  <a:spcPts val="3359"/>
                </a:lnSpc>
              </a:pPr>
              <a:r>
                <a:rPr lang="en-US" sz="2400" b="1">
                  <a:solidFill>
                    <a:srgbClr val="70787D"/>
                  </a:solidFill>
                  <a:latin typeface="Public Sans Bold"/>
                  <a:ea typeface="Public Sans Bold"/>
                  <a:cs typeface="Public Sans Bold"/>
                  <a:sym typeface="Public Sans Bold"/>
                </a:rPr>
                <a:t>Mason Denning </a:t>
              </a:r>
            </a:p>
          </p:txBody>
        </p:sp>
        <p:sp>
          <p:nvSpPr>
            <p:cNvPr id="33" name="TextBox 33"/>
            <p:cNvSpPr txBox="1"/>
            <p:nvPr/>
          </p:nvSpPr>
          <p:spPr>
            <a:xfrm>
              <a:off x="0" y="2151499"/>
              <a:ext cx="5626724" cy="2491272"/>
            </a:xfrm>
            <a:prstGeom prst="rect">
              <a:avLst/>
            </a:prstGeom>
          </p:spPr>
          <p:txBody>
            <a:bodyPr lIns="0" tIns="0" rIns="0" bIns="0" rtlCol="0" anchor="t">
              <a:spAutoFit/>
            </a:bodyPr>
            <a:lstStyle/>
            <a:p>
              <a:pPr algn="just">
                <a:lnSpc>
                  <a:spcPts val="2520"/>
                </a:lnSpc>
              </a:pPr>
              <a:r>
                <a:rPr lang="en-US" sz="1800">
                  <a:solidFill>
                    <a:srgbClr val="70787D"/>
                  </a:solidFill>
                  <a:latin typeface="Public Sans"/>
                  <a:ea typeface="Public Sans"/>
                  <a:cs typeface="Public Sans"/>
                  <a:sym typeface="Public Sans"/>
                </a:rPr>
                <a:t>Mason started with the County in 2023. Mason started in the Environmental Team and is now part of the Coastal Team. He  oversees Land Use projects in Los Osos and supports the Coastal Team. </a:t>
              </a:r>
            </a:p>
          </p:txBody>
        </p:sp>
      </p:grpSp>
      <p:sp>
        <p:nvSpPr>
          <p:cNvPr id="34" name="TextBox 34"/>
          <p:cNvSpPr txBox="1"/>
          <p:nvPr/>
        </p:nvSpPr>
        <p:spPr>
          <a:xfrm>
            <a:off x="587786" y="593773"/>
            <a:ext cx="16230600" cy="620351"/>
          </a:xfrm>
          <a:prstGeom prst="rect">
            <a:avLst/>
          </a:prstGeom>
        </p:spPr>
        <p:txBody>
          <a:bodyPr lIns="0" tIns="0" rIns="0" bIns="0" rtlCol="0" anchor="t">
            <a:spAutoFit/>
          </a:bodyPr>
          <a:lstStyle/>
          <a:p>
            <a:pPr algn="l">
              <a:lnSpc>
                <a:spcPts val="5180"/>
              </a:lnSpc>
              <a:spcBef>
                <a:spcPct val="0"/>
              </a:spcBef>
            </a:pPr>
            <a:r>
              <a:rPr lang="en-US" sz="3700">
                <a:solidFill>
                  <a:srgbClr val="01426A"/>
                </a:solidFill>
                <a:latin typeface="Playfair Display"/>
                <a:ea typeface="Playfair Display"/>
                <a:cs typeface="Playfair Display"/>
                <a:sym typeface="Playfair Display"/>
              </a:rPr>
              <a:t>Meet your CAC Liaisons</a:t>
            </a:r>
          </a:p>
        </p:txBody>
      </p:sp>
      <p:sp>
        <p:nvSpPr>
          <p:cNvPr id="35" name="Freeform 35"/>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6"/>
            <a:stretch>
              <a:fillRect/>
            </a:stretch>
          </a:blipFill>
        </p:spPr>
        <p:txBody>
          <a:bodyPr/>
          <a:lstStyle/>
          <a:p>
            <a:endParaRPr lang="en-US"/>
          </a:p>
        </p:txBody>
      </p:sp>
      <p:sp>
        <p:nvSpPr>
          <p:cNvPr id="36" name="AutoShape 36"/>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7" name="TextBox 37"/>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grpSp>
        <p:nvGrpSpPr>
          <p:cNvPr id="2" name="Group 2"/>
          <p:cNvGrpSpPr/>
          <p:nvPr/>
        </p:nvGrpSpPr>
        <p:grpSpPr>
          <a:xfrm>
            <a:off x="1342304" y="2141164"/>
            <a:ext cx="2998533" cy="2688178"/>
            <a:chOff x="0" y="0"/>
            <a:chExt cx="1379207" cy="1236456"/>
          </a:xfrm>
        </p:grpSpPr>
        <p:sp>
          <p:nvSpPr>
            <p:cNvPr id="3" name="Freeform 3"/>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38100" cap="sq">
              <a:solidFill>
                <a:srgbClr val="9F9186"/>
              </a:solidFill>
              <a:prstDash val="solid"/>
              <a:miter/>
            </a:ln>
          </p:spPr>
          <p:txBody>
            <a:bodyPr/>
            <a:lstStyle/>
            <a:p>
              <a:endParaRPr lang="en-US"/>
            </a:p>
          </p:txBody>
        </p:sp>
        <p:sp>
          <p:nvSpPr>
            <p:cNvPr id="4" name="TextBox 4"/>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5" name="Group 5"/>
          <p:cNvGrpSpPr/>
          <p:nvPr/>
        </p:nvGrpSpPr>
        <p:grpSpPr>
          <a:xfrm>
            <a:off x="5391936" y="2141164"/>
            <a:ext cx="2998533" cy="2688178"/>
            <a:chOff x="0" y="0"/>
            <a:chExt cx="1379207" cy="1236456"/>
          </a:xfrm>
        </p:grpSpPr>
        <p:sp>
          <p:nvSpPr>
            <p:cNvPr id="6" name="Freeform 6"/>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38100" cap="sq">
              <a:solidFill>
                <a:srgbClr val="9F9186"/>
              </a:solidFill>
              <a:prstDash val="solid"/>
              <a:miter/>
            </a:ln>
          </p:spPr>
          <p:txBody>
            <a:bodyPr/>
            <a:lstStyle/>
            <a:p>
              <a:endParaRPr lang="en-US"/>
            </a:p>
          </p:txBody>
        </p:sp>
        <p:sp>
          <p:nvSpPr>
            <p:cNvPr id="7" name="TextBox 7"/>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8" name="Group 8"/>
          <p:cNvGrpSpPr/>
          <p:nvPr/>
        </p:nvGrpSpPr>
        <p:grpSpPr>
          <a:xfrm>
            <a:off x="9846367" y="2141164"/>
            <a:ext cx="2998533" cy="2688178"/>
            <a:chOff x="0" y="0"/>
            <a:chExt cx="1379207" cy="1236456"/>
          </a:xfrm>
        </p:grpSpPr>
        <p:sp>
          <p:nvSpPr>
            <p:cNvPr id="9" name="Freeform 9"/>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38100" cap="sq">
              <a:solidFill>
                <a:srgbClr val="9F9186"/>
              </a:solidFill>
              <a:prstDash val="solid"/>
              <a:miter/>
            </a:ln>
          </p:spPr>
          <p:txBody>
            <a:bodyPr/>
            <a:lstStyle/>
            <a:p>
              <a:endParaRPr lang="en-US"/>
            </a:p>
          </p:txBody>
        </p:sp>
        <p:sp>
          <p:nvSpPr>
            <p:cNvPr id="10" name="TextBox 10"/>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11" name="Group 11"/>
          <p:cNvGrpSpPr/>
          <p:nvPr/>
        </p:nvGrpSpPr>
        <p:grpSpPr>
          <a:xfrm>
            <a:off x="14388588" y="2141164"/>
            <a:ext cx="2998533" cy="2688178"/>
            <a:chOff x="0" y="0"/>
            <a:chExt cx="1379207" cy="1236456"/>
          </a:xfrm>
        </p:grpSpPr>
        <p:sp>
          <p:nvSpPr>
            <p:cNvPr id="12" name="Freeform 12"/>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38100" cap="sq">
              <a:solidFill>
                <a:srgbClr val="9F9186"/>
              </a:solidFill>
              <a:prstDash val="solid"/>
              <a:miter/>
            </a:ln>
          </p:spPr>
          <p:txBody>
            <a:bodyPr/>
            <a:lstStyle/>
            <a:p>
              <a:endParaRPr lang="en-US"/>
            </a:p>
          </p:txBody>
        </p:sp>
        <p:sp>
          <p:nvSpPr>
            <p:cNvPr id="13" name="TextBox 13"/>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sp>
        <p:nvSpPr>
          <p:cNvPr id="14" name="Freeform 14"/>
          <p:cNvSpPr/>
          <p:nvPr/>
        </p:nvSpPr>
        <p:spPr>
          <a:xfrm>
            <a:off x="1613948" y="2257631"/>
            <a:ext cx="2455243" cy="2455243"/>
          </a:xfrm>
          <a:custGeom>
            <a:avLst/>
            <a:gdLst/>
            <a:ahLst/>
            <a:cxnLst/>
            <a:rect l="l" t="t" r="r" b="b"/>
            <a:pathLst>
              <a:path w="2455243" h="2455243">
                <a:moveTo>
                  <a:pt x="0" y="0"/>
                </a:moveTo>
                <a:lnTo>
                  <a:pt x="2455244" y="0"/>
                </a:lnTo>
                <a:lnTo>
                  <a:pt x="2455244" y="2455243"/>
                </a:lnTo>
                <a:lnTo>
                  <a:pt x="0" y="2455243"/>
                </a:lnTo>
                <a:lnTo>
                  <a:pt x="0" y="0"/>
                </a:lnTo>
                <a:close/>
              </a:path>
            </a:pathLst>
          </a:custGeom>
          <a:blipFill>
            <a:blip r:embed="rId2"/>
            <a:stretch>
              <a:fillRect/>
            </a:stretch>
          </a:blipFill>
        </p:spPr>
        <p:txBody>
          <a:bodyPr/>
          <a:lstStyle/>
          <a:p>
            <a:endParaRPr lang="en-US"/>
          </a:p>
        </p:txBody>
      </p:sp>
      <p:sp>
        <p:nvSpPr>
          <p:cNvPr id="15" name="Freeform 15"/>
          <p:cNvSpPr/>
          <p:nvPr/>
        </p:nvSpPr>
        <p:spPr>
          <a:xfrm>
            <a:off x="5653877" y="2238224"/>
            <a:ext cx="2474651" cy="2474651"/>
          </a:xfrm>
          <a:custGeom>
            <a:avLst/>
            <a:gdLst/>
            <a:ahLst/>
            <a:cxnLst/>
            <a:rect l="l" t="t" r="r" b="b"/>
            <a:pathLst>
              <a:path w="2474651" h="2474651">
                <a:moveTo>
                  <a:pt x="0" y="0"/>
                </a:moveTo>
                <a:lnTo>
                  <a:pt x="2474651" y="0"/>
                </a:lnTo>
                <a:lnTo>
                  <a:pt x="2474651" y="2474650"/>
                </a:lnTo>
                <a:lnTo>
                  <a:pt x="0" y="2474650"/>
                </a:lnTo>
                <a:lnTo>
                  <a:pt x="0" y="0"/>
                </a:lnTo>
                <a:close/>
              </a:path>
            </a:pathLst>
          </a:custGeom>
          <a:blipFill>
            <a:blip r:embed="rId3"/>
            <a:stretch>
              <a:fillRect/>
            </a:stretch>
          </a:blipFill>
        </p:spPr>
        <p:txBody>
          <a:bodyPr/>
          <a:lstStyle/>
          <a:p>
            <a:endParaRPr lang="en-US"/>
          </a:p>
        </p:txBody>
      </p:sp>
      <p:sp>
        <p:nvSpPr>
          <p:cNvPr id="16" name="Freeform 16"/>
          <p:cNvSpPr/>
          <p:nvPr/>
        </p:nvSpPr>
        <p:spPr>
          <a:xfrm>
            <a:off x="10118687" y="2257631"/>
            <a:ext cx="2474651" cy="2474651"/>
          </a:xfrm>
          <a:custGeom>
            <a:avLst/>
            <a:gdLst/>
            <a:ahLst/>
            <a:cxnLst/>
            <a:rect l="l" t="t" r="r" b="b"/>
            <a:pathLst>
              <a:path w="2474651" h="2474651">
                <a:moveTo>
                  <a:pt x="0" y="0"/>
                </a:moveTo>
                <a:lnTo>
                  <a:pt x="2474650" y="0"/>
                </a:lnTo>
                <a:lnTo>
                  <a:pt x="2474650" y="2474650"/>
                </a:lnTo>
                <a:lnTo>
                  <a:pt x="0" y="2474650"/>
                </a:lnTo>
                <a:lnTo>
                  <a:pt x="0" y="0"/>
                </a:lnTo>
                <a:close/>
              </a:path>
            </a:pathLst>
          </a:custGeom>
          <a:blipFill>
            <a:blip r:embed="rId4"/>
            <a:stretch>
              <a:fillRect/>
            </a:stretch>
          </a:blipFill>
        </p:spPr>
        <p:txBody>
          <a:bodyPr/>
          <a:lstStyle/>
          <a:p>
            <a:endParaRPr lang="en-US"/>
          </a:p>
        </p:txBody>
      </p:sp>
      <p:sp>
        <p:nvSpPr>
          <p:cNvPr id="17" name="Freeform 17"/>
          <p:cNvSpPr/>
          <p:nvPr/>
        </p:nvSpPr>
        <p:spPr>
          <a:xfrm>
            <a:off x="14708621" y="2238224"/>
            <a:ext cx="2463476" cy="2463476"/>
          </a:xfrm>
          <a:custGeom>
            <a:avLst/>
            <a:gdLst/>
            <a:ahLst/>
            <a:cxnLst/>
            <a:rect l="l" t="t" r="r" b="b"/>
            <a:pathLst>
              <a:path w="2463476" h="2463476">
                <a:moveTo>
                  <a:pt x="0" y="0"/>
                </a:moveTo>
                <a:lnTo>
                  <a:pt x="2463476" y="0"/>
                </a:lnTo>
                <a:lnTo>
                  <a:pt x="2463476" y="2463476"/>
                </a:lnTo>
                <a:lnTo>
                  <a:pt x="0" y="2463476"/>
                </a:lnTo>
                <a:lnTo>
                  <a:pt x="0" y="0"/>
                </a:lnTo>
                <a:close/>
              </a:path>
            </a:pathLst>
          </a:custGeom>
          <a:blipFill>
            <a:blip r:embed="rId5"/>
            <a:stretch>
              <a:fillRect/>
            </a:stretch>
          </a:blipFill>
        </p:spPr>
        <p:txBody>
          <a:bodyPr/>
          <a:lstStyle/>
          <a:p>
            <a:endParaRPr lang="en-US"/>
          </a:p>
        </p:txBody>
      </p:sp>
      <p:grpSp>
        <p:nvGrpSpPr>
          <p:cNvPr id="18" name="Group 18"/>
          <p:cNvGrpSpPr/>
          <p:nvPr/>
        </p:nvGrpSpPr>
        <p:grpSpPr>
          <a:xfrm>
            <a:off x="854974" y="5033102"/>
            <a:ext cx="3773952" cy="3482743"/>
            <a:chOff x="0" y="0"/>
            <a:chExt cx="5031935" cy="4643657"/>
          </a:xfrm>
        </p:grpSpPr>
        <p:sp>
          <p:nvSpPr>
            <p:cNvPr id="19" name="TextBox 19"/>
            <p:cNvSpPr txBox="1"/>
            <p:nvPr/>
          </p:nvSpPr>
          <p:spPr>
            <a:xfrm>
              <a:off x="0" y="85725"/>
              <a:ext cx="5015545" cy="889974"/>
            </a:xfrm>
            <a:prstGeom prst="rect">
              <a:avLst/>
            </a:prstGeom>
          </p:spPr>
          <p:txBody>
            <a:bodyPr lIns="0" tIns="0" rIns="0" bIns="0" rtlCol="0" anchor="t">
              <a:spAutoFit/>
            </a:bodyPr>
            <a:lstStyle/>
            <a:p>
              <a:pPr algn="ctr">
                <a:lnSpc>
                  <a:spcPts val="2547"/>
                </a:lnSpc>
              </a:pPr>
              <a:r>
                <a:rPr lang="en-US" sz="2799" spc="13">
                  <a:solidFill>
                    <a:srgbClr val="70787D"/>
                  </a:solidFill>
                  <a:latin typeface="Playfair Display"/>
                  <a:ea typeface="Playfair Display"/>
                  <a:cs typeface="Playfair Display"/>
                  <a:sym typeface="Playfair Display"/>
                </a:rPr>
                <a:t>North Coast Advisory Council (NCAC)</a:t>
              </a:r>
            </a:p>
          </p:txBody>
        </p:sp>
        <p:sp>
          <p:nvSpPr>
            <p:cNvPr id="20" name="TextBox 20"/>
            <p:cNvSpPr txBox="1"/>
            <p:nvPr/>
          </p:nvSpPr>
          <p:spPr>
            <a:xfrm>
              <a:off x="0" y="1020149"/>
              <a:ext cx="5031935" cy="534670"/>
            </a:xfrm>
            <a:prstGeom prst="rect">
              <a:avLst/>
            </a:prstGeom>
          </p:spPr>
          <p:txBody>
            <a:bodyPr lIns="0" tIns="0" rIns="0" bIns="0" rtlCol="0" anchor="t">
              <a:spAutoFit/>
            </a:bodyPr>
            <a:lstStyle/>
            <a:p>
              <a:pPr algn="l">
                <a:lnSpc>
                  <a:spcPts val="3359"/>
                </a:lnSpc>
              </a:pPr>
              <a:r>
                <a:rPr lang="en-US" sz="2400" b="1">
                  <a:solidFill>
                    <a:srgbClr val="70787D"/>
                  </a:solidFill>
                  <a:latin typeface="Public Sans Bold"/>
                  <a:ea typeface="Public Sans Bold"/>
                  <a:cs typeface="Public Sans Bold"/>
                  <a:sym typeface="Public Sans Bold"/>
                </a:rPr>
                <a:t>Dane Mueller</a:t>
              </a:r>
              <a:r>
                <a:rPr lang="en-US" sz="2400">
                  <a:solidFill>
                    <a:srgbClr val="70787D"/>
                  </a:solidFill>
                  <a:latin typeface="Public Sans"/>
                  <a:ea typeface="Public Sans"/>
                  <a:cs typeface="Public Sans"/>
                  <a:sym typeface="Public Sans"/>
                </a:rPr>
                <a:t> </a:t>
              </a:r>
            </a:p>
          </p:txBody>
        </p:sp>
        <p:sp>
          <p:nvSpPr>
            <p:cNvPr id="21" name="TextBox 21"/>
            <p:cNvSpPr txBox="1"/>
            <p:nvPr/>
          </p:nvSpPr>
          <p:spPr>
            <a:xfrm>
              <a:off x="0" y="1732619"/>
              <a:ext cx="5031935" cy="2911038"/>
            </a:xfrm>
            <a:prstGeom prst="rect">
              <a:avLst/>
            </a:prstGeom>
          </p:spPr>
          <p:txBody>
            <a:bodyPr lIns="0" tIns="0" rIns="0" bIns="0" rtlCol="0" anchor="t">
              <a:spAutoFit/>
            </a:bodyPr>
            <a:lstStyle/>
            <a:p>
              <a:pPr algn="just">
                <a:lnSpc>
                  <a:spcPts val="2520"/>
                </a:lnSpc>
              </a:pPr>
              <a:r>
                <a:rPr lang="en-US" sz="1800">
                  <a:solidFill>
                    <a:srgbClr val="70787D"/>
                  </a:solidFill>
                  <a:latin typeface="Public Sans"/>
                  <a:ea typeface="Public Sans"/>
                  <a:cs typeface="Public Sans"/>
                  <a:sym typeface="Public Sans"/>
                </a:rPr>
                <a:t>Dane started at the County as an intern for the Planning team, supporting Coastal and Inland. He began his career as an intern and joined the Coastal team in 2023. He now overseas projects in the Oceano, Estero, and Cambria Area. </a:t>
              </a:r>
            </a:p>
          </p:txBody>
        </p:sp>
      </p:grpSp>
      <p:grpSp>
        <p:nvGrpSpPr>
          <p:cNvPr id="22" name="Group 22"/>
          <p:cNvGrpSpPr/>
          <p:nvPr/>
        </p:nvGrpSpPr>
        <p:grpSpPr>
          <a:xfrm>
            <a:off x="9144000" y="5038788"/>
            <a:ext cx="4347965" cy="3162711"/>
            <a:chOff x="0" y="0"/>
            <a:chExt cx="5797286" cy="4216948"/>
          </a:xfrm>
        </p:grpSpPr>
        <p:sp>
          <p:nvSpPr>
            <p:cNvPr id="23" name="TextBox 23"/>
            <p:cNvSpPr txBox="1"/>
            <p:nvPr/>
          </p:nvSpPr>
          <p:spPr>
            <a:xfrm>
              <a:off x="0" y="85725"/>
              <a:ext cx="5778403" cy="889818"/>
            </a:xfrm>
            <a:prstGeom prst="rect">
              <a:avLst/>
            </a:prstGeom>
          </p:spPr>
          <p:txBody>
            <a:bodyPr lIns="0" tIns="0" rIns="0" bIns="0" rtlCol="0" anchor="t">
              <a:spAutoFit/>
            </a:bodyPr>
            <a:lstStyle/>
            <a:p>
              <a:pPr algn="ctr">
                <a:lnSpc>
                  <a:spcPts val="2547"/>
                </a:lnSpc>
              </a:pPr>
              <a:r>
                <a:rPr lang="en-US" sz="2799" spc="13">
                  <a:solidFill>
                    <a:srgbClr val="70787D"/>
                  </a:solidFill>
                  <a:latin typeface="Playfair Display"/>
                  <a:ea typeface="Playfair Display"/>
                  <a:cs typeface="Playfair Display"/>
                  <a:sym typeface="Playfair Display"/>
                </a:rPr>
                <a:t>Santa Margarita Area Advisory Council (SMAAC)</a:t>
              </a:r>
            </a:p>
          </p:txBody>
        </p:sp>
        <p:sp>
          <p:nvSpPr>
            <p:cNvPr id="24" name="TextBox 24"/>
            <p:cNvSpPr txBox="1"/>
            <p:nvPr/>
          </p:nvSpPr>
          <p:spPr>
            <a:xfrm>
              <a:off x="0" y="1017816"/>
              <a:ext cx="5797286" cy="534684"/>
            </a:xfrm>
            <a:prstGeom prst="rect">
              <a:avLst/>
            </a:prstGeom>
          </p:spPr>
          <p:txBody>
            <a:bodyPr lIns="0" tIns="0" rIns="0" bIns="0" rtlCol="0" anchor="t">
              <a:spAutoFit/>
            </a:bodyPr>
            <a:lstStyle/>
            <a:p>
              <a:pPr algn="l">
                <a:lnSpc>
                  <a:spcPts val="3359"/>
                </a:lnSpc>
              </a:pPr>
              <a:r>
                <a:rPr lang="en-US" sz="2399" b="1">
                  <a:solidFill>
                    <a:srgbClr val="70787D"/>
                  </a:solidFill>
                  <a:latin typeface="Public Sans Bold"/>
                  <a:ea typeface="Public Sans Bold"/>
                  <a:cs typeface="Public Sans Bold"/>
                  <a:sym typeface="Public Sans Bold"/>
                </a:rPr>
                <a:t>Eric Hughes (temp)</a:t>
              </a:r>
            </a:p>
          </p:txBody>
        </p:sp>
        <p:sp>
          <p:nvSpPr>
            <p:cNvPr id="25" name="TextBox 25"/>
            <p:cNvSpPr txBox="1"/>
            <p:nvPr/>
          </p:nvSpPr>
          <p:spPr>
            <a:xfrm>
              <a:off x="0" y="1725676"/>
              <a:ext cx="5797286" cy="2491272"/>
            </a:xfrm>
            <a:prstGeom prst="rect">
              <a:avLst/>
            </a:prstGeom>
          </p:spPr>
          <p:txBody>
            <a:bodyPr lIns="0" tIns="0" rIns="0" bIns="0" rtlCol="0" anchor="t">
              <a:spAutoFit/>
            </a:bodyPr>
            <a:lstStyle/>
            <a:p>
              <a:pPr algn="just">
                <a:lnSpc>
                  <a:spcPts val="2520"/>
                </a:lnSpc>
              </a:pPr>
              <a:r>
                <a:rPr lang="en-US" sz="1800">
                  <a:solidFill>
                    <a:srgbClr val="70787D"/>
                  </a:solidFill>
                  <a:latin typeface="Public Sans"/>
                  <a:ea typeface="Public Sans"/>
                  <a:cs typeface="Public Sans"/>
                  <a:sym typeface="Public Sans"/>
                </a:rPr>
                <a:t>Eric  has worked at the County for approximately 7 years cumulatively. His role has spanned from Intern with the Environmental Division to his current position as the Current Planning Division Manager.  </a:t>
              </a:r>
            </a:p>
          </p:txBody>
        </p:sp>
      </p:grpSp>
      <p:grpSp>
        <p:nvGrpSpPr>
          <p:cNvPr id="26" name="Group 26"/>
          <p:cNvGrpSpPr/>
          <p:nvPr/>
        </p:nvGrpSpPr>
        <p:grpSpPr>
          <a:xfrm>
            <a:off x="5079530" y="5033102"/>
            <a:ext cx="3623556" cy="4111435"/>
            <a:chOff x="0" y="0"/>
            <a:chExt cx="4831408" cy="5481914"/>
          </a:xfrm>
        </p:grpSpPr>
        <p:sp>
          <p:nvSpPr>
            <p:cNvPr id="27" name="TextBox 27"/>
            <p:cNvSpPr txBox="1"/>
            <p:nvPr/>
          </p:nvSpPr>
          <p:spPr>
            <a:xfrm>
              <a:off x="0" y="85725"/>
              <a:ext cx="4815671" cy="889974"/>
            </a:xfrm>
            <a:prstGeom prst="rect">
              <a:avLst/>
            </a:prstGeom>
          </p:spPr>
          <p:txBody>
            <a:bodyPr lIns="0" tIns="0" rIns="0" bIns="0" rtlCol="0" anchor="t">
              <a:spAutoFit/>
            </a:bodyPr>
            <a:lstStyle/>
            <a:p>
              <a:pPr algn="ctr">
                <a:lnSpc>
                  <a:spcPts val="2547"/>
                </a:lnSpc>
              </a:pPr>
              <a:r>
                <a:rPr lang="en-US" sz="2799" spc="13">
                  <a:solidFill>
                    <a:srgbClr val="70787D"/>
                  </a:solidFill>
                  <a:latin typeface="Playfair Display"/>
                  <a:ea typeface="Playfair Display"/>
                  <a:cs typeface="Playfair Display"/>
                  <a:sym typeface="Playfair Display"/>
                </a:rPr>
                <a:t>San Miguel Advisory Council (SMAC)</a:t>
              </a:r>
            </a:p>
          </p:txBody>
        </p:sp>
        <p:sp>
          <p:nvSpPr>
            <p:cNvPr id="28" name="TextBox 28"/>
            <p:cNvSpPr txBox="1"/>
            <p:nvPr/>
          </p:nvSpPr>
          <p:spPr>
            <a:xfrm>
              <a:off x="0" y="1020149"/>
              <a:ext cx="4831408" cy="534670"/>
            </a:xfrm>
            <a:prstGeom prst="rect">
              <a:avLst/>
            </a:prstGeom>
          </p:spPr>
          <p:txBody>
            <a:bodyPr lIns="0" tIns="0" rIns="0" bIns="0" rtlCol="0" anchor="t">
              <a:spAutoFit/>
            </a:bodyPr>
            <a:lstStyle/>
            <a:p>
              <a:pPr algn="l">
                <a:lnSpc>
                  <a:spcPts val="3359"/>
                </a:lnSpc>
              </a:pPr>
              <a:r>
                <a:rPr lang="en-US" sz="2400" b="1">
                  <a:solidFill>
                    <a:srgbClr val="70787D"/>
                  </a:solidFill>
                  <a:latin typeface="Public Sans Bold"/>
                  <a:ea typeface="Public Sans Bold"/>
                  <a:cs typeface="Public Sans Bold"/>
                  <a:sym typeface="Public Sans Bold"/>
                </a:rPr>
                <a:t>Tristan Roach</a:t>
              </a:r>
            </a:p>
          </p:txBody>
        </p:sp>
        <p:sp>
          <p:nvSpPr>
            <p:cNvPr id="29" name="TextBox 29"/>
            <p:cNvSpPr txBox="1"/>
            <p:nvPr/>
          </p:nvSpPr>
          <p:spPr>
            <a:xfrm>
              <a:off x="0" y="1732619"/>
              <a:ext cx="4831408" cy="3749295"/>
            </a:xfrm>
            <a:prstGeom prst="rect">
              <a:avLst/>
            </a:prstGeom>
          </p:spPr>
          <p:txBody>
            <a:bodyPr lIns="0" tIns="0" rIns="0" bIns="0" rtlCol="0" anchor="t">
              <a:spAutoFit/>
            </a:bodyPr>
            <a:lstStyle/>
            <a:p>
              <a:pPr algn="just">
                <a:lnSpc>
                  <a:spcPts val="2520"/>
                </a:lnSpc>
              </a:pPr>
              <a:r>
                <a:rPr lang="en-US" sz="1800">
                  <a:solidFill>
                    <a:srgbClr val="70787D"/>
                  </a:solidFill>
                  <a:latin typeface="Public Sans"/>
                  <a:ea typeface="Public Sans"/>
                  <a:cs typeface="Public Sans"/>
                  <a:sym typeface="Public Sans"/>
                </a:rPr>
                <a:t>Tristan started at the County as an intern on the Long-Range team and began working as a Planner in 2024. He has worked on a variety of projects including the Los Osos Habitat Conservation Plan (LOHCP) and Housing Element implementation actions. </a:t>
              </a:r>
            </a:p>
            <a:p>
              <a:pPr algn="just">
                <a:lnSpc>
                  <a:spcPts val="2520"/>
                </a:lnSpc>
              </a:pPr>
              <a:endParaRPr lang="en-US" sz="1800">
                <a:solidFill>
                  <a:srgbClr val="70787D"/>
                </a:solidFill>
                <a:latin typeface="Public Sans"/>
                <a:ea typeface="Public Sans"/>
                <a:cs typeface="Public Sans"/>
                <a:sym typeface="Public Sans"/>
              </a:endParaRPr>
            </a:p>
          </p:txBody>
        </p:sp>
      </p:grpSp>
      <p:grpSp>
        <p:nvGrpSpPr>
          <p:cNvPr id="30" name="Group 30"/>
          <p:cNvGrpSpPr/>
          <p:nvPr/>
        </p:nvGrpSpPr>
        <p:grpSpPr>
          <a:xfrm>
            <a:off x="14128363" y="5033102"/>
            <a:ext cx="3773952" cy="3168397"/>
            <a:chOff x="0" y="0"/>
            <a:chExt cx="5031935" cy="4224529"/>
          </a:xfrm>
        </p:grpSpPr>
        <p:sp>
          <p:nvSpPr>
            <p:cNvPr id="31" name="TextBox 31"/>
            <p:cNvSpPr txBox="1"/>
            <p:nvPr/>
          </p:nvSpPr>
          <p:spPr>
            <a:xfrm>
              <a:off x="0" y="85725"/>
              <a:ext cx="5015545" cy="889974"/>
            </a:xfrm>
            <a:prstGeom prst="rect">
              <a:avLst/>
            </a:prstGeom>
          </p:spPr>
          <p:txBody>
            <a:bodyPr lIns="0" tIns="0" rIns="0" bIns="0" rtlCol="0" anchor="t">
              <a:spAutoFit/>
            </a:bodyPr>
            <a:lstStyle/>
            <a:p>
              <a:pPr algn="ctr">
                <a:lnSpc>
                  <a:spcPts val="2547"/>
                </a:lnSpc>
              </a:pPr>
              <a:r>
                <a:rPr lang="en-US" sz="2799" spc="13">
                  <a:solidFill>
                    <a:srgbClr val="70787D"/>
                  </a:solidFill>
                  <a:latin typeface="Playfair Display"/>
                  <a:ea typeface="Playfair Display"/>
                  <a:cs typeface="Playfair Display"/>
                  <a:sym typeface="Playfair Display"/>
                </a:rPr>
                <a:t>Shandon Advisory Council (SAC)</a:t>
              </a:r>
            </a:p>
          </p:txBody>
        </p:sp>
        <p:sp>
          <p:nvSpPr>
            <p:cNvPr id="32" name="TextBox 32"/>
            <p:cNvSpPr txBox="1"/>
            <p:nvPr/>
          </p:nvSpPr>
          <p:spPr>
            <a:xfrm>
              <a:off x="0" y="1020149"/>
              <a:ext cx="5031935" cy="534670"/>
            </a:xfrm>
            <a:prstGeom prst="rect">
              <a:avLst/>
            </a:prstGeom>
          </p:spPr>
          <p:txBody>
            <a:bodyPr lIns="0" tIns="0" rIns="0" bIns="0" rtlCol="0" anchor="t">
              <a:spAutoFit/>
            </a:bodyPr>
            <a:lstStyle/>
            <a:p>
              <a:pPr algn="l">
                <a:lnSpc>
                  <a:spcPts val="3359"/>
                </a:lnSpc>
              </a:pPr>
              <a:r>
                <a:rPr lang="en-US" sz="2400" b="1">
                  <a:solidFill>
                    <a:srgbClr val="70787D"/>
                  </a:solidFill>
                  <a:latin typeface="Public Sans Bold"/>
                  <a:ea typeface="Public Sans Bold"/>
                  <a:cs typeface="Public Sans Bold"/>
                  <a:sym typeface="Public Sans Bold"/>
                </a:rPr>
                <a:t>Blake Maule</a:t>
              </a:r>
            </a:p>
          </p:txBody>
        </p:sp>
        <p:sp>
          <p:nvSpPr>
            <p:cNvPr id="33" name="TextBox 33"/>
            <p:cNvSpPr txBox="1"/>
            <p:nvPr/>
          </p:nvSpPr>
          <p:spPr>
            <a:xfrm>
              <a:off x="0" y="1732619"/>
              <a:ext cx="5031935" cy="2491910"/>
            </a:xfrm>
            <a:prstGeom prst="rect">
              <a:avLst/>
            </a:prstGeom>
          </p:spPr>
          <p:txBody>
            <a:bodyPr lIns="0" tIns="0" rIns="0" bIns="0" rtlCol="0" anchor="t">
              <a:spAutoFit/>
            </a:bodyPr>
            <a:lstStyle/>
            <a:p>
              <a:pPr algn="just">
                <a:lnSpc>
                  <a:spcPts val="2520"/>
                </a:lnSpc>
              </a:pPr>
              <a:r>
                <a:rPr lang="en-US" sz="1800">
                  <a:solidFill>
                    <a:srgbClr val="70787D"/>
                  </a:solidFill>
                  <a:latin typeface="Public Sans"/>
                  <a:ea typeface="Public Sans"/>
                  <a:cs typeface="Public Sans"/>
                  <a:sym typeface="Public Sans"/>
                </a:rPr>
                <a:t>Blake started with the County in 2022. He is a Planner on the Urban and Special Projects Team and specializes in Environmental Review and Determination of Conformity Reports.</a:t>
              </a:r>
            </a:p>
          </p:txBody>
        </p:sp>
      </p:grpSp>
      <p:sp>
        <p:nvSpPr>
          <p:cNvPr id="34" name="TextBox 34"/>
          <p:cNvSpPr txBox="1"/>
          <p:nvPr/>
        </p:nvSpPr>
        <p:spPr>
          <a:xfrm>
            <a:off x="587786" y="593773"/>
            <a:ext cx="16230600" cy="620351"/>
          </a:xfrm>
          <a:prstGeom prst="rect">
            <a:avLst/>
          </a:prstGeom>
        </p:spPr>
        <p:txBody>
          <a:bodyPr lIns="0" tIns="0" rIns="0" bIns="0" rtlCol="0" anchor="t">
            <a:spAutoFit/>
          </a:bodyPr>
          <a:lstStyle/>
          <a:p>
            <a:pPr algn="l">
              <a:lnSpc>
                <a:spcPts val="5180"/>
              </a:lnSpc>
              <a:spcBef>
                <a:spcPct val="0"/>
              </a:spcBef>
            </a:pPr>
            <a:r>
              <a:rPr lang="en-US" sz="3700">
                <a:solidFill>
                  <a:srgbClr val="01426A"/>
                </a:solidFill>
                <a:latin typeface="Playfair Display"/>
                <a:ea typeface="Playfair Display"/>
                <a:cs typeface="Playfair Display"/>
                <a:sym typeface="Playfair Display"/>
              </a:rPr>
              <a:t>Meet your CAC Liaisons</a:t>
            </a:r>
          </a:p>
        </p:txBody>
      </p:sp>
      <p:sp>
        <p:nvSpPr>
          <p:cNvPr id="35" name="Freeform 35"/>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6"/>
            <a:stretch>
              <a:fillRect/>
            </a:stretch>
          </a:blipFill>
        </p:spPr>
        <p:txBody>
          <a:bodyPr/>
          <a:lstStyle/>
          <a:p>
            <a:endParaRPr lang="en-US"/>
          </a:p>
        </p:txBody>
      </p:sp>
      <p:sp>
        <p:nvSpPr>
          <p:cNvPr id="36" name="AutoShape 36"/>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7" name="TextBox 37"/>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Tree>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grpSp>
        <p:nvGrpSpPr>
          <p:cNvPr id="2" name="Group 2"/>
          <p:cNvGrpSpPr/>
          <p:nvPr/>
        </p:nvGrpSpPr>
        <p:grpSpPr>
          <a:xfrm>
            <a:off x="1977700" y="2284680"/>
            <a:ext cx="2998533" cy="2688178"/>
            <a:chOff x="0" y="0"/>
            <a:chExt cx="1379207" cy="1236456"/>
          </a:xfrm>
        </p:grpSpPr>
        <p:sp>
          <p:nvSpPr>
            <p:cNvPr id="3" name="Freeform 3"/>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38100" cap="sq">
              <a:solidFill>
                <a:srgbClr val="7D7369"/>
              </a:solidFill>
              <a:prstDash val="solid"/>
              <a:miter/>
            </a:ln>
          </p:spPr>
          <p:txBody>
            <a:bodyPr/>
            <a:lstStyle/>
            <a:p>
              <a:endParaRPr lang="en-US"/>
            </a:p>
          </p:txBody>
        </p:sp>
        <p:sp>
          <p:nvSpPr>
            <p:cNvPr id="4" name="TextBox 4"/>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5" name="Group 5"/>
          <p:cNvGrpSpPr/>
          <p:nvPr/>
        </p:nvGrpSpPr>
        <p:grpSpPr>
          <a:xfrm>
            <a:off x="7757436" y="2284680"/>
            <a:ext cx="2998533" cy="2688178"/>
            <a:chOff x="0" y="0"/>
            <a:chExt cx="1379207" cy="1236456"/>
          </a:xfrm>
        </p:grpSpPr>
        <p:sp>
          <p:nvSpPr>
            <p:cNvPr id="6" name="Freeform 6"/>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38100" cap="sq">
              <a:solidFill>
                <a:srgbClr val="7D7369"/>
              </a:solidFill>
              <a:prstDash val="solid"/>
              <a:miter/>
            </a:ln>
          </p:spPr>
          <p:txBody>
            <a:bodyPr/>
            <a:lstStyle/>
            <a:p>
              <a:endParaRPr lang="en-US"/>
            </a:p>
          </p:txBody>
        </p:sp>
        <p:sp>
          <p:nvSpPr>
            <p:cNvPr id="7" name="TextBox 7"/>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sp>
        <p:nvSpPr>
          <p:cNvPr id="8" name="Freeform 8"/>
          <p:cNvSpPr/>
          <p:nvPr/>
        </p:nvSpPr>
        <p:spPr>
          <a:xfrm>
            <a:off x="8033939" y="2374050"/>
            <a:ext cx="2445526" cy="2445526"/>
          </a:xfrm>
          <a:custGeom>
            <a:avLst/>
            <a:gdLst/>
            <a:ahLst/>
            <a:cxnLst/>
            <a:rect l="l" t="t" r="r" b="b"/>
            <a:pathLst>
              <a:path w="2445526" h="2445526">
                <a:moveTo>
                  <a:pt x="0" y="0"/>
                </a:moveTo>
                <a:lnTo>
                  <a:pt x="2445526" y="0"/>
                </a:lnTo>
                <a:lnTo>
                  <a:pt x="2445526" y="2445526"/>
                </a:lnTo>
                <a:lnTo>
                  <a:pt x="0" y="2445526"/>
                </a:lnTo>
                <a:lnTo>
                  <a:pt x="0" y="0"/>
                </a:lnTo>
                <a:close/>
              </a:path>
            </a:pathLst>
          </a:custGeom>
          <a:blipFill>
            <a:blip r:embed="rId2"/>
            <a:stretch>
              <a:fillRect/>
            </a:stretch>
          </a:blipFill>
        </p:spPr>
        <p:txBody>
          <a:bodyPr/>
          <a:lstStyle/>
          <a:p>
            <a:endParaRPr lang="en-US"/>
          </a:p>
        </p:txBody>
      </p:sp>
      <p:sp>
        <p:nvSpPr>
          <p:cNvPr id="9" name="Freeform 9"/>
          <p:cNvSpPr/>
          <p:nvPr/>
        </p:nvSpPr>
        <p:spPr>
          <a:xfrm>
            <a:off x="13825489" y="2417820"/>
            <a:ext cx="2421897" cy="2421897"/>
          </a:xfrm>
          <a:custGeom>
            <a:avLst/>
            <a:gdLst/>
            <a:ahLst/>
            <a:cxnLst/>
            <a:rect l="l" t="t" r="r" b="b"/>
            <a:pathLst>
              <a:path w="2421897" h="2421897">
                <a:moveTo>
                  <a:pt x="0" y="0"/>
                </a:moveTo>
                <a:lnTo>
                  <a:pt x="2421897" y="0"/>
                </a:lnTo>
                <a:lnTo>
                  <a:pt x="2421897" y="2421897"/>
                </a:lnTo>
                <a:lnTo>
                  <a:pt x="0" y="2421897"/>
                </a:lnTo>
                <a:lnTo>
                  <a:pt x="0" y="0"/>
                </a:lnTo>
                <a:close/>
              </a:path>
            </a:pathLst>
          </a:custGeom>
          <a:blipFill>
            <a:blip r:embed="rId3"/>
            <a:stretch>
              <a:fillRect/>
            </a:stretch>
          </a:blipFill>
        </p:spPr>
        <p:txBody>
          <a:bodyPr/>
          <a:lstStyle/>
          <a:p>
            <a:endParaRPr lang="en-US"/>
          </a:p>
        </p:txBody>
      </p:sp>
      <p:grpSp>
        <p:nvGrpSpPr>
          <p:cNvPr id="10" name="Group 10"/>
          <p:cNvGrpSpPr/>
          <p:nvPr/>
        </p:nvGrpSpPr>
        <p:grpSpPr>
          <a:xfrm>
            <a:off x="13537171" y="2284680"/>
            <a:ext cx="2998533" cy="2688178"/>
            <a:chOff x="0" y="0"/>
            <a:chExt cx="1379207" cy="1236456"/>
          </a:xfrm>
        </p:grpSpPr>
        <p:sp>
          <p:nvSpPr>
            <p:cNvPr id="11" name="Freeform 11"/>
            <p:cNvSpPr/>
            <p:nvPr/>
          </p:nvSpPr>
          <p:spPr>
            <a:xfrm>
              <a:off x="0" y="0"/>
              <a:ext cx="1379207" cy="1236456"/>
            </a:xfrm>
            <a:custGeom>
              <a:avLst/>
              <a:gdLst/>
              <a:ahLst/>
              <a:cxnLst/>
              <a:rect l="l" t="t" r="r" b="b"/>
              <a:pathLst>
                <a:path w="1379207" h="1236456">
                  <a:moveTo>
                    <a:pt x="0" y="0"/>
                  </a:moveTo>
                  <a:lnTo>
                    <a:pt x="1379207" y="0"/>
                  </a:lnTo>
                  <a:lnTo>
                    <a:pt x="1379207" y="1236456"/>
                  </a:lnTo>
                  <a:lnTo>
                    <a:pt x="0" y="1236456"/>
                  </a:lnTo>
                  <a:close/>
                </a:path>
              </a:pathLst>
            </a:custGeom>
            <a:solidFill>
              <a:srgbClr val="000000">
                <a:alpha val="0"/>
              </a:srgbClr>
            </a:solidFill>
            <a:ln w="38100" cap="sq">
              <a:solidFill>
                <a:srgbClr val="7D7369"/>
              </a:solidFill>
              <a:prstDash val="solid"/>
              <a:miter/>
            </a:ln>
          </p:spPr>
          <p:txBody>
            <a:bodyPr/>
            <a:lstStyle/>
            <a:p>
              <a:endParaRPr lang="en-US"/>
            </a:p>
          </p:txBody>
        </p:sp>
        <p:sp>
          <p:nvSpPr>
            <p:cNvPr id="12" name="TextBox 12"/>
            <p:cNvSpPr txBox="1"/>
            <p:nvPr/>
          </p:nvSpPr>
          <p:spPr>
            <a:xfrm>
              <a:off x="0" y="-28575"/>
              <a:ext cx="1379207" cy="1265031"/>
            </a:xfrm>
            <a:prstGeom prst="rect">
              <a:avLst/>
            </a:prstGeom>
          </p:spPr>
          <p:txBody>
            <a:bodyPr lIns="68580" tIns="68580" rIns="68580" bIns="68580" rtlCol="0" anchor="ctr"/>
            <a:lstStyle/>
            <a:p>
              <a:pPr algn="ctr">
                <a:lnSpc>
                  <a:spcPts val="1889"/>
                </a:lnSpc>
              </a:pPr>
              <a:endParaRPr/>
            </a:p>
          </p:txBody>
        </p:sp>
      </p:grpSp>
      <p:grpSp>
        <p:nvGrpSpPr>
          <p:cNvPr id="13" name="Group 13"/>
          <p:cNvGrpSpPr/>
          <p:nvPr/>
        </p:nvGrpSpPr>
        <p:grpSpPr>
          <a:xfrm>
            <a:off x="1589991" y="5115785"/>
            <a:ext cx="3773952" cy="3923941"/>
            <a:chOff x="0" y="0"/>
            <a:chExt cx="5031935" cy="5231921"/>
          </a:xfrm>
        </p:grpSpPr>
        <p:sp>
          <p:nvSpPr>
            <p:cNvPr id="14" name="TextBox 14"/>
            <p:cNvSpPr txBox="1"/>
            <p:nvPr/>
          </p:nvSpPr>
          <p:spPr>
            <a:xfrm>
              <a:off x="0" y="85725"/>
              <a:ext cx="5015545" cy="1390184"/>
            </a:xfrm>
            <a:prstGeom prst="rect">
              <a:avLst/>
            </a:prstGeom>
          </p:spPr>
          <p:txBody>
            <a:bodyPr lIns="0" tIns="0" rIns="0" bIns="0" rtlCol="0" anchor="t">
              <a:spAutoFit/>
            </a:bodyPr>
            <a:lstStyle/>
            <a:p>
              <a:pPr algn="ctr">
                <a:lnSpc>
                  <a:spcPts val="2638"/>
                </a:lnSpc>
              </a:pPr>
              <a:r>
                <a:rPr lang="en-US" sz="2899" spc="14">
                  <a:solidFill>
                    <a:srgbClr val="70787D"/>
                  </a:solidFill>
                  <a:latin typeface="Playfair Display"/>
                  <a:ea typeface="Playfair Display"/>
                  <a:cs typeface="Playfair Display"/>
                  <a:sym typeface="Playfair Display"/>
                </a:rPr>
                <a:t>South County Advisory Council (SCAC)</a:t>
              </a:r>
            </a:p>
          </p:txBody>
        </p:sp>
        <p:sp>
          <p:nvSpPr>
            <p:cNvPr id="15" name="TextBox 15"/>
            <p:cNvSpPr txBox="1"/>
            <p:nvPr/>
          </p:nvSpPr>
          <p:spPr>
            <a:xfrm>
              <a:off x="0" y="1510834"/>
              <a:ext cx="5031935" cy="632249"/>
            </a:xfrm>
            <a:prstGeom prst="rect">
              <a:avLst/>
            </a:prstGeom>
          </p:spPr>
          <p:txBody>
            <a:bodyPr lIns="0" tIns="0" rIns="0" bIns="0" rtlCol="0" anchor="t">
              <a:spAutoFit/>
            </a:bodyPr>
            <a:lstStyle/>
            <a:p>
              <a:pPr algn="l">
                <a:lnSpc>
                  <a:spcPts val="3919"/>
                </a:lnSpc>
              </a:pPr>
              <a:r>
                <a:rPr lang="en-US" sz="2799" b="1">
                  <a:solidFill>
                    <a:srgbClr val="70787D"/>
                  </a:solidFill>
                  <a:latin typeface="Public Sans Bold"/>
                  <a:ea typeface="Public Sans Bold"/>
                  <a:cs typeface="Public Sans Bold"/>
                  <a:sym typeface="Public Sans Bold"/>
                </a:rPr>
                <a:t>Lane Sutherland</a:t>
              </a:r>
            </a:p>
          </p:txBody>
        </p:sp>
        <p:sp>
          <p:nvSpPr>
            <p:cNvPr id="16" name="TextBox 16"/>
            <p:cNvSpPr txBox="1"/>
            <p:nvPr/>
          </p:nvSpPr>
          <p:spPr>
            <a:xfrm>
              <a:off x="0" y="2320883"/>
              <a:ext cx="5031935" cy="2911038"/>
            </a:xfrm>
            <a:prstGeom prst="rect">
              <a:avLst/>
            </a:prstGeom>
          </p:spPr>
          <p:txBody>
            <a:bodyPr lIns="0" tIns="0" rIns="0" bIns="0" rtlCol="0" anchor="t">
              <a:spAutoFit/>
            </a:bodyPr>
            <a:lstStyle/>
            <a:p>
              <a:pPr algn="just">
                <a:lnSpc>
                  <a:spcPts val="2520"/>
                </a:lnSpc>
              </a:pPr>
              <a:r>
                <a:rPr lang="en-US" sz="1800">
                  <a:solidFill>
                    <a:srgbClr val="70787D"/>
                  </a:solidFill>
                  <a:latin typeface="Public Sans"/>
                  <a:ea typeface="Public Sans"/>
                  <a:cs typeface="Public Sans"/>
                  <a:sym typeface="Public Sans"/>
                </a:rPr>
                <a:t>Lane started his career with the County as a Public Works intern in  2019. He transitioned to Planning and Building in 2020. He is part of the Complex Inland Rural Communities and Subdivisions Team. </a:t>
              </a:r>
            </a:p>
          </p:txBody>
        </p:sp>
      </p:grpSp>
      <p:sp>
        <p:nvSpPr>
          <p:cNvPr id="17" name="TextBox 17"/>
          <p:cNvSpPr txBox="1"/>
          <p:nvPr/>
        </p:nvSpPr>
        <p:spPr>
          <a:xfrm>
            <a:off x="13044435" y="5201510"/>
            <a:ext cx="3761659" cy="1021207"/>
          </a:xfrm>
          <a:prstGeom prst="rect">
            <a:avLst/>
          </a:prstGeom>
        </p:spPr>
        <p:txBody>
          <a:bodyPr lIns="0" tIns="0" rIns="0" bIns="0" rtlCol="0" anchor="t">
            <a:spAutoFit/>
          </a:bodyPr>
          <a:lstStyle/>
          <a:p>
            <a:pPr algn="ctr">
              <a:lnSpc>
                <a:spcPts val="2638"/>
              </a:lnSpc>
            </a:pPr>
            <a:r>
              <a:rPr lang="en-US" sz="2899" spc="14">
                <a:solidFill>
                  <a:srgbClr val="70787D"/>
                </a:solidFill>
                <a:latin typeface="Playfair Display"/>
                <a:ea typeface="Playfair Display"/>
                <a:cs typeface="Playfair Display"/>
                <a:sym typeface="Playfair Display"/>
              </a:rPr>
              <a:t>Vitality Advisory Council of Oceano (VACO)</a:t>
            </a:r>
          </a:p>
        </p:txBody>
      </p:sp>
      <p:sp>
        <p:nvSpPr>
          <p:cNvPr id="18" name="TextBox 18"/>
          <p:cNvSpPr txBox="1"/>
          <p:nvPr/>
        </p:nvSpPr>
        <p:spPr>
          <a:xfrm>
            <a:off x="13149462" y="6222728"/>
            <a:ext cx="3773952" cy="490855"/>
          </a:xfrm>
          <a:prstGeom prst="rect">
            <a:avLst/>
          </a:prstGeom>
        </p:spPr>
        <p:txBody>
          <a:bodyPr lIns="0" tIns="0" rIns="0" bIns="0" rtlCol="0" anchor="t">
            <a:spAutoFit/>
          </a:bodyPr>
          <a:lstStyle/>
          <a:p>
            <a:pPr algn="l">
              <a:lnSpc>
                <a:spcPts val="3919"/>
              </a:lnSpc>
            </a:pPr>
            <a:r>
              <a:rPr lang="en-US" sz="2799" b="1">
                <a:solidFill>
                  <a:srgbClr val="70787D"/>
                </a:solidFill>
                <a:latin typeface="Public Sans Bold"/>
                <a:ea typeface="Public Sans Bold"/>
                <a:cs typeface="Public Sans Bold"/>
                <a:sym typeface="Public Sans Bold"/>
              </a:rPr>
              <a:t>Michael Zapeda</a:t>
            </a:r>
          </a:p>
        </p:txBody>
      </p:sp>
      <p:sp>
        <p:nvSpPr>
          <p:cNvPr id="19" name="TextBox 19"/>
          <p:cNvSpPr txBox="1"/>
          <p:nvPr/>
        </p:nvSpPr>
        <p:spPr>
          <a:xfrm>
            <a:off x="13148862" y="6882459"/>
            <a:ext cx="3669524" cy="1878458"/>
          </a:xfrm>
          <a:prstGeom prst="rect">
            <a:avLst/>
          </a:prstGeom>
        </p:spPr>
        <p:txBody>
          <a:bodyPr lIns="0" tIns="0" rIns="0" bIns="0" rtlCol="0" anchor="t">
            <a:spAutoFit/>
          </a:bodyPr>
          <a:lstStyle/>
          <a:p>
            <a:pPr algn="just">
              <a:lnSpc>
                <a:spcPts val="2520"/>
              </a:lnSpc>
            </a:pPr>
            <a:r>
              <a:rPr lang="en-US" sz="1800">
                <a:solidFill>
                  <a:srgbClr val="70787D"/>
                </a:solidFill>
                <a:latin typeface="Public Sans"/>
                <a:ea typeface="Public Sans"/>
                <a:cs typeface="Public Sans"/>
                <a:sym typeface="Public Sans"/>
              </a:rPr>
              <a:t>Michael started with the County in 2022. He is part of the Permit Center Planning Team and specializes in Tree Removal Permits, Zoning Clearances, and helping the public with inquiries. </a:t>
            </a:r>
          </a:p>
        </p:txBody>
      </p:sp>
      <p:sp>
        <p:nvSpPr>
          <p:cNvPr id="20" name="TextBox 20"/>
          <p:cNvSpPr txBox="1"/>
          <p:nvPr/>
        </p:nvSpPr>
        <p:spPr>
          <a:xfrm>
            <a:off x="7202867" y="5134846"/>
            <a:ext cx="4094291" cy="1021207"/>
          </a:xfrm>
          <a:prstGeom prst="rect">
            <a:avLst/>
          </a:prstGeom>
        </p:spPr>
        <p:txBody>
          <a:bodyPr lIns="0" tIns="0" rIns="0" bIns="0" rtlCol="0" anchor="t">
            <a:spAutoFit/>
          </a:bodyPr>
          <a:lstStyle/>
          <a:p>
            <a:pPr algn="ctr">
              <a:lnSpc>
                <a:spcPts val="2638"/>
              </a:lnSpc>
            </a:pPr>
            <a:r>
              <a:rPr lang="en-US" sz="2899" spc="14">
                <a:solidFill>
                  <a:srgbClr val="70787D"/>
                </a:solidFill>
                <a:latin typeface="Playfair Display"/>
                <a:ea typeface="Playfair Display"/>
                <a:cs typeface="Playfair Display"/>
                <a:sym typeface="Playfair Display"/>
              </a:rPr>
              <a:t>Templeton Area Advisory Group </a:t>
            </a:r>
          </a:p>
          <a:p>
            <a:pPr algn="ctr">
              <a:lnSpc>
                <a:spcPts val="2638"/>
              </a:lnSpc>
            </a:pPr>
            <a:r>
              <a:rPr lang="en-US" sz="2899" spc="14">
                <a:solidFill>
                  <a:srgbClr val="70787D"/>
                </a:solidFill>
                <a:latin typeface="Playfair Display"/>
                <a:ea typeface="Playfair Display"/>
                <a:cs typeface="Playfair Display"/>
                <a:sym typeface="Playfair Display"/>
              </a:rPr>
              <a:t>(TAAG)</a:t>
            </a:r>
          </a:p>
        </p:txBody>
      </p:sp>
      <p:sp>
        <p:nvSpPr>
          <p:cNvPr id="21" name="TextBox 21"/>
          <p:cNvSpPr txBox="1"/>
          <p:nvPr/>
        </p:nvSpPr>
        <p:spPr>
          <a:xfrm>
            <a:off x="7202867" y="6222728"/>
            <a:ext cx="4107670" cy="490855"/>
          </a:xfrm>
          <a:prstGeom prst="rect">
            <a:avLst/>
          </a:prstGeom>
        </p:spPr>
        <p:txBody>
          <a:bodyPr lIns="0" tIns="0" rIns="0" bIns="0" rtlCol="0" anchor="t">
            <a:spAutoFit/>
          </a:bodyPr>
          <a:lstStyle/>
          <a:p>
            <a:pPr algn="l">
              <a:lnSpc>
                <a:spcPts val="3919"/>
              </a:lnSpc>
            </a:pPr>
            <a:r>
              <a:rPr lang="en-US" sz="2799" b="1">
                <a:solidFill>
                  <a:srgbClr val="70787D"/>
                </a:solidFill>
                <a:latin typeface="Public Sans Bold"/>
                <a:ea typeface="Public Sans Bold"/>
                <a:cs typeface="Public Sans Bold"/>
                <a:sym typeface="Public Sans Bold"/>
              </a:rPr>
              <a:t>Eric Tolle </a:t>
            </a:r>
          </a:p>
        </p:txBody>
      </p:sp>
      <p:sp>
        <p:nvSpPr>
          <p:cNvPr id="22" name="TextBox 22"/>
          <p:cNvSpPr txBox="1"/>
          <p:nvPr/>
        </p:nvSpPr>
        <p:spPr>
          <a:xfrm>
            <a:off x="7189487" y="6882459"/>
            <a:ext cx="4107670" cy="1878458"/>
          </a:xfrm>
          <a:prstGeom prst="rect">
            <a:avLst/>
          </a:prstGeom>
        </p:spPr>
        <p:txBody>
          <a:bodyPr lIns="0" tIns="0" rIns="0" bIns="0" rtlCol="0" anchor="t">
            <a:spAutoFit/>
          </a:bodyPr>
          <a:lstStyle/>
          <a:p>
            <a:pPr algn="just">
              <a:lnSpc>
                <a:spcPts val="2519"/>
              </a:lnSpc>
            </a:pPr>
            <a:r>
              <a:rPr lang="en-US" sz="1799">
                <a:solidFill>
                  <a:srgbClr val="70787D"/>
                </a:solidFill>
                <a:latin typeface="Public Sans"/>
                <a:ea typeface="Public Sans"/>
                <a:cs typeface="Public Sans"/>
                <a:sym typeface="Public Sans"/>
              </a:rPr>
              <a:t>Eric started with the County in 2022. He is part of the Complex Inland Projects and Subdivisions Team. He also serves as the Airport Land Use Commission Liaison and acts as the Point of Contact for all  CAC Liaisons. </a:t>
            </a:r>
          </a:p>
        </p:txBody>
      </p:sp>
      <p:sp>
        <p:nvSpPr>
          <p:cNvPr id="23" name="TextBox 23"/>
          <p:cNvSpPr txBox="1"/>
          <p:nvPr/>
        </p:nvSpPr>
        <p:spPr>
          <a:xfrm>
            <a:off x="587786" y="593773"/>
            <a:ext cx="16230600" cy="620351"/>
          </a:xfrm>
          <a:prstGeom prst="rect">
            <a:avLst/>
          </a:prstGeom>
        </p:spPr>
        <p:txBody>
          <a:bodyPr lIns="0" tIns="0" rIns="0" bIns="0" rtlCol="0" anchor="t">
            <a:spAutoFit/>
          </a:bodyPr>
          <a:lstStyle/>
          <a:p>
            <a:pPr algn="l">
              <a:lnSpc>
                <a:spcPts val="5180"/>
              </a:lnSpc>
              <a:spcBef>
                <a:spcPct val="0"/>
              </a:spcBef>
            </a:pPr>
            <a:r>
              <a:rPr lang="en-US" sz="3700">
                <a:solidFill>
                  <a:srgbClr val="01426A"/>
                </a:solidFill>
                <a:latin typeface="Playfair Display"/>
                <a:ea typeface="Playfair Display"/>
                <a:cs typeface="Playfair Display"/>
                <a:sym typeface="Playfair Display"/>
              </a:rPr>
              <a:t>Meet your CAC Liaisons</a:t>
            </a:r>
          </a:p>
        </p:txBody>
      </p:sp>
      <p:sp>
        <p:nvSpPr>
          <p:cNvPr id="24" name="Freeform 24"/>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4"/>
            <a:stretch>
              <a:fillRect/>
            </a:stretch>
          </a:blipFill>
        </p:spPr>
        <p:txBody>
          <a:bodyPr/>
          <a:lstStyle/>
          <a:p>
            <a:endParaRPr lang="en-US"/>
          </a:p>
        </p:txBody>
      </p:sp>
      <p:sp>
        <p:nvSpPr>
          <p:cNvPr id="25" name="AutoShape 25"/>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26" name="TextBox 26"/>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27" name="Freeform 27"/>
          <p:cNvSpPr/>
          <p:nvPr/>
        </p:nvSpPr>
        <p:spPr>
          <a:xfrm>
            <a:off x="2164788" y="2417820"/>
            <a:ext cx="2624357" cy="2401756"/>
          </a:xfrm>
          <a:custGeom>
            <a:avLst/>
            <a:gdLst/>
            <a:ahLst/>
            <a:cxnLst/>
            <a:rect l="l" t="t" r="r" b="b"/>
            <a:pathLst>
              <a:path w="2624357" h="2401756">
                <a:moveTo>
                  <a:pt x="0" y="0"/>
                </a:moveTo>
                <a:lnTo>
                  <a:pt x="2624357" y="0"/>
                </a:lnTo>
                <a:lnTo>
                  <a:pt x="2624357" y="2401756"/>
                </a:lnTo>
                <a:lnTo>
                  <a:pt x="0" y="2401756"/>
                </a:lnTo>
                <a:lnTo>
                  <a:pt x="0" y="0"/>
                </a:lnTo>
                <a:close/>
              </a:path>
            </a:pathLst>
          </a:custGeom>
          <a:blipFill>
            <a:blip r:embed="rId5"/>
            <a:stretch>
              <a:fillRect l="-27906" t="-41096" r="-17607" b="-70905"/>
            </a:stretch>
          </a:blipFill>
        </p:spPr>
        <p:txBody>
          <a:bodyPr/>
          <a:lstStyle/>
          <a:p>
            <a:endParaRPr lang="en-US"/>
          </a:p>
        </p:txBody>
      </p:sp>
    </p:spTree>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610742" y="724002"/>
            <a:ext cx="16230594" cy="38509"/>
          </a:xfrm>
          <a:prstGeom prst="line">
            <a:avLst/>
          </a:prstGeom>
          <a:ln w="9525"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475081" y="9239250"/>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AutoShape 4"/>
          <p:cNvSpPr/>
          <p:nvPr/>
        </p:nvSpPr>
        <p:spPr>
          <a:xfrm flipV="1">
            <a:off x="16841348" y="9351509"/>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5" name="TextBox 5"/>
          <p:cNvSpPr txBox="1"/>
          <p:nvPr/>
        </p:nvSpPr>
        <p:spPr>
          <a:xfrm>
            <a:off x="1028700" y="2679403"/>
            <a:ext cx="16630545" cy="4933364"/>
          </a:xfrm>
          <a:prstGeom prst="rect">
            <a:avLst/>
          </a:prstGeom>
        </p:spPr>
        <p:txBody>
          <a:bodyPr lIns="0" tIns="0" rIns="0" bIns="0" rtlCol="0" anchor="t">
            <a:spAutoFit/>
          </a:bodyPr>
          <a:lstStyle/>
          <a:p>
            <a:pPr algn="l">
              <a:lnSpc>
                <a:spcPts val="7865"/>
              </a:lnSpc>
            </a:pPr>
            <a:r>
              <a:rPr lang="en-US" sz="6050" spc="30">
                <a:solidFill>
                  <a:srgbClr val="01426A"/>
                </a:solidFill>
                <a:latin typeface="Playfair Display"/>
                <a:ea typeface="Playfair Display"/>
                <a:cs typeface="Playfair Display"/>
                <a:sym typeface="Playfair Display"/>
              </a:rPr>
              <a:t>“Community is much more than belonging to something; it’s about doing something together that makes belonging matter.”</a:t>
            </a:r>
          </a:p>
          <a:p>
            <a:pPr algn="l">
              <a:lnSpc>
                <a:spcPts val="7865"/>
              </a:lnSpc>
            </a:pPr>
            <a:endParaRPr lang="en-US" sz="6050" spc="30">
              <a:solidFill>
                <a:srgbClr val="01426A"/>
              </a:solidFill>
              <a:latin typeface="Playfair Display"/>
              <a:ea typeface="Playfair Display"/>
              <a:cs typeface="Playfair Display"/>
              <a:sym typeface="Playfair Display"/>
            </a:endParaRPr>
          </a:p>
          <a:p>
            <a:pPr algn="l">
              <a:lnSpc>
                <a:spcPts val="7865"/>
              </a:lnSpc>
            </a:pPr>
            <a:r>
              <a:rPr lang="en-US" sz="6050" spc="30">
                <a:solidFill>
                  <a:srgbClr val="01426A"/>
                </a:solidFill>
                <a:latin typeface="Playfair Display"/>
                <a:ea typeface="Playfair Display"/>
                <a:cs typeface="Playfair Display"/>
                <a:sym typeface="Playfair Display"/>
              </a:rPr>
              <a:t>-Brian Solis, Author </a:t>
            </a:r>
          </a:p>
        </p:txBody>
      </p:sp>
      <p:sp>
        <p:nvSpPr>
          <p:cNvPr id="6" name="Freeform 6"/>
          <p:cNvSpPr/>
          <p:nvPr/>
        </p:nvSpPr>
        <p:spPr>
          <a:xfrm>
            <a:off x="5464571" y="8053541"/>
            <a:ext cx="7315200" cy="2185416"/>
          </a:xfrm>
          <a:custGeom>
            <a:avLst/>
            <a:gdLst/>
            <a:ahLst/>
            <a:cxnLst/>
            <a:rect l="l" t="t" r="r" b="b"/>
            <a:pathLst>
              <a:path w="7315200" h="2185416">
                <a:moveTo>
                  <a:pt x="0" y="0"/>
                </a:moveTo>
                <a:lnTo>
                  <a:pt x="7315200" y="0"/>
                </a:lnTo>
                <a:lnTo>
                  <a:pt x="7315200" y="2185416"/>
                </a:lnTo>
                <a:lnTo>
                  <a:pt x="0" y="2185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610748" y="70681"/>
            <a:ext cx="16230600" cy="648559"/>
          </a:xfrm>
          <a:prstGeom prst="rect">
            <a:avLst/>
          </a:prstGeom>
        </p:spPr>
        <p:txBody>
          <a:bodyPr lIns="0" tIns="0" rIns="0" bIns="0" rtlCol="0" anchor="t">
            <a:spAutoFit/>
          </a:bodyPr>
          <a:lstStyle/>
          <a:p>
            <a:pPr algn="l">
              <a:lnSpc>
                <a:spcPts val="5200"/>
              </a:lnSpc>
              <a:spcBef>
                <a:spcPct val="0"/>
              </a:spcBef>
            </a:pPr>
            <a:r>
              <a:rPr lang="en-US" sz="3714" b="1" spc="843">
                <a:solidFill>
                  <a:srgbClr val="735E44"/>
                </a:solidFill>
                <a:latin typeface="Public Sans Bold"/>
                <a:ea typeface="Public Sans Bold"/>
                <a:cs typeface="Public Sans Bold"/>
                <a:sym typeface="Public Sans Bold"/>
              </a:rPr>
              <a:t>COMMUNITY INVOLVEMENT </a:t>
            </a:r>
          </a:p>
        </p:txBody>
      </p:sp>
      <p:sp>
        <p:nvSpPr>
          <p:cNvPr id="8" name="TextBox 8"/>
          <p:cNvSpPr txBox="1"/>
          <p:nvPr/>
        </p:nvSpPr>
        <p:spPr>
          <a:xfrm>
            <a:off x="17060423" y="9597591"/>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4282707" y="1885547"/>
            <a:ext cx="7969966" cy="7601356"/>
          </a:xfrm>
          <a:custGeom>
            <a:avLst/>
            <a:gdLst/>
            <a:ahLst/>
            <a:cxnLst/>
            <a:rect l="l" t="t" r="r" b="b"/>
            <a:pathLst>
              <a:path w="7969966" h="7601356">
                <a:moveTo>
                  <a:pt x="0" y="0"/>
                </a:moveTo>
                <a:lnTo>
                  <a:pt x="7969966" y="0"/>
                </a:lnTo>
                <a:lnTo>
                  <a:pt x="7969966" y="7601356"/>
                </a:lnTo>
                <a:lnTo>
                  <a:pt x="0" y="7601356"/>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24171" y="344921"/>
            <a:ext cx="6646741" cy="821014"/>
          </a:xfrm>
          <a:prstGeom prst="rect">
            <a:avLst/>
          </a:prstGeom>
        </p:spPr>
        <p:txBody>
          <a:bodyPr lIns="0" tIns="0" rIns="0" bIns="0" rtlCol="0" anchor="t">
            <a:spAutoFit/>
          </a:bodyPr>
          <a:lstStyle/>
          <a:p>
            <a:pPr algn="ctr">
              <a:lnSpc>
                <a:spcPts val="6719"/>
              </a:lnSpc>
              <a:spcBef>
                <a:spcPct val="0"/>
              </a:spcBef>
            </a:pPr>
            <a:r>
              <a:rPr lang="en-US" sz="4799">
                <a:solidFill>
                  <a:srgbClr val="83786F"/>
                </a:solidFill>
                <a:latin typeface="Playfair Display"/>
                <a:ea typeface="Playfair Display"/>
                <a:cs typeface="Playfair Display"/>
                <a:sym typeface="Playfair Display"/>
              </a:rPr>
              <a:t>CAC Handbook:</a:t>
            </a:r>
          </a:p>
        </p:txBody>
      </p:sp>
      <p:sp>
        <p:nvSpPr>
          <p:cNvPr id="4" name="AutoShape 4"/>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5" name="Freeform 5"/>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Tree>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Freeform 4"/>
          <p:cNvSpPr/>
          <p:nvPr/>
        </p:nvSpPr>
        <p:spPr>
          <a:xfrm>
            <a:off x="1491049" y="2532725"/>
            <a:ext cx="803196" cy="741861"/>
          </a:xfrm>
          <a:custGeom>
            <a:avLst/>
            <a:gdLst/>
            <a:ahLst/>
            <a:cxnLst/>
            <a:rect l="l" t="t" r="r" b="b"/>
            <a:pathLst>
              <a:path w="803196" h="741861">
                <a:moveTo>
                  <a:pt x="0" y="0"/>
                </a:moveTo>
                <a:lnTo>
                  <a:pt x="803196" y="0"/>
                </a:lnTo>
                <a:lnTo>
                  <a:pt x="803196" y="741861"/>
                </a:lnTo>
                <a:lnTo>
                  <a:pt x="0" y="7418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70744" y="3774743"/>
            <a:ext cx="803196" cy="741861"/>
          </a:xfrm>
          <a:custGeom>
            <a:avLst/>
            <a:gdLst/>
            <a:ahLst/>
            <a:cxnLst/>
            <a:rect l="l" t="t" r="r" b="b"/>
            <a:pathLst>
              <a:path w="803196" h="741861">
                <a:moveTo>
                  <a:pt x="0" y="0"/>
                </a:moveTo>
                <a:lnTo>
                  <a:pt x="803196" y="0"/>
                </a:lnTo>
                <a:lnTo>
                  <a:pt x="803196" y="741861"/>
                </a:lnTo>
                <a:lnTo>
                  <a:pt x="0" y="7418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570744" y="5143500"/>
            <a:ext cx="803196" cy="741861"/>
          </a:xfrm>
          <a:custGeom>
            <a:avLst/>
            <a:gdLst/>
            <a:ahLst/>
            <a:cxnLst/>
            <a:rect l="l" t="t" r="r" b="b"/>
            <a:pathLst>
              <a:path w="803196" h="741861">
                <a:moveTo>
                  <a:pt x="0" y="0"/>
                </a:moveTo>
                <a:lnTo>
                  <a:pt x="803196" y="0"/>
                </a:lnTo>
                <a:lnTo>
                  <a:pt x="803196" y="741861"/>
                </a:lnTo>
                <a:lnTo>
                  <a:pt x="0" y="7418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70744" y="6395334"/>
            <a:ext cx="803196" cy="741861"/>
          </a:xfrm>
          <a:custGeom>
            <a:avLst/>
            <a:gdLst/>
            <a:ahLst/>
            <a:cxnLst/>
            <a:rect l="l" t="t" r="r" b="b"/>
            <a:pathLst>
              <a:path w="803196" h="741861">
                <a:moveTo>
                  <a:pt x="0" y="0"/>
                </a:moveTo>
                <a:lnTo>
                  <a:pt x="803196" y="0"/>
                </a:lnTo>
                <a:lnTo>
                  <a:pt x="803196" y="741861"/>
                </a:lnTo>
                <a:lnTo>
                  <a:pt x="0" y="7418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TextBox 8"/>
          <p:cNvSpPr txBox="1"/>
          <p:nvPr/>
        </p:nvSpPr>
        <p:spPr>
          <a:xfrm>
            <a:off x="2704781" y="2300941"/>
            <a:ext cx="9411019" cy="4836254"/>
          </a:xfrm>
          <a:prstGeom prst="rect">
            <a:avLst/>
          </a:prstGeom>
        </p:spPr>
        <p:txBody>
          <a:bodyPr wrap="square" lIns="0" tIns="0" rIns="0" bIns="0" rtlCol="0" anchor="t">
            <a:spAutoFit/>
          </a:bodyPr>
          <a:lstStyle/>
          <a:p>
            <a:pPr algn="l">
              <a:lnSpc>
                <a:spcPts val="9751"/>
              </a:lnSpc>
            </a:pPr>
            <a:r>
              <a:rPr lang="en-US" sz="5540" dirty="0">
                <a:solidFill>
                  <a:srgbClr val="01426A"/>
                </a:solidFill>
                <a:latin typeface="Public Sans"/>
                <a:ea typeface="Public Sans"/>
                <a:cs typeface="Public Sans"/>
                <a:sym typeface="Public Sans"/>
              </a:rPr>
              <a:t>Mission Statement</a:t>
            </a:r>
          </a:p>
          <a:p>
            <a:pPr algn="l">
              <a:lnSpc>
                <a:spcPts val="9751"/>
              </a:lnSpc>
            </a:pPr>
            <a:r>
              <a:rPr lang="en-US" sz="5540" dirty="0">
                <a:solidFill>
                  <a:srgbClr val="01426A"/>
                </a:solidFill>
                <a:latin typeface="Public Sans"/>
                <a:ea typeface="Public Sans"/>
                <a:cs typeface="Public Sans"/>
                <a:sym typeface="Public Sans"/>
              </a:rPr>
              <a:t>Membership</a:t>
            </a:r>
          </a:p>
          <a:p>
            <a:pPr algn="l">
              <a:lnSpc>
                <a:spcPts val="9751"/>
              </a:lnSpc>
            </a:pPr>
            <a:r>
              <a:rPr lang="en-US" sz="5540" dirty="0">
                <a:solidFill>
                  <a:srgbClr val="01426A"/>
                </a:solidFill>
                <a:latin typeface="Public Sans"/>
                <a:ea typeface="Public Sans"/>
                <a:cs typeface="Public Sans"/>
                <a:sym typeface="Public Sans"/>
              </a:rPr>
              <a:t>Meetings</a:t>
            </a:r>
          </a:p>
          <a:p>
            <a:pPr algn="l">
              <a:lnSpc>
                <a:spcPts val="9751"/>
              </a:lnSpc>
            </a:pPr>
            <a:r>
              <a:rPr lang="en-US" sz="5540" dirty="0">
                <a:solidFill>
                  <a:srgbClr val="01426A"/>
                </a:solidFill>
                <a:latin typeface="Public Sans"/>
                <a:ea typeface="Public Sans"/>
                <a:cs typeface="Public Sans"/>
                <a:sym typeface="Public Sans"/>
              </a:rPr>
              <a:t>Voting &amp; Decision-Making</a:t>
            </a:r>
          </a:p>
        </p:txBody>
      </p:sp>
      <p:sp>
        <p:nvSpPr>
          <p:cNvPr id="9" name="Freeform 9"/>
          <p:cNvSpPr/>
          <p:nvPr/>
        </p:nvSpPr>
        <p:spPr>
          <a:xfrm>
            <a:off x="12536396" y="2965985"/>
            <a:ext cx="4094226" cy="4114800"/>
          </a:xfrm>
          <a:custGeom>
            <a:avLst/>
            <a:gdLst/>
            <a:ahLst/>
            <a:cxnLst/>
            <a:rect l="l" t="t" r="r" b="b"/>
            <a:pathLst>
              <a:path w="4094226" h="4114800">
                <a:moveTo>
                  <a:pt x="0" y="0"/>
                </a:moveTo>
                <a:lnTo>
                  <a:pt x="4094226" y="0"/>
                </a:lnTo>
                <a:lnTo>
                  <a:pt x="409422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11" name="TextBox 11"/>
          <p:cNvSpPr txBox="1"/>
          <p:nvPr/>
        </p:nvSpPr>
        <p:spPr>
          <a:xfrm>
            <a:off x="677372" y="551616"/>
            <a:ext cx="7608732" cy="868444"/>
          </a:xfrm>
          <a:prstGeom prst="rect">
            <a:avLst/>
          </a:prstGeom>
        </p:spPr>
        <p:txBody>
          <a:bodyPr lIns="0" tIns="0" rIns="0" bIns="0" rtlCol="0" anchor="t">
            <a:spAutoFit/>
          </a:bodyPr>
          <a:lstStyle/>
          <a:p>
            <a:pPr algn="ctr">
              <a:lnSpc>
                <a:spcPts val="7260"/>
              </a:lnSpc>
              <a:spcBef>
                <a:spcPct val="0"/>
              </a:spcBef>
            </a:pPr>
            <a:r>
              <a:rPr lang="en-US" sz="5185" spc="25">
                <a:solidFill>
                  <a:srgbClr val="01426A"/>
                </a:solidFill>
                <a:latin typeface="Playfair Display"/>
                <a:ea typeface="Playfair Display"/>
                <a:cs typeface="Playfair Display"/>
                <a:sym typeface="Playfair Display"/>
              </a:rPr>
              <a:t>CAC By-Laws Guidelines: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2068496" y="6520147"/>
            <a:ext cx="5568805" cy="2802787"/>
            <a:chOff x="0" y="0"/>
            <a:chExt cx="3642043" cy="1833045"/>
          </a:xfrm>
        </p:grpSpPr>
        <p:sp>
          <p:nvSpPr>
            <p:cNvPr id="5" name="Freeform 5"/>
            <p:cNvSpPr/>
            <p:nvPr/>
          </p:nvSpPr>
          <p:spPr>
            <a:xfrm>
              <a:off x="0" y="0"/>
              <a:ext cx="3642043" cy="1833045"/>
            </a:xfrm>
            <a:custGeom>
              <a:avLst/>
              <a:gdLst/>
              <a:ahLst/>
              <a:cxnLst/>
              <a:rect l="l" t="t" r="r" b="b"/>
              <a:pathLst>
                <a:path w="3642043" h="1833045">
                  <a:moveTo>
                    <a:pt x="3517583" y="1833045"/>
                  </a:moveTo>
                  <a:lnTo>
                    <a:pt x="124460" y="1833045"/>
                  </a:lnTo>
                  <a:cubicBezTo>
                    <a:pt x="55880" y="1833045"/>
                    <a:pt x="0" y="1777165"/>
                    <a:pt x="0" y="1708585"/>
                  </a:cubicBezTo>
                  <a:lnTo>
                    <a:pt x="0" y="124460"/>
                  </a:lnTo>
                  <a:cubicBezTo>
                    <a:pt x="0" y="55880"/>
                    <a:pt x="55880" y="0"/>
                    <a:pt x="124460" y="0"/>
                  </a:cubicBezTo>
                  <a:lnTo>
                    <a:pt x="3517583" y="0"/>
                  </a:lnTo>
                  <a:cubicBezTo>
                    <a:pt x="3586163" y="0"/>
                    <a:pt x="3642043" y="55880"/>
                    <a:pt x="3642043" y="124460"/>
                  </a:cubicBezTo>
                  <a:lnTo>
                    <a:pt x="3642043" y="1708585"/>
                  </a:lnTo>
                  <a:cubicBezTo>
                    <a:pt x="3642043" y="1777165"/>
                    <a:pt x="3586163" y="1833045"/>
                    <a:pt x="3517583" y="1833045"/>
                  </a:cubicBezTo>
                  <a:close/>
                </a:path>
              </a:pathLst>
            </a:custGeom>
            <a:solidFill>
              <a:srgbClr val="939B9C"/>
            </a:solidFill>
          </p:spPr>
          <p:txBody>
            <a:bodyPr/>
            <a:lstStyle/>
            <a:p>
              <a:endParaRPr lang="en-US"/>
            </a:p>
          </p:txBody>
        </p:sp>
      </p:grpSp>
      <p:grpSp>
        <p:nvGrpSpPr>
          <p:cNvPr id="6" name="Group 6"/>
          <p:cNvGrpSpPr/>
          <p:nvPr/>
        </p:nvGrpSpPr>
        <p:grpSpPr>
          <a:xfrm>
            <a:off x="2068496" y="3254915"/>
            <a:ext cx="5568805" cy="2734346"/>
            <a:chOff x="0" y="0"/>
            <a:chExt cx="7425073" cy="3645795"/>
          </a:xfrm>
        </p:grpSpPr>
        <p:grpSp>
          <p:nvGrpSpPr>
            <p:cNvPr id="7" name="Group 7"/>
            <p:cNvGrpSpPr/>
            <p:nvPr/>
          </p:nvGrpSpPr>
          <p:grpSpPr>
            <a:xfrm>
              <a:off x="0" y="0"/>
              <a:ext cx="7425073" cy="3645795"/>
              <a:chOff x="0" y="0"/>
              <a:chExt cx="3642043" cy="1788284"/>
            </a:xfrm>
          </p:grpSpPr>
          <p:sp>
            <p:nvSpPr>
              <p:cNvPr id="8" name="Freeform 8"/>
              <p:cNvSpPr/>
              <p:nvPr/>
            </p:nvSpPr>
            <p:spPr>
              <a:xfrm>
                <a:off x="0" y="0"/>
                <a:ext cx="3642043" cy="1788284"/>
              </a:xfrm>
              <a:custGeom>
                <a:avLst/>
                <a:gdLst/>
                <a:ahLst/>
                <a:cxnLst/>
                <a:rect l="l" t="t" r="r" b="b"/>
                <a:pathLst>
                  <a:path w="3642043" h="1788284">
                    <a:moveTo>
                      <a:pt x="3517583" y="1788284"/>
                    </a:moveTo>
                    <a:lnTo>
                      <a:pt x="124460" y="1788284"/>
                    </a:lnTo>
                    <a:cubicBezTo>
                      <a:pt x="55880" y="1788284"/>
                      <a:pt x="0" y="1732404"/>
                      <a:pt x="0" y="1663824"/>
                    </a:cubicBezTo>
                    <a:lnTo>
                      <a:pt x="0" y="124460"/>
                    </a:lnTo>
                    <a:cubicBezTo>
                      <a:pt x="0" y="55880"/>
                      <a:pt x="55880" y="0"/>
                      <a:pt x="124460" y="0"/>
                    </a:cubicBezTo>
                    <a:lnTo>
                      <a:pt x="3517583" y="0"/>
                    </a:lnTo>
                    <a:cubicBezTo>
                      <a:pt x="3586163" y="0"/>
                      <a:pt x="3642043" y="55880"/>
                      <a:pt x="3642043" y="124460"/>
                    </a:cubicBezTo>
                    <a:lnTo>
                      <a:pt x="3642043" y="1663824"/>
                    </a:lnTo>
                    <a:cubicBezTo>
                      <a:pt x="3642043" y="1732404"/>
                      <a:pt x="3586163" y="1788284"/>
                      <a:pt x="3517583" y="1788284"/>
                    </a:cubicBezTo>
                    <a:close/>
                  </a:path>
                </a:pathLst>
              </a:custGeom>
              <a:solidFill>
                <a:srgbClr val="939B9C"/>
              </a:solidFill>
            </p:spPr>
            <p:txBody>
              <a:bodyPr/>
              <a:lstStyle/>
              <a:p>
                <a:endParaRPr lang="en-US"/>
              </a:p>
            </p:txBody>
          </p:sp>
        </p:grpSp>
        <p:sp>
          <p:nvSpPr>
            <p:cNvPr id="9" name="TextBox 9"/>
            <p:cNvSpPr txBox="1"/>
            <p:nvPr/>
          </p:nvSpPr>
          <p:spPr>
            <a:xfrm>
              <a:off x="252827" y="279418"/>
              <a:ext cx="6421923" cy="2957477"/>
            </a:xfrm>
            <a:prstGeom prst="rect">
              <a:avLst/>
            </a:prstGeom>
          </p:spPr>
          <p:txBody>
            <a:bodyPr lIns="0" tIns="0" rIns="0" bIns="0" rtlCol="0" anchor="t">
              <a:spAutoFit/>
            </a:bodyPr>
            <a:lstStyle/>
            <a:p>
              <a:pPr marL="0" lvl="0" indent="0" algn="just">
                <a:lnSpc>
                  <a:spcPts val="2940"/>
                </a:lnSpc>
                <a:spcBef>
                  <a:spcPct val="0"/>
                </a:spcBef>
              </a:pPr>
              <a:r>
                <a:rPr lang="en-US" sz="2100">
                  <a:solidFill>
                    <a:srgbClr val="FFFFFF"/>
                  </a:solidFill>
                  <a:latin typeface="Public Sans"/>
                  <a:ea typeface="Public Sans"/>
                  <a:cs typeface="Public Sans"/>
                  <a:sym typeface="Public Sans"/>
                </a:rPr>
                <a:t>Receive referral package from Planning and Building Department and complete recommendation form, if applicable. </a:t>
              </a:r>
              <a:r>
                <a:rPr lang="en-US" sz="2100" b="1">
                  <a:solidFill>
                    <a:srgbClr val="FFFFFF"/>
                  </a:solidFill>
                  <a:latin typeface="Public Sans Bold"/>
                  <a:ea typeface="Public Sans Bold"/>
                  <a:cs typeface="Public Sans Bold"/>
                  <a:sym typeface="Public Sans Bold"/>
                </a:rPr>
                <a:t>Add project discussion to the next advisory council meeting agenda.</a:t>
              </a:r>
            </a:p>
          </p:txBody>
        </p:sp>
      </p:grpSp>
      <p:grpSp>
        <p:nvGrpSpPr>
          <p:cNvPr id="10" name="Group 10"/>
          <p:cNvGrpSpPr/>
          <p:nvPr/>
        </p:nvGrpSpPr>
        <p:grpSpPr>
          <a:xfrm>
            <a:off x="10848542" y="6440961"/>
            <a:ext cx="5568805" cy="2961159"/>
            <a:chOff x="0" y="0"/>
            <a:chExt cx="7425073" cy="3948213"/>
          </a:xfrm>
        </p:grpSpPr>
        <p:grpSp>
          <p:nvGrpSpPr>
            <p:cNvPr id="11" name="Group 11"/>
            <p:cNvGrpSpPr/>
            <p:nvPr/>
          </p:nvGrpSpPr>
          <p:grpSpPr>
            <a:xfrm>
              <a:off x="0" y="0"/>
              <a:ext cx="7425073" cy="3948213"/>
              <a:chOff x="0" y="0"/>
              <a:chExt cx="3642043" cy="1936622"/>
            </a:xfrm>
          </p:grpSpPr>
          <p:sp>
            <p:nvSpPr>
              <p:cNvPr id="12" name="Freeform 12"/>
              <p:cNvSpPr/>
              <p:nvPr/>
            </p:nvSpPr>
            <p:spPr>
              <a:xfrm>
                <a:off x="0" y="0"/>
                <a:ext cx="3642043" cy="1936622"/>
              </a:xfrm>
              <a:custGeom>
                <a:avLst/>
                <a:gdLst/>
                <a:ahLst/>
                <a:cxnLst/>
                <a:rect l="l" t="t" r="r" b="b"/>
                <a:pathLst>
                  <a:path w="3642043" h="1936622">
                    <a:moveTo>
                      <a:pt x="3517583" y="1936622"/>
                    </a:moveTo>
                    <a:lnTo>
                      <a:pt x="124460" y="1936622"/>
                    </a:lnTo>
                    <a:cubicBezTo>
                      <a:pt x="55880" y="1936622"/>
                      <a:pt x="0" y="1880742"/>
                      <a:pt x="0" y="1812162"/>
                    </a:cubicBezTo>
                    <a:lnTo>
                      <a:pt x="0" y="124460"/>
                    </a:lnTo>
                    <a:cubicBezTo>
                      <a:pt x="0" y="55880"/>
                      <a:pt x="55880" y="0"/>
                      <a:pt x="124460" y="0"/>
                    </a:cubicBezTo>
                    <a:lnTo>
                      <a:pt x="3517583" y="0"/>
                    </a:lnTo>
                    <a:cubicBezTo>
                      <a:pt x="3586163" y="0"/>
                      <a:pt x="3642043" y="55880"/>
                      <a:pt x="3642043" y="124460"/>
                    </a:cubicBezTo>
                    <a:lnTo>
                      <a:pt x="3642043" y="1812162"/>
                    </a:lnTo>
                    <a:cubicBezTo>
                      <a:pt x="3642043" y="1880742"/>
                      <a:pt x="3586163" y="1936622"/>
                      <a:pt x="3517583" y="1936622"/>
                    </a:cubicBezTo>
                    <a:close/>
                  </a:path>
                </a:pathLst>
              </a:custGeom>
              <a:solidFill>
                <a:srgbClr val="939B9C"/>
              </a:solidFill>
            </p:spPr>
            <p:txBody>
              <a:bodyPr/>
              <a:lstStyle/>
              <a:p>
                <a:endParaRPr lang="en-US"/>
              </a:p>
            </p:txBody>
          </p:sp>
        </p:grpSp>
        <p:sp>
          <p:nvSpPr>
            <p:cNvPr id="13" name="TextBox 13"/>
            <p:cNvSpPr txBox="1"/>
            <p:nvPr/>
          </p:nvSpPr>
          <p:spPr>
            <a:xfrm>
              <a:off x="785288" y="391946"/>
              <a:ext cx="5854497" cy="3107170"/>
            </a:xfrm>
            <a:prstGeom prst="rect">
              <a:avLst/>
            </a:prstGeom>
          </p:spPr>
          <p:txBody>
            <a:bodyPr lIns="0" tIns="0" rIns="0" bIns="0" rtlCol="0" anchor="t">
              <a:spAutoFit/>
            </a:bodyPr>
            <a:lstStyle/>
            <a:p>
              <a:pPr marL="0" lvl="0" indent="0" algn="just">
                <a:lnSpc>
                  <a:spcPts val="3080"/>
                </a:lnSpc>
                <a:spcBef>
                  <a:spcPct val="0"/>
                </a:spcBef>
              </a:pPr>
              <a:r>
                <a:rPr lang="en-US" sz="2200">
                  <a:solidFill>
                    <a:srgbClr val="FFFFFF"/>
                  </a:solidFill>
                  <a:latin typeface="Public Sans"/>
                  <a:ea typeface="Public Sans"/>
                  <a:cs typeface="Public Sans"/>
                  <a:sym typeface="Public Sans"/>
                </a:rPr>
                <a:t>If the project is substantially modified after the advisory council’s review, the Planning and Building Department may </a:t>
              </a:r>
              <a:r>
                <a:rPr lang="en-US" sz="2200" b="1">
                  <a:solidFill>
                    <a:srgbClr val="FFFFFF"/>
                  </a:solidFill>
                  <a:latin typeface="Public Sans Bold"/>
                  <a:ea typeface="Public Sans Bold"/>
                  <a:cs typeface="Public Sans Bold"/>
                  <a:sym typeface="Public Sans Bold"/>
                </a:rPr>
                <a:t>re-refer a project to the council  for additional comments.</a:t>
              </a:r>
            </a:p>
          </p:txBody>
        </p:sp>
      </p:grpSp>
      <p:sp>
        <p:nvSpPr>
          <p:cNvPr id="14" name="Freeform 14"/>
          <p:cNvSpPr/>
          <p:nvPr/>
        </p:nvSpPr>
        <p:spPr>
          <a:xfrm>
            <a:off x="7197974" y="4220801"/>
            <a:ext cx="4120652" cy="2745384"/>
          </a:xfrm>
          <a:custGeom>
            <a:avLst/>
            <a:gdLst/>
            <a:ahLst/>
            <a:cxnLst/>
            <a:rect l="l" t="t" r="r" b="b"/>
            <a:pathLst>
              <a:path w="4120652" h="2745384">
                <a:moveTo>
                  <a:pt x="0" y="0"/>
                </a:moveTo>
                <a:lnTo>
                  <a:pt x="4120652" y="0"/>
                </a:lnTo>
                <a:lnTo>
                  <a:pt x="4120652" y="2745384"/>
                </a:lnTo>
                <a:lnTo>
                  <a:pt x="0" y="27453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5"/>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16" name="TextBox 16"/>
          <p:cNvSpPr txBox="1"/>
          <p:nvPr/>
        </p:nvSpPr>
        <p:spPr>
          <a:xfrm>
            <a:off x="2333490" y="2158565"/>
            <a:ext cx="5038817" cy="565423"/>
          </a:xfrm>
          <a:prstGeom prst="rect">
            <a:avLst/>
          </a:prstGeom>
        </p:spPr>
        <p:txBody>
          <a:bodyPr lIns="0" tIns="0" rIns="0" bIns="0" rtlCol="0" anchor="t">
            <a:spAutoFit/>
          </a:bodyPr>
          <a:lstStyle/>
          <a:p>
            <a:pPr algn="ctr">
              <a:lnSpc>
                <a:spcPts val="4586"/>
              </a:lnSpc>
            </a:pPr>
            <a:r>
              <a:rPr lang="en-US" sz="3275" b="1">
                <a:solidFill>
                  <a:srgbClr val="01426A"/>
                </a:solidFill>
                <a:latin typeface="Public Sans Bold"/>
                <a:ea typeface="Public Sans Bold"/>
                <a:cs typeface="Public Sans Bold"/>
                <a:sym typeface="Public Sans Bold"/>
              </a:rPr>
              <a:t>ADVISORY COUNCIL</a:t>
            </a:r>
          </a:p>
        </p:txBody>
      </p:sp>
      <p:sp>
        <p:nvSpPr>
          <p:cNvPr id="17" name="TextBox 17"/>
          <p:cNvSpPr txBox="1"/>
          <p:nvPr/>
        </p:nvSpPr>
        <p:spPr>
          <a:xfrm>
            <a:off x="10583549" y="2158565"/>
            <a:ext cx="5038817" cy="565423"/>
          </a:xfrm>
          <a:prstGeom prst="rect">
            <a:avLst/>
          </a:prstGeom>
        </p:spPr>
        <p:txBody>
          <a:bodyPr lIns="0" tIns="0" rIns="0" bIns="0" rtlCol="0" anchor="t">
            <a:spAutoFit/>
          </a:bodyPr>
          <a:lstStyle/>
          <a:p>
            <a:pPr algn="ctr">
              <a:lnSpc>
                <a:spcPts val="4586"/>
              </a:lnSpc>
            </a:pPr>
            <a:r>
              <a:rPr lang="en-US" sz="3275" b="1">
                <a:solidFill>
                  <a:srgbClr val="01426A"/>
                </a:solidFill>
                <a:latin typeface="Public Sans Bold"/>
                <a:ea typeface="Public Sans Bold"/>
                <a:cs typeface="Public Sans Bold"/>
                <a:sym typeface="Public Sans Bold"/>
              </a:rPr>
              <a:t>SLO COUNTY</a:t>
            </a:r>
          </a:p>
        </p:txBody>
      </p:sp>
      <p:sp>
        <p:nvSpPr>
          <p:cNvPr id="18" name="TextBox 18"/>
          <p:cNvSpPr txBox="1"/>
          <p:nvPr/>
        </p:nvSpPr>
        <p:spPr>
          <a:xfrm>
            <a:off x="6163562" y="482304"/>
            <a:ext cx="6189476" cy="978493"/>
          </a:xfrm>
          <a:prstGeom prst="rect">
            <a:avLst/>
          </a:prstGeom>
        </p:spPr>
        <p:txBody>
          <a:bodyPr lIns="0" tIns="0" rIns="0" bIns="0" rtlCol="0" anchor="t">
            <a:spAutoFit/>
          </a:bodyPr>
          <a:lstStyle/>
          <a:p>
            <a:pPr algn="l">
              <a:lnSpc>
                <a:spcPts val="8019"/>
              </a:lnSpc>
              <a:spcBef>
                <a:spcPct val="0"/>
              </a:spcBef>
            </a:pPr>
            <a:r>
              <a:rPr lang="en-US" sz="5728">
                <a:solidFill>
                  <a:srgbClr val="01426A"/>
                </a:solidFill>
                <a:latin typeface="Playfair Display"/>
                <a:ea typeface="Playfair Display"/>
                <a:cs typeface="Playfair Display"/>
                <a:sym typeface="Playfair Display"/>
              </a:rPr>
              <a:t>Overview of Roles</a:t>
            </a:r>
          </a:p>
        </p:txBody>
      </p:sp>
      <p:sp>
        <p:nvSpPr>
          <p:cNvPr id="19" name="TextBox 19"/>
          <p:cNvSpPr txBox="1"/>
          <p:nvPr/>
        </p:nvSpPr>
        <p:spPr>
          <a:xfrm>
            <a:off x="2234241" y="6617945"/>
            <a:ext cx="4840318" cy="2232395"/>
          </a:xfrm>
          <a:prstGeom prst="rect">
            <a:avLst/>
          </a:prstGeom>
        </p:spPr>
        <p:txBody>
          <a:bodyPr lIns="0" tIns="0" rIns="0" bIns="0" rtlCol="0" anchor="t">
            <a:spAutoFit/>
          </a:bodyPr>
          <a:lstStyle/>
          <a:p>
            <a:pPr algn="just">
              <a:lnSpc>
                <a:spcPts val="2940"/>
              </a:lnSpc>
            </a:pPr>
            <a:r>
              <a:rPr lang="en-US" sz="2100">
                <a:solidFill>
                  <a:srgbClr val="FFFFFF"/>
                </a:solidFill>
                <a:latin typeface="Public Sans"/>
                <a:ea typeface="Public Sans"/>
                <a:cs typeface="Public Sans"/>
                <a:sym typeface="Public Sans"/>
              </a:rPr>
              <a:t>Expected to make a recommendation within the required </a:t>
            </a:r>
            <a:r>
              <a:rPr lang="en-US" sz="2100" b="1">
                <a:solidFill>
                  <a:srgbClr val="FFFFFF"/>
                </a:solidFill>
                <a:latin typeface="Public Sans Bold"/>
                <a:ea typeface="Public Sans Bold"/>
                <a:cs typeface="Public Sans Bold"/>
                <a:sym typeface="Public Sans Bold"/>
              </a:rPr>
              <a:t>60-day timeframe</a:t>
            </a:r>
            <a:r>
              <a:rPr lang="en-US" sz="2100">
                <a:solidFill>
                  <a:srgbClr val="FFFFFF"/>
                </a:solidFill>
                <a:latin typeface="Public Sans"/>
                <a:ea typeface="Public Sans"/>
                <a:cs typeface="Public Sans"/>
                <a:sym typeface="Public Sans"/>
              </a:rPr>
              <a:t>, upon receipt of the first iteration of a project. If re-referred, council has</a:t>
            </a:r>
          </a:p>
          <a:p>
            <a:pPr marL="0" lvl="0" indent="0" algn="just">
              <a:lnSpc>
                <a:spcPts val="2940"/>
              </a:lnSpc>
              <a:spcBef>
                <a:spcPct val="0"/>
              </a:spcBef>
            </a:pPr>
            <a:r>
              <a:rPr lang="en-US" sz="2100">
                <a:solidFill>
                  <a:srgbClr val="FFFFFF"/>
                </a:solidFill>
                <a:latin typeface="Public Sans"/>
                <a:ea typeface="Public Sans"/>
                <a:cs typeface="Public Sans"/>
                <a:sym typeface="Public Sans"/>
              </a:rPr>
              <a:t>45-days to review and submit additional comments.</a:t>
            </a:r>
          </a:p>
        </p:txBody>
      </p:sp>
      <p:grpSp>
        <p:nvGrpSpPr>
          <p:cNvPr id="20" name="Group 20"/>
          <p:cNvGrpSpPr/>
          <p:nvPr/>
        </p:nvGrpSpPr>
        <p:grpSpPr>
          <a:xfrm>
            <a:off x="10848542" y="3254915"/>
            <a:ext cx="5568805" cy="2734346"/>
            <a:chOff x="0" y="0"/>
            <a:chExt cx="7425073" cy="3645795"/>
          </a:xfrm>
        </p:grpSpPr>
        <p:grpSp>
          <p:nvGrpSpPr>
            <p:cNvPr id="21" name="Group 21"/>
            <p:cNvGrpSpPr/>
            <p:nvPr/>
          </p:nvGrpSpPr>
          <p:grpSpPr>
            <a:xfrm>
              <a:off x="0" y="0"/>
              <a:ext cx="7425073" cy="3645795"/>
              <a:chOff x="0" y="0"/>
              <a:chExt cx="3642043" cy="1788284"/>
            </a:xfrm>
          </p:grpSpPr>
          <p:sp>
            <p:nvSpPr>
              <p:cNvPr id="22" name="Freeform 22"/>
              <p:cNvSpPr/>
              <p:nvPr/>
            </p:nvSpPr>
            <p:spPr>
              <a:xfrm>
                <a:off x="0" y="0"/>
                <a:ext cx="3642043" cy="1788284"/>
              </a:xfrm>
              <a:custGeom>
                <a:avLst/>
                <a:gdLst/>
                <a:ahLst/>
                <a:cxnLst/>
                <a:rect l="l" t="t" r="r" b="b"/>
                <a:pathLst>
                  <a:path w="3642043" h="1788284">
                    <a:moveTo>
                      <a:pt x="3517583" y="1788284"/>
                    </a:moveTo>
                    <a:lnTo>
                      <a:pt x="124460" y="1788284"/>
                    </a:lnTo>
                    <a:cubicBezTo>
                      <a:pt x="55880" y="1788284"/>
                      <a:pt x="0" y="1732404"/>
                      <a:pt x="0" y="1663824"/>
                    </a:cubicBezTo>
                    <a:lnTo>
                      <a:pt x="0" y="124460"/>
                    </a:lnTo>
                    <a:cubicBezTo>
                      <a:pt x="0" y="55880"/>
                      <a:pt x="55880" y="0"/>
                      <a:pt x="124460" y="0"/>
                    </a:cubicBezTo>
                    <a:lnTo>
                      <a:pt x="3517583" y="0"/>
                    </a:lnTo>
                    <a:cubicBezTo>
                      <a:pt x="3586163" y="0"/>
                      <a:pt x="3642043" y="55880"/>
                      <a:pt x="3642043" y="124460"/>
                    </a:cubicBezTo>
                    <a:lnTo>
                      <a:pt x="3642043" y="1663824"/>
                    </a:lnTo>
                    <a:cubicBezTo>
                      <a:pt x="3642043" y="1732404"/>
                      <a:pt x="3586163" y="1788284"/>
                      <a:pt x="3517583" y="1788284"/>
                    </a:cubicBezTo>
                    <a:close/>
                  </a:path>
                </a:pathLst>
              </a:custGeom>
              <a:solidFill>
                <a:srgbClr val="939B9C"/>
              </a:solidFill>
            </p:spPr>
            <p:txBody>
              <a:bodyPr/>
              <a:lstStyle/>
              <a:p>
                <a:endParaRPr lang="en-US"/>
              </a:p>
            </p:txBody>
          </p:sp>
        </p:grpSp>
        <p:sp>
          <p:nvSpPr>
            <p:cNvPr id="23" name="TextBox 23"/>
            <p:cNvSpPr txBox="1"/>
            <p:nvPr/>
          </p:nvSpPr>
          <p:spPr>
            <a:xfrm>
              <a:off x="353325" y="532884"/>
              <a:ext cx="6718423" cy="2638038"/>
            </a:xfrm>
            <a:prstGeom prst="rect">
              <a:avLst/>
            </a:prstGeom>
          </p:spPr>
          <p:txBody>
            <a:bodyPr lIns="0" tIns="0" rIns="0" bIns="0" rtlCol="0" anchor="t">
              <a:spAutoFit/>
            </a:bodyPr>
            <a:lstStyle/>
            <a:p>
              <a:pPr marL="0" lvl="0" indent="0" algn="just">
                <a:lnSpc>
                  <a:spcPts val="3160"/>
                </a:lnSpc>
                <a:spcBef>
                  <a:spcPct val="0"/>
                </a:spcBef>
              </a:pPr>
              <a:r>
                <a:rPr lang="en-US" sz="2257">
                  <a:solidFill>
                    <a:srgbClr val="FFFFFF"/>
                  </a:solidFill>
                  <a:latin typeface="Public Sans"/>
                  <a:ea typeface="Public Sans"/>
                  <a:cs typeface="Public Sans"/>
                  <a:sym typeface="Public Sans"/>
                </a:rPr>
                <a:t>Receive agenda and recommendation form from advisory council. Add advisory council as interested party and </a:t>
              </a:r>
              <a:r>
                <a:rPr lang="en-US" sz="2257" b="1">
                  <a:solidFill>
                    <a:srgbClr val="FFFFFF"/>
                  </a:solidFill>
                  <a:latin typeface="Public Sans Bold"/>
                  <a:ea typeface="Public Sans Bold"/>
                  <a:cs typeface="Public Sans Bold"/>
                  <a:sym typeface="Public Sans Bold"/>
                </a:rPr>
                <a:t>attach comments to project packet.</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2244429" y="1466609"/>
            <a:ext cx="6678584" cy="3414425"/>
            <a:chOff x="0" y="0"/>
            <a:chExt cx="3580685" cy="1830625"/>
          </a:xfrm>
        </p:grpSpPr>
        <p:sp>
          <p:nvSpPr>
            <p:cNvPr id="5" name="Freeform 5"/>
            <p:cNvSpPr/>
            <p:nvPr/>
          </p:nvSpPr>
          <p:spPr>
            <a:xfrm>
              <a:off x="0" y="0"/>
              <a:ext cx="3580685" cy="1830625"/>
            </a:xfrm>
            <a:custGeom>
              <a:avLst/>
              <a:gdLst/>
              <a:ahLst/>
              <a:cxnLst/>
              <a:rect l="l" t="t" r="r" b="b"/>
              <a:pathLst>
                <a:path w="3580685" h="1830625">
                  <a:moveTo>
                    <a:pt x="3456225" y="1830625"/>
                  </a:moveTo>
                  <a:lnTo>
                    <a:pt x="124460" y="1830625"/>
                  </a:lnTo>
                  <a:cubicBezTo>
                    <a:pt x="55880" y="1830625"/>
                    <a:pt x="0" y="1774745"/>
                    <a:pt x="0" y="1706164"/>
                  </a:cubicBezTo>
                  <a:lnTo>
                    <a:pt x="0" y="124460"/>
                  </a:lnTo>
                  <a:cubicBezTo>
                    <a:pt x="0" y="55880"/>
                    <a:pt x="55880" y="0"/>
                    <a:pt x="124460" y="0"/>
                  </a:cubicBezTo>
                  <a:lnTo>
                    <a:pt x="3456225" y="0"/>
                  </a:lnTo>
                  <a:cubicBezTo>
                    <a:pt x="3524805" y="0"/>
                    <a:pt x="3580685" y="55880"/>
                    <a:pt x="3580685" y="124460"/>
                  </a:cubicBezTo>
                  <a:lnTo>
                    <a:pt x="3580685" y="1706165"/>
                  </a:lnTo>
                  <a:cubicBezTo>
                    <a:pt x="3580685" y="1774745"/>
                    <a:pt x="3524805" y="1830625"/>
                    <a:pt x="3456225" y="1830625"/>
                  </a:cubicBezTo>
                  <a:close/>
                </a:path>
              </a:pathLst>
            </a:custGeom>
            <a:solidFill>
              <a:srgbClr val="939B9C"/>
            </a:solidFill>
          </p:spPr>
          <p:txBody>
            <a:bodyPr/>
            <a:lstStyle/>
            <a:p>
              <a:endParaRPr lang="en-US"/>
            </a:p>
          </p:txBody>
        </p:sp>
      </p:grpSp>
      <p:grpSp>
        <p:nvGrpSpPr>
          <p:cNvPr id="6" name="Group 6"/>
          <p:cNvGrpSpPr/>
          <p:nvPr/>
        </p:nvGrpSpPr>
        <p:grpSpPr>
          <a:xfrm>
            <a:off x="9934219" y="1463162"/>
            <a:ext cx="6793027" cy="3417872"/>
            <a:chOff x="0" y="0"/>
            <a:chExt cx="3642043" cy="1832473"/>
          </a:xfrm>
        </p:grpSpPr>
        <p:sp>
          <p:nvSpPr>
            <p:cNvPr id="7" name="Freeform 7"/>
            <p:cNvSpPr/>
            <p:nvPr/>
          </p:nvSpPr>
          <p:spPr>
            <a:xfrm>
              <a:off x="0" y="0"/>
              <a:ext cx="3642043" cy="1832473"/>
            </a:xfrm>
            <a:custGeom>
              <a:avLst/>
              <a:gdLst/>
              <a:ahLst/>
              <a:cxnLst/>
              <a:rect l="l" t="t" r="r" b="b"/>
              <a:pathLst>
                <a:path w="3642043" h="1832473">
                  <a:moveTo>
                    <a:pt x="3517583" y="1832473"/>
                  </a:moveTo>
                  <a:lnTo>
                    <a:pt x="124460" y="1832473"/>
                  </a:lnTo>
                  <a:cubicBezTo>
                    <a:pt x="55880" y="1832473"/>
                    <a:pt x="0" y="1776593"/>
                    <a:pt x="0" y="1708013"/>
                  </a:cubicBezTo>
                  <a:lnTo>
                    <a:pt x="0" y="124460"/>
                  </a:lnTo>
                  <a:cubicBezTo>
                    <a:pt x="0" y="55880"/>
                    <a:pt x="55880" y="0"/>
                    <a:pt x="124460" y="0"/>
                  </a:cubicBezTo>
                  <a:lnTo>
                    <a:pt x="3517583" y="0"/>
                  </a:lnTo>
                  <a:cubicBezTo>
                    <a:pt x="3586163" y="0"/>
                    <a:pt x="3642043" y="55880"/>
                    <a:pt x="3642043" y="124460"/>
                  </a:cubicBezTo>
                  <a:lnTo>
                    <a:pt x="3642043" y="1708013"/>
                  </a:lnTo>
                  <a:cubicBezTo>
                    <a:pt x="3642043" y="1776593"/>
                    <a:pt x="3586163" y="1832473"/>
                    <a:pt x="3517583" y="1832473"/>
                  </a:cubicBezTo>
                  <a:close/>
                </a:path>
              </a:pathLst>
            </a:custGeom>
            <a:solidFill>
              <a:srgbClr val="939B9C"/>
            </a:solidFill>
          </p:spPr>
          <p:txBody>
            <a:bodyPr/>
            <a:lstStyle/>
            <a:p>
              <a:endParaRPr lang="en-US"/>
            </a:p>
          </p:txBody>
        </p:sp>
      </p:grpSp>
      <p:grpSp>
        <p:nvGrpSpPr>
          <p:cNvPr id="8" name="Group 8"/>
          <p:cNvGrpSpPr/>
          <p:nvPr/>
        </p:nvGrpSpPr>
        <p:grpSpPr>
          <a:xfrm>
            <a:off x="2244429" y="5409413"/>
            <a:ext cx="6678584" cy="3414425"/>
            <a:chOff x="0" y="0"/>
            <a:chExt cx="3580685" cy="1830625"/>
          </a:xfrm>
        </p:grpSpPr>
        <p:sp>
          <p:nvSpPr>
            <p:cNvPr id="9" name="Freeform 9"/>
            <p:cNvSpPr/>
            <p:nvPr/>
          </p:nvSpPr>
          <p:spPr>
            <a:xfrm>
              <a:off x="0" y="0"/>
              <a:ext cx="3580685" cy="1830625"/>
            </a:xfrm>
            <a:custGeom>
              <a:avLst/>
              <a:gdLst/>
              <a:ahLst/>
              <a:cxnLst/>
              <a:rect l="l" t="t" r="r" b="b"/>
              <a:pathLst>
                <a:path w="3580685" h="1830625">
                  <a:moveTo>
                    <a:pt x="3456225" y="1830625"/>
                  </a:moveTo>
                  <a:lnTo>
                    <a:pt x="124460" y="1830625"/>
                  </a:lnTo>
                  <a:cubicBezTo>
                    <a:pt x="55880" y="1830625"/>
                    <a:pt x="0" y="1774745"/>
                    <a:pt x="0" y="1706164"/>
                  </a:cubicBezTo>
                  <a:lnTo>
                    <a:pt x="0" y="124460"/>
                  </a:lnTo>
                  <a:cubicBezTo>
                    <a:pt x="0" y="55880"/>
                    <a:pt x="55880" y="0"/>
                    <a:pt x="124460" y="0"/>
                  </a:cubicBezTo>
                  <a:lnTo>
                    <a:pt x="3456225" y="0"/>
                  </a:lnTo>
                  <a:cubicBezTo>
                    <a:pt x="3524805" y="0"/>
                    <a:pt x="3580685" y="55880"/>
                    <a:pt x="3580685" y="124460"/>
                  </a:cubicBezTo>
                  <a:lnTo>
                    <a:pt x="3580685" y="1706165"/>
                  </a:lnTo>
                  <a:cubicBezTo>
                    <a:pt x="3580685" y="1774745"/>
                    <a:pt x="3524805" y="1830625"/>
                    <a:pt x="3456225" y="1830625"/>
                  </a:cubicBezTo>
                  <a:close/>
                </a:path>
              </a:pathLst>
            </a:custGeom>
            <a:solidFill>
              <a:srgbClr val="939B9C"/>
            </a:solidFill>
          </p:spPr>
          <p:txBody>
            <a:bodyPr/>
            <a:lstStyle/>
            <a:p>
              <a:endParaRPr lang="en-US"/>
            </a:p>
          </p:txBody>
        </p:sp>
      </p:grpSp>
      <p:grpSp>
        <p:nvGrpSpPr>
          <p:cNvPr id="10" name="Group 10"/>
          <p:cNvGrpSpPr/>
          <p:nvPr/>
        </p:nvGrpSpPr>
        <p:grpSpPr>
          <a:xfrm>
            <a:off x="9934219" y="5409413"/>
            <a:ext cx="6793027" cy="3414425"/>
            <a:chOff x="0" y="0"/>
            <a:chExt cx="3642043" cy="1830625"/>
          </a:xfrm>
        </p:grpSpPr>
        <p:sp>
          <p:nvSpPr>
            <p:cNvPr id="11" name="Freeform 11"/>
            <p:cNvSpPr/>
            <p:nvPr/>
          </p:nvSpPr>
          <p:spPr>
            <a:xfrm>
              <a:off x="0" y="0"/>
              <a:ext cx="3642043" cy="1830625"/>
            </a:xfrm>
            <a:custGeom>
              <a:avLst/>
              <a:gdLst/>
              <a:ahLst/>
              <a:cxnLst/>
              <a:rect l="l" t="t" r="r" b="b"/>
              <a:pathLst>
                <a:path w="3642043" h="1830625">
                  <a:moveTo>
                    <a:pt x="3517583" y="1830625"/>
                  </a:moveTo>
                  <a:lnTo>
                    <a:pt x="124460" y="1830625"/>
                  </a:lnTo>
                  <a:cubicBezTo>
                    <a:pt x="55880" y="1830625"/>
                    <a:pt x="0" y="1774745"/>
                    <a:pt x="0" y="1706164"/>
                  </a:cubicBezTo>
                  <a:lnTo>
                    <a:pt x="0" y="124460"/>
                  </a:lnTo>
                  <a:cubicBezTo>
                    <a:pt x="0" y="55880"/>
                    <a:pt x="55880" y="0"/>
                    <a:pt x="124460" y="0"/>
                  </a:cubicBezTo>
                  <a:lnTo>
                    <a:pt x="3517583" y="0"/>
                  </a:lnTo>
                  <a:cubicBezTo>
                    <a:pt x="3586163" y="0"/>
                    <a:pt x="3642043" y="55880"/>
                    <a:pt x="3642043" y="124460"/>
                  </a:cubicBezTo>
                  <a:lnTo>
                    <a:pt x="3642043" y="1706165"/>
                  </a:lnTo>
                  <a:cubicBezTo>
                    <a:pt x="3642043" y="1774745"/>
                    <a:pt x="3586163" y="1830625"/>
                    <a:pt x="3517583" y="1830625"/>
                  </a:cubicBezTo>
                  <a:close/>
                </a:path>
              </a:pathLst>
            </a:custGeom>
            <a:solidFill>
              <a:srgbClr val="939B9C"/>
            </a:solidFill>
          </p:spPr>
          <p:txBody>
            <a:bodyPr/>
            <a:lstStyle/>
            <a:p>
              <a:endParaRPr lang="en-US"/>
            </a:p>
          </p:txBody>
        </p:sp>
      </p:grpSp>
      <p:sp>
        <p:nvSpPr>
          <p:cNvPr id="12" name="Freeform 12"/>
          <p:cNvSpPr/>
          <p:nvPr/>
        </p:nvSpPr>
        <p:spPr>
          <a:xfrm>
            <a:off x="8388203" y="3898420"/>
            <a:ext cx="2195346" cy="1965229"/>
          </a:xfrm>
          <a:custGeom>
            <a:avLst/>
            <a:gdLst/>
            <a:ahLst/>
            <a:cxnLst/>
            <a:rect l="l" t="t" r="r" b="b"/>
            <a:pathLst>
              <a:path w="2195346" h="1965229">
                <a:moveTo>
                  <a:pt x="0" y="0"/>
                </a:moveTo>
                <a:lnTo>
                  <a:pt x="2195346" y="0"/>
                </a:lnTo>
                <a:lnTo>
                  <a:pt x="2195346" y="1965229"/>
                </a:lnTo>
                <a:lnTo>
                  <a:pt x="0" y="1965229"/>
                </a:lnTo>
                <a:lnTo>
                  <a:pt x="0" y="0"/>
                </a:lnTo>
                <a:close/>
              </a:path>
            </a:pathLst>
          </a:custGeom>
          <a:blipFill>
            <a:blip r:embed="rId3"/>
            <a:stretch>
              <a:fillRect t="-5854" b="-5854"/>
            </a:stretch>
          </a:blipFill>
        </p:spPr>
        <p:txBody>
          <a:bodyPr/>
          <a:lstStyle/>
          <a:p>
            <a:endParaRPr lang="en-US"/>
          </a:p>
        </p:txBody>
      </p:sp>
      <p:sp>
        <p:nvSpPr>
          <p:cNvPr id="13" name="TextBox 13"/>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14" name="TextBox 14"/>
          <p:cNvSpPr txBox="1"/>
          <p:nvPr/>
        </p:nvSpPr>
        <p:spPr>
          <a:xfrm>
            <a:off x="2446610" y="1594489"/>
            <a:ext cx="6280848" cy="2677994"/>
          </a:xfrm>
          <a:prstGeom prst="rect">
            <a:avLst/>
          </a:prstGeom>
        </p:spPr>
        <p:txBody>
          <a:bodyPr lIns="0" tIns="0" rIns="0" bIns="0" rtlCol="0" anchor="t">
            <a:spAutoFit/>
          </a:bodyPr>
          <a:lstStyle/>
          <a:p>
            <a:pPr marL="0" lvl="0" indent="0" algn="just">
              <a:lnSpc>
                <a:spcPts val="3586"/>
              </a:lnSpc>
              <a:spcBef>
                <a:spcPct val="0"/>
              </a:spcBef>
            </a:pPr>
            <a:r>
              <a:rPr lang="en-US" sz="2562">
                <a:solidFill>
                  <a:srgbClr val="FFFFFF"/>
                </a:solidFill>
                <a:latin typeface="Public Sans"/>
                <a:ea typeface="Public Sans"/>
                <a:cs typeface="Public Sans"/>
                <a:sym typeface="Public Sans"/>
              </a:rPr>
              <a:t>Send advisory council meeting agenda and any project questions to the Planning Liaison </a:t>
            </a:r>
            <a:r>
              <a:rPr lang="en-US" sz="2562" b="1">
                <a:solidFill>
                  <a:srgbClr val="FFFFFF"/>
                </a:solidFill>
                <a:latin typeface="Public Sans Bold"/>
                <a:ea typeface="Public Sans Bold"/>
                <a:cs typeface="Public Sans Bold"/>
                <a:sym typeface="Public Sans Bold"/>
              </a:rPr>
              <a:t>one week prior to the meeting. </a:t>
            </a:r>
            <a:r>
              <a:rPr lang="en-US" sz="2562">
                <a:solidFill>
                  <a:srgbClr val="FFFFFF"/>
                </a:solidFill>
                <a:latin typeface="Public Sans"/>
                <a:ea typeface="Public Sans"/>
                <a:cs typeface="Public Sans"/>
                <a:sym typeface="Public Sans"/>
              </a:rPr>
              <a:t>For projects requiring other County departments, council will coordinate with District Legislative Assistant.*</a:t>
            </a:r>
          </a:p>
        </p:txBody>
      </p:sp>
      <p:sp>
        <p:nvSpPr>
          <p:cNvPr id="15" name="TextBox 15"/>
          <p:cNvSpPr txBox="1"/>
          <p:nvPr/>
        </p:nvSpPr>
        <p:spPr>
          <a:xfrm>
            <a:off x="10230568" y="1796419"/>
            <a:ext cx="6117126" cy="2230341"/>
          </a:xfrm>
          <a:prstGeom prst="rect">
            <a:avLst/>
          </a:prstGeom>
        </p:spPr>
        <p:txBody>
          <a:bodyPr lIns="0" tIns="0" rIns="0" bIns="0" rtlCol="0" anchor="t">
            <a:spAutoFit/>
          </a:bodyPr>
          <a:lstStyle/>
          <a:p>
            <a:pPr marL="0" lvl="0" indent="0" algn="just">
              <a:lnSpc>
                <a:spcPts val="3586"/>
              </a:lnSpc>
              <a:spcBef>
                <a:spcPct val="0"/>
              </a:spcBef>
            </a:pPr>
            <a:r>
              <a:rPr lang="en-US" sz="2562">
                <a:solidFill>
                  <a:srgbClr val="FFFFFF"/>
                </a:solidFill>
                <a:latin typeface="Public Sans"/>
                <a:ea typeface="Public Sans"/>
                <a:cs typeface="Public Sans"/>
                <a:sym typeface="Public Sans"/>
              </a:rPr>
              <a:t>Planning Liaison will attend the meeting with prepared responses and additional staff as needed.  Planning Liaison </a:t>
            </a:r>
            <a:r>
              <a:rPr lang="en-US" sz="2562" b="1">
                <a:solidFill>
                  <a:srgbClr val="FFFFFF"/>
                </a:solidFill>
                <a:latin typeface="Public Sans Bold"/>
                <a:ea typeface="Public Sans Bold"/>
                <a:cs typeface="Public Sans Bold"/>
                <a:sym typeface="Public Sans Bold"/>
              </a:rPr>
              <a:t>will attend one meeting per month</a:t>
            </a:r>
            <a:r>
              <a:rPr lang="en-US" sz="2562">
                <a:solidFill>
                  <a:srgbClr val="FFFFFF"/>
                </a:solidFill>
                <a:latin typeface="Public Sans"/>
                <a:ea typeface="Public Sans"/>
                <a:cs typeface="Public Sans"/>
                <a:sym typeface="Public Sans"/>
              </a:rPr>
              <a:t>, if requested by the advisory council. </a:t>
            </a:r>
          </a:p>
        </p:txBody>
      </p:sp>
      <p:sp>
        <p:nvSpPr>
          <p:cNvPr id="16" name="TextBox 16"/>
          <p:cNvSpPr txBox="1"/>
          <p:nvPr/>
        </p:nvSpPr>
        <p:spPr>
          <a:xfrm>
            <a:off x="2446610" y="5644755"/>
            <a:ext cx="5891143" cy="2230341"/>
          </a:xfrm>
          <a:prstGeom prst="rect">
            <a:avLst/>
          </a:prstGeom>
        </p:spPr>
        <p:txBody>
          <a:bodyPr lIns="0" tIns="0" rIns="0" bIns="0" rtlCol="0" anchor="t">
            <a:spAutoFit/>
          </a:bodyPr>
          <a:lstStyle/>
          <a:p>
            <a:pPr marL="0" lvl="0" indent="0" algn="just">
              <a:lnSpc>
                <a:spcPts val="3586"/>
              </a:lnSpc>
              <a:spcBef>
                <a:spcPct val="0"/>
              </a:spcBef>
            </a:pPr>
            <a:r>
              <a:rPr lang="en-US" sz="2562">
                <a:solidFill>
                  <a:srgbClr val="FFFFFF"/>
                </a:solidFill>
                <a:latin typeface="Public Sans"/>
                <a:ea typeface="Public Sans"/>
                <a:cs typeface="Public Sans"/>
                <a:sym typeface="Public Sans"/>
              </a:rPr>
              <a:t>It is recommended that planning items be placed toward the beginning of the agenda. Staff presence at advisory council meetings is always subject to staff availability.</a:t>
            </a:r>
          </a:p>
        </p:txBody>
      </p:sp>
      <p:sp>
        <p:nvSpPr>
          <p:cNvPr id="17" name="TextBox 17"/>
          <p:cNvSpPr txBox="1"/>
          <p:nvPr/>
        </p:nvSpPr>
        <p:spPr>
          <a:xfrm>
            <a:off x="10456551" y="5644755"/>
            <a:ext cx="5891143" cy="2230341"/>
          </a:xfrm>
          <a:prstGeom prst="rect">
            <a:avLst/>
          </a:prstGeom>
        </p:spPr>
        <p:txBody>
          <a:bodyPr lIns="0" tIns="0" rIns="0" bIns="0" rtlCol="0" anchor="t">
            <a:spAutoFit/>
          </a:bodyPr>
          <a:lstStyle/>
          <a:p>
            <a:pPr marL="0" lvl="0" indent="0" algn="just">
              <a:lnSpc>
                <a:spcPts val="3586"/>
              </a:lnSpc>
              <a:spcBef>
                <a:spcPct val="0"/>
              </a:spcBef>
            </a:pPr>
            <a:r>
              <a:rPr lang="en-US" sz="2562">
                <a:solidFill>
                  <a:srgbClr val="FFFFFF"/>
                </a:solidFill>
                <a:latin typeface="Public Sans"/>
                <a:ea typeface="Public Sans"/>
                <a:cs typeface="Public Sans"/>
                <a:sym typeface="Public Sans"/>
              </a:rPr>
              <a:t>When possible, the Planning Liaison will provide updates from the department on other items relevent to their community (i.e. ordinance updates, general plan updates, etc.). </a:t>
            </a:r>
          </a:p>
        </p:txBody>
      </p:sp>
      <p:sp>
        <p:nvSpPr>
          <p:cNvPr id="18" name="TextBox 18"/>
          <p:cNvSpPr txBox="1"/>
          <p:nvPr/>
        </p:nvSpPr>
        <p:spPr>
          <a:xfrm>
            <a:off x="2381115" y="541201"/>
            <a:ext cx="5038817" cy="565423"/>
          </a:xfrm>
          <a:prstGeom prst="rect">
            <a:avLst/>
          </a:prstGeom>
        </p:spPr>
        <p:txBody>
          <a:bodyPr lIns="0" tIns="0" rIns="0" bIns="0" rtlCol="0" anchor="t">
            <a:spAutoFit/>
          </a:bodyPr>
          <a:lstStyle/>
          <a:p>
            <a:pPr algn="ctr">
              <a:lnSpc>
                <a:spcPts val="4586"/>
              </a:lnSpc>
            </a:pPr>
            <a:r>
              <a:rPr lang="en-US" sz="3275" b="1">
                <a:solidFill>
                  <a:srgbClr val="01426A"/>
                </a:solidFill>
                <a:latin typeface="Public Sans Bold"/>
                <a:ea typeface="Public Sans Bold"/>
                <a:cs typeface="Public Sans Bold"/>
                <a:sym typeface="Public Sans Bold"/>
              </a:rPr>
              <a:t>ADVISORY COUNCIL</a:t>
            </a:r>
          </a:p>
        </p:txBody>
      </p:sp>
      <p:sp>
        <p:nvSpPr>
          <p:cNvPr id="19" name="TextBox 19"/>
          <p:cNvSpPr txBox="1"/>
          <p:nvPr/>
        </p:nvSpPr>
        <p:spPr>
          <a:xfrm>
            <a:off x="10583549" y="541201"/>
            <a:ext cx="5038817" cy="565423"/>
          </a:xfrm>
          <a:prstGeom prst="rect">
            <a:avLst/>
          </a:prstGeom>
        </p:spPr>
        <p:txBody>
          <a:bodyPr lIns="0" tIns="0" rIns="0" bIns="0" rtlCol="0" anchor="t">
            <a:spAutoFit/>
          </a:bodyPr>
          <a:lstStyle/>
          <a:p>
            <a:pPr algn="ctr">
              <a:lnSpc>
                <a:spcPts val="4586"/>
              </a:lnSpc>
            </a:pPr>
            <a:r>
              <a:rPr lang="en-US" sz="3275" b="1">
                <a:solidFill>
                  <a:srgbClr val="01426A"/>
                </a:solidFill>
                <a:latin typeface="Public Sans Bold"/>
                <a:ea typeface="Public Sans Bold"/>
                <a:cs typeface="Public Sans Bold"/>
                <a:sym typeface="Public Sans Bold"/>
              </a:rPr>
              <a:t>SLO COUNTY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8" name="TextBox 8"/>
          <p:cNvSpPr txBox="1"/>
          <p:nvPr/>
        </p:nvSpPr>
        <p:spPr>
          <a:xfrm>
            <a:off x="2209800" y="4173162"/>
            <a:ext cx="14249398" cy="666849"/>
          </a:xfrm>
          <a:prstGeom prst="rect">
            <a:avLst/>
          </a:prstGeom>
        </p:spPr>
        <p:txBody>
          <a:bodyPr wrap="square" lIns="0" tIns="0" rIns="0" bIns="0" rtlCol="0" anchor="t">
            <a:spAutoFit/>
          </a:bodyPr>
          <a:lstStyle/>
          <a:p>
            <a:pPr algn="l">
              <a:lnSpc>
                <a:spcPts val="5194"/>
              </a:lnSpc>
              <a:spcBef>
                <a:spcPct val="0"/>
              </a:spcBef>
            </a:pPr>
            <a:r>
              <a:rPr lang="en-US" sz="5400" b="1" dirty="0">
                <a:solidFill>
                  <a:srgbClr val="83786F"/>
                </a:solidFill>
                <a:latin typeface="Public Sans Bold"/>
                <a:ea typeface="Public Sans Bold"/>
                <a:cs typeface="Public Sans Bold"/>
                <a:sym typeface="Public Sans Bold"/>
              </a:rPr>
              <a:t>PLANNING 101: LONG-RANGE PLANNING</a:t>
            </a:r>
          </a:p>
        </p:txBody>
      </p:sp>
      <p:sp>
        <p:nvSpPr>
          <p:cNvPr id="9" name="AutoShape 9"/>
          <p:cNvSpPr/>
          <p:nvPr/>
        </p:nvSpPr>
        <p:spPr>
          <a:xfrm flipV="1">
            <a:off x="1028703" y="4801502"/>
            <a:ext cx="16230594" cy="38509"/>
          </a:xfrm>
          <a:prstGeom prst="line">
            <a:avLst/>
          </a:prstGeom>
          <a:ln w="9525" cap="flat">
            <a:solidFill>
              <a:srgbClr val="2B2C30"/>
            </a:solidFill>
            <a:prstDash val="solid"/>
            <a:headEnd type="none" w="sm" len="sm"/>
            <a:tailEnd type="none" w="sm" len="sm"/>
          </a:ln>
        </p:spPr>
        <p:txBody>
          <a:bodyPr/>
          <a:lstStyle/>
          <a:p>
            <a:endParaRPr lang="en-US"/>
          </a:p>
        </p:txBody>
      </p:sp>
    </p:spTree>
  </p:cSld>
  <p:clrMapOvr>
    <a:masterClrMapping/>
  </p:clrMapOvr>
  <p:transition>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1085850" y="1294300"/>
            <a:ext cx="7451187" cy="7451187"/>
          </a:xfrm>
          <a:custGeom>
            <a:avLst/>
            <a:gdLst/>
            <a:ahLst/>
            <a:cxnLst/>
            <a:rect l="l" t="t" r="r" b="b"/>
            <a:pathLst>
              <a:path w="7451187" h="7451187">
                <a:moveTo>
                  <a:pt x="0" y="0"/>
                </a:moveTo>
                <a:lnTo>
                  <a:pt x="7451187" y="0"/>
                </a:lnTo>
                <a:lnTo>
                  <a:pt x="7451187" y="7451187"/>
                </a:lnTo>
                <a:lnTo>
                  <a:pt x="0" y="7451187"/>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967558" y="1294300"/>
            <a:ext cx="7451187" cy="7451187"/>
          </a:xfrm>
          <a:custGeom>
            <a:avLst/>
            <a:gdLst/>
            <a:ahLst/>
            <a:cxnLst/>
            <a:rect l="l" t="t" r="r" b="b"/>
            <a:pathLst>
              <a:path w="7451187" h="7451187">
                <a:moveTo>
                  <a:pt x="0" y="0"/>
                </a:moveTo>
                <a:lnTo>
                  <a:pt x="7451187" y="0"/>
                </a:lnTo>
                <a:lnTo>
                  <a:pt x="7451187" y="7451187"/>
                </a:lnTo>
                <a:lnTo>
                  <a:pt x="0" y="7451187"/>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6785013" y="2700314"/>
            <a:ext cx="4095026" cy="4095026"/>
          </a:xfrm>
          <a:custGeom>
            <a:avLst/>
            <a:gdLst/>
            <a:ahLst/>
            <a:cxnLst/>
            <a:rect l="l" t="t" r="r" b="b"/>
            <a:pathLst>
              <a:path w="4095026" h="4095026">
                <a:moveTo>
                  <a:pt x="0" y="0"/>
                </a:moveTo>
                <a:lnTo>
                  <a:pt x="4095027" y="0"/>
                </a:lnTo>
                <a:lnTo>
                  <a:pt x="4095027" y="4095026"/>
                </a:lnTo>
                <a:lnTo>
                  <a:pt x="0" y="4095026"/>
                </a:lnTo>
                <a:lnTo>
                  <a:pt x="0"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AutoShape 5"/>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6" name="Freeform 6"/>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8"/>
            <a:stretch>
              <a:fillRect/>
            </a:stretch>
          </a:blipFill>
        </p:spPr>
        <p:txBody>
          <a:bodyPr/>
          <a:lstStyle/>
          <a:p>
            <a:endParaRPr lang="en-US"/>
          </a:p>
        </p:txBody>
      </p:sp>
      <p:sp>
        <p:nvSpPr>
          <p:cNvPr id="7" name="Freeform 7"/>
          <p:cNvSpPr/>
          <p:nvPr/>
        </p:nvSpPr>
        <p:spPr>
          <a:xfrm>
            <a:off x="7992669" y="6062362"/>
            <a:ext cx="1538888" cy="2853567"/>
          </a:xfrm>
          <a:custGeom>
            <a:avLst/>
            <a:gdLst/>
            <a:ahLst/>
            <a:cxnLst/>
            <a:rect l="l" t="t" r="r" b="b"/>
            <a:pathLst>
              <a:path w="1538888" h="2853567">
                <a:moveTo>
                  <a:pt x="0" y="0"/>
                </a:moveTo>
                <a:lnTo>
                  <a:pt x="1538888" y="0"/>
                </a:lnTo>
                <a:lnTo>
                  <a:pt x="1538888" y="2853566"/>
                </a:lnTo>
                <a:lnTo>
                  <a:pt x="0" y="28535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rot="-7085830">
            <a:off x="3960270" y="7744214"/>
            <a:ext cx="2403323" cy="506883"/>
          </a:xfrm>
          <a:custGeom>
            <a:avLst/>
            <a:gdLst/>
            <a:ahLst/>
            <a:cxnLst/>
            <a:rect l="l" t="t" r="r" b="b"/>
            <a:pathLst>
              <a:path w="2403323" h="506883">
                <a:moveTo>
                  <a:pt x="0" y="0"/>
                </a:moveTo>
                <a:lnTo>
                  <a:pt x="2403322" y="0"/>
                </a:lnTo>
                <a:lnTo>
                  <a:pt x="2403322" y="506882"/>
                </a:lnTo>
                <a:lnTo>
                  <a:pt x="0" y="506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4094318">
            <a:off x="11292802" y="7736766"/>
            <a:ext cx="2365334" cy="498871"/>
          </a:xfrm>
          <a:custGeom>
            <a:avLst/>
            <a:gdLst/>
            <a:ahLst/>
            <a:cxnLst/>
            <a:rect l="l" t="t" r="r" b="b"/>
            <a:pathLst>
              <a:path w="2365334" h="498871">
                <a:moveTo>
                  <a:pt x="0" y="0"/>
                </a:moveTo>
                <a:lnTo>
                  <a:pt x="2365334" y="0"/>
                </a:lnTo>
                <a:lnTo>
                  <a:pt x="2365334" y="498871"/>
                </a:lnTo>
                <a:lnTo>
                  <a:pt x="0" y="4988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2642970" y="3151406"/>
            <a:ext cx="3541138" cy="180276"/>
          </a:xfrm>
          <a:custGeom>
            <a:avLst/>
            <a:gdLst/>
            <a:ahLst/>
            <a:cxnLst/>
            <a:rect l="l" t="t" r="r" b="b"/>
            <a:pathLst>
              <a:path w="3541138" h="180276">
                <a:moveTo>
                  <a:pt x="0" y="0"/>
                </a:moveTo>
                <a:lnTo>
                  <a:pt x="3541139" y="0"/>
                </a:lnTo>
                <a:lnTo>
                  <a:pt x="3541139" y="180276"/>
                </a:lnTo>
                <a:lnTo>
                  <a:pt x="0" y="1802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TextBox 11"/>
          <p:cNvSpPr txBox="1"/>
          <p:nvPr/>
        </p:nvSpPr>
        <p:spPr>
          <a:xfrm>
            <a:off x="7345357" y="3079619"/>
            <a:ext cx="3147745" cy="2906171"/>
          </a:xfrm>
          <a:prstGeom prst="rect">
            <a:avLst/>
          </a:prstGeom>
        </p:spPr>
        <p:txBody>
          <a:bodyPr lIns="0" tIns="0" rIns="0" bIns="0" rtlCol="0" anchor="t">
            <a:spAutoFit/>
          </a:bodyPr>
          <a:lstStyle/>
          <a:p>
            <a:pPr marL="0" lvl="0" indent="0" algn="ctr">
              <a:lnSpc>
                <a:spcPts val="4711"/>
              </a:lnSpc>
              <a:spcBef>
                <a:spcPct val="0"/>
              </a:spcBef>
            </a:pPr>
            <a:r>
              <a:rPr lang="en-US" sz="2963" spc="148">
                <a:solidFill>
                  <a:srgbClr val="FFFFFF"/>
                </a:solidFill>
                <a:latin typeface="Public Sans"/>
                <a:ea typeface="Public Sans"/>
                <a:cs typeface="Public Sans"/>
                <a:sym typeface="Public Sans"/>
              </a:rPr>
              <a:t>“Blueprint”</a:t>
            </a:r>
          </a:p>
          <a:p>
            <a:pPr marL="0" lvl="0" indent="0" algn="ctr">
              <a:lnSpc>
                <a:spcPts val="3701"/>
              </a:lnSpc>
              <a:spcBef>
                <a:spcPct val="0"/>
              </a:spcBef>
            </a:pPr>
            <a:r>
              <a:rPr lang="en-US" sz="2328" spc="116">
                <a:solidFill>
                  <a:srgbClr val="FFFFFF"/>
                </a:solidFill>
                <a:latin typeface="Public Sans"/>
                <a:ea typeface="Public Sans"/>
                <a:cs typeface="Public Sans"/>
                <a:sym typeface="Public Sans"/>
              </a:rPr>
              <a:t>A policy level visioning-plan that guides decision from a Long-Range Perspective </a:t>
            </a:r>
          </a:p>
        </p:txBody>
      </p:sp>
      <p:sp>
        <p:nvSpPr>
          <p:cNvPr id="12" name="TextBox 12"/>
          <p:cNvSpPr txBox="1"/>
          <p:nvPr/>
        </p:nvSpPr>
        <p:spPr>
          <a:xfrm>
            <a:off x="421737" y="443230"/>
            <a:ext cx="5762371" cy="585470"/>
          </a:xfrm>
          <a:prstGeom prst="rect">
            <a:avLst/>
          </a:prstGeom>
        </p:spPr>
        <p:txBody>
          <a:bodyPr lIns="0" tIns="0" rIns="0" bIns="0" rtlCol="0" anchor="t">
            <a:spAutoFit/>
          </a:bodyPr>
          <a:lstStyle/>
          <a:p>
            <a:pPr algn="l">
              <a:lnSpc>
                <a:spcPts val="4509"/>
              </a:lnSpc>
            </a:pPr>
            <a:r>
              <a:rPr lang="en-US" sz="4099" spc="307">
                <a:solidFill>
                  <a:srgbClr val="01426A"/>
                </a:solidFill>
                <a:latin typeface="Playfair Display"/>
                <a:ea typeface="Playfair Display"/>
                <a:cs typeface="Playfair Display"/>
                <a:sym typeface="Playfair Display"/>
              </a:rPr>
              <a:t>THE GENERAL PLAN</a:t>
            </a:r>
          </a:p>
        </p:txBody>
      </p:sp>
      <p:sp>
        <p:nvSpPr>
          <p:cNvPr id="13" name="TextBox 13"/>
          <p:cNvSpPr txBox="1"/>
          <p:nvPr/>
        </p:nvSpPr>
        <p:spPr>
          <a:xfrm>
            <a:off x="1906112" y="1799852"/>
            <a:ext cx="5009149" cy="1225381"/>
          </a:xfrm>
          <a:prstGeom prst="rect">
            <a:avLst/>
          </a:prstGeom>
        </p:spPr>
        <p:txBody>
          <a:bodyPr lIns="0" tIns="0" rIns="0" bIns="0" rtlCol="0" anchor="t">
            <a:spAutoFit/>
          </a:bodyPr>
          <a:lstStyle/>
          <a:p>
            <a:pPr algn="ctr">
              <a:lnSpc>
                <a:spcPts val="4991"/>
              </a:lnSpc>
            </a:pPr>
            <a:r>
              <a:rPr lang="en-US" sz="3199" spc="239">
                <a:solidFill>
                  <a:srgbClr val="FFFFFF"/>
                </a:solidFill>
                <a:latin typeface="Public Sans"/>
                <a:ea typeface="Public Sans"/>
                <a:cs typeface="Public Sans"/>
                <a:sym typeface="Public Sans"/>
              </a:rPr>
              <a:t>MANDATORY ELEMENTS</a:t>
            </a:r>
          </a:p>
        </p:txBody>
      </p:sp>
      <p:sp>
        <p:nvSpPr>
          <p:cNvPr id="14" name="TextBox 14"/>
          <p:cNvSpPr txBox="1"/>
          <p:nvPr/>
        </p:nvSpPr>
        <p:spPr>
          <a:xfrm>
            <a:off x="1533075" y="3398357"/>
            <a:ext cx="5273271" cy="3128772"/>
          </a:xfrm>
          <a:prstGeom prst="rect">
            <a:avLst/>
          </a:prstGeom>
        </p:spPr>
        <p:txBody>
          <a:bodyPr lIns="0" tIns="0" rIns="0" bIns="0" rtlCol="0" anchor="t">
            <a:spAutoFit/>
          </a:bodyPr>
          <a:lstStyle/>
          <a:p>
            <a:pPr marL="561341" lvl="1" indent="-280670" algn="l">
              <a:lnSpc>
                <a:spcPts val="4134"/>
              </a:lnSpc>
              <a:buFont typeface="Arial"/>
              <a:buChar char="•"/>
            </a:pPr>
            <a:r>
              <a:rPr lang="en-US" sz="2600" spc="130">
                <a:solidFill>
                  <a:srgbClr val="13538A"/>
                </a:solidFill>
                <a:latin typeface="Public Sans"/>
                <a:ea typeface="Public Sans"/>
                <a:cs typeface="Public Sans"/>
                <a:sym typeface="Public Sans"/>
              </a:rPr>
              <a:t>Land  Use</a:t>
            </a:r>
          </a:p>
          <a:p>
            <a:pPr marL="561341" lvl="1" indent="-280670" algn="l">
              <a:lnSpc>
                <a:spcPts val="4134"/>
              </a:lnSpc>
              <a:buFont typeface="Arial"/>
              <a:buChar char="•"/>
            </a:pPr>
            <a:r>
              <a:rPr lang="en-US" sz="2600" spc="130">
                <a:solidFill>
                  <a:srgbClr val="13538A"/>
                </a:solidFill>
                <a:latin typeface="Public Sans"/>
                <a:ea typeface="Public Sans"/>
                <a:cs typeface="Public Sans"/>
                <a:sym typeface="Public Sans"/>
              </a:rPr>
              <a:t>Circulation</a:t>
            </a:r>
          </a:p>
          <a:p>
            <a:pPr marL="561341" lvl="1" indent="-280670" algn="l">
              <a:lnSpc>
                <a:spcPts val="4134"/>
              </a:lnSpc>
              <a:buFont typeface="Arial"/>
              <a:buChar char="•"/>
            </a:pPr>
            <a:r>
              <a:rPr lang="en-US" sz="2600" spc="130">
                <a:solidFill>
                  <a:srgbClr val="13538A"/>
                </a:solidFill>
                <a:latin typeface="Public Sans"/>
                <a:ea typeface="Public Sans"/>
                <a:cs typeface="Public Sans"/>
                <a:sym typeface="Public Sans"/>
              </a:rPr>
              <a:t>Housing</a:t>
            </a:r>
          </a:p>
          <a:p>
            <a:pPr marL="561341" lvl="1" indent="-280670" algn="l">
              <a:lnSpc>
                <a:spcPts val="4134"/>
              </a:lnSpc>
              <a:buFont typeface="Arial"/>
              <a:buChar char="•"/>
            </a:pPr>
            <a:r>
              <a:rPr lang="en-US" sz="2600" spc="130">
                <a:solidFill>
                  <a:srgbClr val="13538A"/>
                </a:solidFill>
                <a:latin typeface="Public Sans"/>
                <a:ea typeface="Public Sans"/>
                <a:cs typeface="Public Sans"/>
                <a:sym typeface="Public Sans"/>
              </a:rPr>
              <a:t>Safety</a:t>
            </a:r>
          </a:p>
          <a:p>
            <a:pPr marL="561341" lvl="1" indent="-280670" algn="l">
              <a:lnSpc>
                <a:spcPts val="4134"/>
              </a:lnSpc>
              <a:buFont typeface="Arial"/>
              <a:buChar char="•"/>
            </a:pPr>
            <a:r>
              <a:rPr lang="en-US" sz="2600" spc="130">
                <a:solidFill>
                  <a:srgbClr val="13538A"/>
                </a:solidFill>
                <a:latin typeface="Public Sans"/>
                <a:ea typeface="Public Sans"/>
                <a:cs typeface="Public Sans"/>
                <a:sym typeface="Public Sans"/>
              </a:rPr>
              <a:t>Noise </a:t>
            </a:r>
          </a:p>
          <a:p>
            <a:pPr marL="561340" lvl="1" indent="-280670" algn="l">
              <a:lnSpc>
                <a:spcPts val="4134"/>
              </a:lnSpc>
              <a:buFont typeface="Arial"/>
              <a:buChar char="•"/>
            </a:pPr>
            <a:r>
              <a:rPr lang="en-US" sz="2600" spc="130">
                <a:solidFill>
                  <a:srgbClr val="13538A"/>
                </a:solidFill>
                <a:latin typeface="Public Sans"/>
                <a:ea typeface="Public Sans"/>
                <a:cs typeface="Public Sans"/>
                <a:sym typeface="Public Sans"/>
              </a:rPr>
              <a:t>Conservation &amp; Open Space</a:t>
            </a:r>
          </a:p>
        </p:txBody>
      </p:sp>
      <p:sp>
        <p:nvSpPr>
          <p:cNvPr id="15" name="TextBox 15"/>
          <p:cNvSpPr txBox="1"/>
          <p:nvPr/>
        </p:nvSpPr>
        <p:spPr>
          <a:xfrm>
            <a:off x="10493102" y="1799852"/>
            <a:ext cx="4716005" cy="1225381"/>
          </a:xfrm>
          <a:prstGeom prst="rect">
            <a:avLst/>
          </a:prstGeom>
        </p:spPr>
        <p:txBody>
          <a:bodyPr lIns="0" tIns="0" rIns="0" bIns="0" rtlCol="0" anchor="t">
            <a:spAutoFit/>
          </a:bodyPr>
          <a:lstStyle/>
          <a:p>
            <a:pPr algn="ctr">
              <a:lnSpc>
                <a:spcPts val="4991"/>
              </a:lnSpc>
            </a:pPr>
            <a:r>
              <a:rPr lang="en-US" sz="3199" spc="239">
                <a:solidFill>
                  <a:srgbClr val="FFFFFF"/>
                </a:solidFill>
                <a:latin typeface="Public Sans"/>
                <a:ea typeface="Public Sans"/>
                <a:cs typeface="Public Sans"/>
                <a:sym typeface="Public Sans"/>
              </a:rPr>
              <a:t>OPTIONAL ELEMENTS</a:t>
            </a:r>
          </a:p>
        </p:txBody>
      </p:sp>
      <p:sp>
        <p:nvSpPr>
          <p:cNvPr id="16" name="TextBox 16"/>
          <p:cNvSpPr txBox="1"/>
          <p:nvPr/>
        </p:nvSpPr>
        <p:spPr>
          <a:xfrm>
            <a:off x="11299335" y="3398357"/>
            <a:ext cx="4716005" cy="2081022"/>
          </a:xfrm>
          <a:prstGeom prst="rect">
            <a:avLst/>
          </a:prstGeom>
        </p:spPr>
        <p:txBody>
          <a:bodyPr lIns="0" tIns="0" rIns="0" bIns="0" rtlCol="0" anchor="t">
            <a:spAutoFit/>
          </a:bodyPr>
          <a:lstStyle/>
          <a:p>
            <a:pPr marL="561341" lvl="1" indent="-280670" algn="just">
              <a:lnSpc>
                <a:spcPts val="4134"/>
              </a:lnSpc>
              <a:buFont typeface="Arial"/>
              <a:buChar char="•"/>
            </a:pPr>
            <a:r>
              <a:rPr lang="en-US" sz="2600" spc="130">
                <a:solidFill>
                  <a:srgbClr val="13538A"/>
                </a:solidFill>
                <a:latin typeface="Public Sans"/>
                <a:ea typeface="Public Sans"/>
                <a:cs typeface="Public Sans"/>
                <a:sym typeface="Public Sans"/>
              </a:rPr>
              <a:t>Parks &amp; Recreation</a:t>
            </a:r>
          </a:p>
          <a:p>
            <a:pPr marL="561341" lvl="1" indent="-280670" algn="just">
              <a:lnSpc>
                <a:spcPts val="4134"/>
              </a:lnSpc>
              <a:buFont typeface="Arial"/>
              <a:buChar char="•"/>
            </a:pPr>
            <a:r>
              <a:rPr lang="en-US" sz="2600" spc="130">
                <a:solidFill>
                  <a:srgbClr val="13538A"/>
                </a:solidFill>
                <a:latin typeface="Public Sans"/>
                <a:ea typeface="Public Sans"/>
                <a:cs typeface="Public Sans"/>
                <a:sym typeface="Public Sans"/>
              </a:rPr>
              <a:t>Agriculture</a:t>
            </a:r>
          </a:p>
          <a:p>
            <a:pPr marL="561341" lvl="1" indent="-280670" algn="just">
              <a:lnSpc>
                <a:spcPts val="4134"/>
              </a:lnSpc>
              <a:buFont typeface="Arial"/>
              <a:buChar char="•"/>
            </a:pPr>
            <a:r>
              <a:rPr lang="en-US" sz="2600" spc="130">
                <a:solidFill>
                  <a:srgbClr val="13538A"/>
                </a:solidFill>
                <a:latin typeface="Public Sans"/>
                <a:ea typeface="Public Sans"/>
                <a:cs typeface="Public Sans"/>
                <a:sym typeface="Public Sans"/>
              </a:rPr>
              <a:t>Offshore Energy</a:t>
            </a:r>
          </a:p>
          <a:p>
            <a:pPr marL="561341" lvl="1" indent="-280670" algn="just">
              <a:lnSpc>
                <a:spcPts val="4134"/>
              </a:lnSpc>
              <a:buFont typeface="Arial"/>
              <a:buChar char="•"/>
            </a:pPr>
            <a:r>
              <a:rPr lang="en-US" sz="2600" spc="130">
                <a:solidFill>
                  <a:srgbClr val="13538A"/>
                </a:solidFill>
                <a:latin typeface="Public Sans"/>
                <a:ea typeface="Public Sans"/>
                <a:cs typeface="Public Sans"/>
                <a:sym typeface="Public Sans"/>
              </a:rPr>
              <a:t>Economic</a:t>
            </a:r>
          </a:p>
        </p:txBody>
      </p:sp>
      <p:sp>
        <p:nvSpPr>
          <p:cNvPr id="17" name="TextBox 17"/>
          <p:cNvSpPr txBox="1"/>
          <p:nvPr/>
        </p:nvSpPr>
        <p:spPr>
          <a:xfrm>
            <a:off x="6064809" y="9110388"/>
            <a:ext cx="8550347" cy="915077"/>
          </a:xfrm>
          <a:prstGeom prst="rect">
            <a:avLst/>
          </a:prstGeom>
        </p:spPr>
        <p:txBody>
          <a:bodyPr lIns="0" tIns="0" rIns="0" bIns="0" rtlCol="0" anchor="t">
            <a:spAutoFit/>
          </a:bodyPr>
          <a:lstStyle/>
          <a:p>
            <a:pPr marL="561341" lvl="1" indent="-280670" algn="ctr">
              <a:lnSpc>
                <a:spcPts val="3640"/>
              </a:lnSpc>
              <a:buFont typeface="Arial"/>
              <a:buChar char="•"/>
            </a:pPr>
            <a:r>
              <a:rPr lang="en-US" sz="2600">
                <a:solidFill>
                  <a:srgbClr val="01426A"/>
                </a:solidFill>
                <a:latin typeface="Public Sans"/>
                <a:ea typeface="Public Sans"/>
                <a:cs typeface="Public Sans"/>
                <a:sym typeface="Public Sans"/>
              </a:rPr>
              <a:t>All Elements must be consistent with  one another</a:t>
            </a:r>
          </a:p>
          <a:p>
            <a:pPr marL="561341" lvl="1" indent="-280670" algn="ctr">
              <a:lnSpc>
                <a:spcPts val="3640"/>
              </a:lnSpc>
              <a:buFont typeface="Arial"/>
              <a:buChar char="•"/>
            </a:pPr>
            <a:r>
              <a:rPr lang="en-US" sz="2600">
                <a:solidFill>
                  <a:srgbClr val="01426A"/>
                </a:solidFill>
                <a:latin typeface="Public Sans"/>
                <a:ea typeface="Public Sans"/>
                <a:cs typeface="Public Sans"/>
                <a:sym typeface="Public Sans"/>
              </a:rPr>
              <a:t>All Elements of the General Plan have equal status</a:t>
            </a:r>
          </a:p>
        </p:txBody>
      </p:sp>
      <p:sp>
        <p:nvSpPr>
          <p:cNvPr id="18" name="TextBox 18"/>
          <p:cNvSpPr txBox="1"/>
          <p:nvPr/>
        </p:nvSpPr>
        <p:spPr>
          <a:xfrm>
            <a:off x="2756564" y="9245770"/>
            <a:ext cx="3308245" cy="596689"/>
          </a:xfrm>
          <a:prstGeom prst="rect">
            <a:avLst/>
          </a:prstGeom>
        </p:spPr>
        <p:txBody>
          <a:bodyPr lIns="0" tIns="0" rIns="0" bIns="0" rtlCol="0" anchor="t">
            <a:spAutoFit/>
          </a:bodyPr>
          <a:lstStyle/>
          <a:p>
            <a:pPr algn="ctr">
              <a:lnSpc>
                <a:spcPts val="4991"/>
              </a:lnSpc>
            </a:pPr>
            <a:r>
              <a:rPr lang="en-US" sz="3199" spc="239">
                <a:solidFill>
                  <a:srgbClr val="01426A"/>
                </a:solidFill>
                <a:latin typeface="Public Sans"/>
                <a:ea typeface="Public Sans"/>
                <a:cs typeface="Public Sans"/>
                <a:sym typeface="Public Sans"/>
              </a:rPr>
              <a:t>CONSISTENCY </a:t>
            </a:r>
          </a:p>
        </p:txBody>
      </p:sp>
      <p:sp>
        <p:nvSpPr>
          <p:cNvPr id="19" name="TextBox 19"/>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20" name="Freeform 20"/>
          <p:cNvSpPr/>
          <p:nvPr/>
        </p:nvSpPr>
        <p:spPr>
          <a:xfrm>
            <a:off x="11166412" y="3176233"/>
            <a:ext cx="3053480" cy="155450"/>
          </a:xfrm>
          <a:custGeom>
            <a:avLst/>
            <a:gdLst/>
            <a:ahLst/>
            <a:cxnLst/>
            <a:rect l="l" t="t" r="r" b="b"/>
            <a:pathLst>
              <a:path w="3053480" h="155450">
                <a:moveTo>
                  <a:pt x="0" y="0"/>
                </a:moveTo>
                <a:lnTo>
                  <a:pt x="3053480" y="0"/>
                </a:lnTo>
                <a:lnTo>
                  <a:pt x="3053480" y="155449"/>
                </a:lnTo>
                <a:lnTo>
                  <a:pt x="0" y="1554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 name="Freeform 21"/>
          <p:cNvSpPr/>
          <p:nvPr/>
        </p:nvSpPr>
        <p:spPr>
          <a:xfrm>
            <a:off x="2883946" y="9894594"/>
            <a:ext cx="3053480" cy="155450"/>
          </a:xfrm>
          <a:custGeom>
            <a:avLst/>
            <a:gdLst/>
            <a:ahLst/>
            <a:cxnLst/>
            <a:rect l="l" t="t" r="r" b="b"/>
            <a:pathLst>
              <a:path w="3053480" h="155450">
                <a:moveTo>
                  <a:pt x="0" y="0"/>
                </a:moveTo>
                <a:lnTo>
                  <a:pt x="3053480" y="0"/>
                </a:lnTo>
                <a:lnTo>
                  <a:pt x="3053480" y="155450"/>
                </a:lnTo>
                <a:lnTo>
                  <a:pt x="0" y="1554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428190" y="5237752"/>
            <a:ext cx="2958101" cy="4197441"/>
            <a:chOff x="0" y="0"/>
            <a:chExt cx="779088" cy="1105499"/>
          </a:xfrm>
        </p:grpSpPr>
        <p:sp>
          <p:nvSpPr>
            <p:cNvPr id="5" name="Freeform 5"/>
            <p:cNvSpPr/>
            <p:nvPr/>
          </p:nvSpPr>
          <p:spPr>
            <a:xfrm>
              <a:off x="0" y="0"/>
              <a:ext cx="779088" cy="1105499"/>
            </a:xfrm>
            <a:custGeom>
              <a:avLst/>
              <a:gdLst/>
              <a:ahLst/>
              <a:cxnLst/>
              <a:rect l="l" t="t" r="r" b="b"/>
              <a:pathLst>
                <a:path w="779088" h="1105499">
                  <a:moveTo>
                    <a:pt x="133477" y="0"/>
                  </a:moveTo>
                  <a:lnTo>
                    <a:pt x="645612" y="0"/>
                  </a:lnTo>
                  <a:cubicBezTo>
                    <a:pt x="719329" y="0"/>
                    <a:pt x="779088" y="59760"/>
                    <a:pt x="779088" y="133477"/>
                  </a:cubicBezTo>
                  <a:lnTo>
                    <a:pt x="779088" y="972022"/>
                  </a:lnTo>
                  <a:cubicBezTo>
                    <a:pt x="779088" y="1007422"/>
                    <a:pt x="765026" y="1041373"/>
                    <a:pt x="739994" y="1066404"/>
                  </a:cubicBezTo>
                  <a:cubicBezTo>
                    <a:pt x="714962" y="1091436"/>
                    <a:pt x="681012" y="1105499"/>
                    <a:pt x="645612" y="1105499"/>
                  </a:cubicBezTo>
                  <a:lnTo>
                    <a:pt x="133477" y="1105499"/>
                  </a:lnTo>
                  <a:cubicBezTo>
                    <a:pt x="59760" y="1105499"/>
                    <a:pt x="0" y="1045739"/>
                    <a:pt x="0" y="972022"/>
                  </a:cubicBezTo>
                  <a:lnTo>
                    <a:pt x="0" y="133477"/>
                  </a:lnTo>
                  <a:cubicBezTo>
                    <a:pt x="0" y="59760"/>
                    <a:pt x="59760" y="0"/>
                    <a:pt x="133477" y="0"/>
                  </a:cubicBezTo>
                  <a:close/>
                </a:path>
              </a:pathLst>
            </a:custGeom>
            <a:solidFill>
              <a:srgbClr val="83786F"/>
            </a:solidFill>
          </p:spPr>
          <p:txBody>
            <a:bodyPr/>
            <a:lstStyle/>
            <a:p>
              <a:endParaRPr lang="en-US"/>
            </a:p>
          </p:txBody>
        </p:sp>
        <p:sp>
          <p:nvSpPr>
            <p:cNvPr id="6" name="TextBox 6"/>
            <p:cNvSpPr txBox="1"/>
            <p:nvPr/>
          </p:nvSpPr>
          <p:spPr>
            <a:xfrm>
              <a:off x="0" y="-28575"/>
              <a:ext cx="779088" cy="1134074"/>
            </a:xfrm>
            <a:prstGeom prst="rect">
              <a:avLst/>
            </a:prstGeom>
          </p:spPr>
          <p:txBody>
            <a:bodyPr lIns="50800" tIns="50800" rIns="50800" bIns="50800" rtlCol="0" anchor="ctr"/>
            <a:lstStyle/>
            <a:p>
              <a:pPr algn="ctr">
                <a:lnSpc>
                  <a:spcPts val="1889"/>
                </a:lnSpc>
              </a:pPr>
              <a:endParaRPr/>
            </a:p>
          </p:txBody>
        </p:sp>
      </p:grpSp>
      <p:grpSp>
        <p:nvGrpSpPr>
          <p:cNvPr id="7" name="Group 7"/>
          <p:cNvGrpSpPr/>
          <p:nvPr/>
        </p:nvGrpSpPr>
        <p:grpSpPr>
          <a:xfrm>
            <a:off x="674539" y="4715913"/>
            <a:ext cx="2465403" cy="1597487"/>
            <a:chOff x="0" y="0"/>
            <a:chExt cx="649324" cy="420737"/>
          </a:xfrm>
        </p:grpSpPr>
        <p:sp>
          <p:nvSpPr>
            <p:cNvPr id="8" name="Freeform 8"/>
            <p:cNvSpPr/>
            <p:nvPr/>
          </p:nvSpPr>
          <p:spPr>
            <a:xfrm>
              <a:off x="0" y="0"/>
              <a:ext cx="649324" cy="420737"/>
            </a:xfrm>
            <a:custGeom>
              <a:avLst/>
              <a:gdLst/>
              <a:ahLst/>
              <a:cxnLst/>
              <a:rect l="l" t="t" r="r" b="b"/>
              <a:pathLst>
                <a:path w="649324" h="420737">
                  <a:moveTo>
                    <a:pt x="446124" y="0"/>
                  </a:moveTo>
                  <a:cubicBezTo>
                    <a:pt x="558348" y="0"/>
                    <a:pt x="649324" y="94185"/>
                    <a:pt x="649324" y="210369"/>
                  </a:cubicBezTo>
                  <a:cubicBezTo>
                    <a:pt x="649324" y="326552"/>
                    <a:pt x="558348" y="420737"/>
                    <a:pt x="446124" y="420737"/>
                  </a:cubicBezTo>
                  <a:lnTo>
                    <a:pt x="203200" y="420737"/>
                  </a:lnTo>
                  <a:cubicBezTo>
                    <a:pt x="90976" y="420737"/>
                    <a:pt x="0" y="326552"/>
                    <a:pt x="0" y="210369"/>
                  </a:cubicBezTo>
                  <a:cubicBezTo>
                    <a:pt x="0" y="94185"/>
                    <a:pt x="90976" y="0"/>
                    <a:pt x="203200" y="0"/>
                  </a:cubicBezTo>
                  <a:close/>
                </a:path>
              </a:pathLst>
            </a:custGeom>
            <a:solidFill>
              <a:srgbClr val="EFEEE7"/>
            </a:solidFill>
            <a:ln w="38100" cap="sq">
              <a:solidFill>
                <a:srgbClr val="83786F"/>
              </a:solidFill>
              <a:prstDash val="solid"/>
              <a:miter/>
            </a:ln>
          </p:spPr>
          <p:txBody>
            <a:bodyPr/>
            <a:lstStyle/>
            <a:p>
              <a:endParaRPr lang="en-US"/>
            </a:p>
          </p:txBody>
        </p:sp>
        <p:sp>
          <p:nvSpPr>
            <p:cNvPr id="9" name="TextBox 9"/>
            <p:cNvSpPr txBox="1"/>
            <p:nvPr/>
          </p:nvSpPr>
          <p:spPr>
            <a:xfrm>
              <a:off x="0" y="-28575"/>
              <a:ext cx="649324" cy="449312"/>
            </a:xfrm>
            <a:prstGeom prst="rect">
              <a:avLst/>
            </a:prstGeom>
          </p:spPr>
          <p:txBody>
            <a:bodyPr lIns="50800" tIns="50800" rIns="50800" bIns="50800" rtlCol="0" anchor="ctr"/>
            <a:lstStyle/>
            <a:p>
              <a:pPr algn="ctr">
                <a:lnSpc>
                  <a:spcPts val="1889"/>
                </a:lnSpc>
              </a:pPr>
              <a:endParaRPr/>
            </a:p>
          </p:txBody>
        </p:sp>
      </p:grpSp>
      <p:grpSp>
        <p:nvGrpSpPr>
          <p:cNvPr id="10" name="Group 10"/>
          <p:cNvGrpSpPr/>
          <p:nvPr/>
        </p:nvGrpSpPr>
        <p:grpSpPr>
          <a:xfrm>
            <a:off x="4112796" y="5237752"/>
            <a:ext cx="2958101" cy="4197441"/>
            <a:chOff x="0" y="0"/>
            <a:chExt cx="779088" cy="1105499"/>
          </a:xfrm>
        </p:grpSpPr>
        <p:sp>
          <p:nvSpPr>
            <p:cNvPr id="11" name="Freeform 11"/>
            <p:cNvSpPr/>
            <p:nvPr/>
          </p:nvSpPr>
          <p:spPr>
            <a:xfrm>
              <a:off x="0" y="0"/>
              <a:ext cx="779088" cy="1105499"/>
            </a:xfrm>
            <a:custGeom>
              <a:avLst/>
              <a:gdLst/>
              <a:ahLst/>
              <a:cxnLst/>
              <a:rect l="l" t="t" r="r" b="b"/>
              <a:pathLst>
                <a:path w="779088" h="1105499">
                  <a:moveTo>
                    <a:pt x="133477" y="0"/>
                  </a:moveTo>
                  <a:lnTo>
                    <a:pt x="645612" y="0"/>
                  </a:lnTo>
                  <a:cubicBezTo>
                    <a:pt x="719329" y="0"/>
                    <a:pt x="779088" y="59760"/>
                    <a:pt x="779088" y="133477"/>
                  </a:cubicBezTo>
                  <a:lnTo>
                    <a:pt x="779088" y="972022"/>
                  </a:lnTo>
                  <a:cubicBezTo>
                    <a:pt x="779088" y="1007422"/>
                    <a:pt x="765026" y="1041373"/>
                    <a:pt x="739994" y="1066404"/>
                  </a:cubicBezTo>
                  <a:cubicBezTo>
                    <a:pt x="714962" y="1091436"/>
                    <a:pt x="681012" y="1105499"/>
                    <a:pt x="645612" y="1105499"/>
                  </a:cubicBezTo>
                  <a:lnTo>
                    <a:pt x="133477" y="1105499"/>
                  </a:lnTo>
                  <a:cubicBezTo>
                    <a:pt x="59760" y="1105499"/>
                    <a:pt x="0" y="1045739"/>
                    <a:pt x="0" y="972022"/>
                  </a:cubicBezTo>
                  <a:lnTo>
                    <a:pt x="0" y="133477"/>
                  </a:lnTo>
                  <a:cubicBezTo>
                    <a:pt x="0" y="59760"/>
                    <a:pt x="59760" y="0"/>
                    <a:pt x="133477" y="0"/>
                  </a:cubicBezTo>
                  <a:close/>
                </a:path>
              </a:pathLst>
            </a:custGeom>
            <a:solidFill>
              <a:srgbClr val="83786F"/>
            </a:solidFill>
          </p:spPr>
          <p:txBody>
            <a:bodyPr/>
            <a:lstStyle/>
            <a:p>
              <a:endParaRPr lang="en-US"/>
            </a:p>
          </p:txBody>
        </p:sp>
        <p:sp>
          <p:nvSpPr>
            <p:cNvPr id="12" name="TextBox 12"/>
            <p:cNvSpPr txBox="1"/>
            <p:nvPr/>
          </p:nvSpPr>
          <p:spPr>
            <a:xfrm>
              <a:off x="0" y="-28575"/>
              <a:ext cx="779088" cy="1134074"/>
            </a:xfrm>
            <a:prstGeom prst="rect">
              <a:avLst/>
            </a:prstGeom>
          </p:spPr>
          <p:txBody>
            <a:bodyPr lIns="50800" tIns="50800" rIns="50800" bIns="50800" rtlCol="0" anchor="ctr"/>
            <a:lstStyle/>
            <a:p>
              <a:pPr algn="ctr">
                <a:lnSpc>
                  <a:spcPts val="1889"/>
                </a:lnSpc>
              </a:pPr>
              <a:endParaRPr/>
            </a:p>
          </p:txBody>
        </p:sp>
      </p:grpSp>
      <p:grpSp>
        <p:nvGrpSpPr>
          <p:cNvPr id="13" name="Group 13"/>
          <p:cNvGrpSpPr/>
          <p:nvPr/>
        </p:nvGrpSpPr>
        <p:grpSpPr>
          <a:xfrm>
            <a:off x="4359145" y="4715913"/>
            <a:ext cx="2465403" cy="1597487"/>
            <a:chOff x="0" y="0"/>
            <a:chExt cx="649324" cy="420737"/>
          </a:xfrm>
        </p:grpSpPr>
        <p:sp>
          <p:nvSpPr>
            <p:cNvPr id="14" name="Freeform 14"/>
            <p:cNvSpPr/>
            <p:nvPr/>
          </p:nvSpPr>
          <p:spPr>
            <a:xfrm>
              <a:off x="0" y="0"/>
              <a:ext cx="649324" cy="420737"/>
            </a:xfrm>
            <a:custGeom>
              <a:avLst/>
              <a:gdLst/>
              <a:ahLst/>
              <a:cxnLst/>
              <a:rect l="l" t="t" r="r" b="b"/>
              <a:pathLst>
                <a:path w="649324" h="420737">
                  <a:moveTo>
                    <a:pt x="446124" y="0"/>
                  </a:moveTo>
                  <a:cubicBezTo>
                    <a:pt x="558348" y="0"/>
                    <a:pt x="649324" y="94185"/>
                    <a:pt x="649324" y="210369"/>
                  </a:cubicBezTo>
                  <a:cubicBezTo>
                    <a:pt x="649324" y="326552"/>
                    <a:pt x="558348" y="420737"/>
                    <a:pt x="446124" y="420737"/>
                  </a:cubicBezTo>
                  <a:lnTo>
                    <a:pt x="203200" y="420737"/>
                  </a:lnTo>
                  <a:cubicBezTo>
                    <a:pt x="90976" y="420737"/>
                    <a:pt x="0" y="326552"/>
                    <a:pt x="0" y="210369"/>
                  </a:cubicBezTo>
                  <a:cubicBezTo>
                    <a:pt x="0" y="94185"/>
                    <a:pt x="90976" y="0"/>
                    <a:pt x="203200" y="0"/>
                  </a:cubicBezTo>
                  <a:close/>
                </a:path>
              </a:pathLst>
            </a:custGeom>
            <a:solidFill>
              <a:srgbClr val="EFEEE7"/>
            </a:solidFill>
            <a:ln w="38100" cap="sq">
              <a:solidFill>
                <a:srgbClr val="83786F"/>
              </a:solidFill>
              <a:prstDash val="solid"/>
              <a:miter/>
            </a:ln>
          </p:spPr>
          <p:txBody>
            <a:bodyPr/>
            <a:lstStyle/>
            <a:p>
              <a:endParaRPr lang="en-US"/>
            </a:p>
          </p:txBody>
        </p:sp>
        <p:sp>
          <p:nvSpPr>
            <p:cNvPr id="15" name="TextBox 15"/>
            <p:cNvSpPr txBox="1"/>
            <p:nvPr/>
          </p:nvSpPr>
          <p:spPr>
            <a:xfrm>
              <a:off x="0" y="-28575"/>
              <a:ext cx="649324" cy="449312"/>
            </a:xfrm>
            <a:prstGeom prst="rect">
              <a:avLst/>
            </a:prstGeom>
          </p:spPr>
          <p:txBody>
            <a:bodyPr lIns="50800" tIns="50800" rIns="50800" bIns="50800" rtlCol="0" anchor="ctr"/>
            <a:lstStyle/>
            <a:p>
              <a:pPr algn="ctr">
                <a:lnSpc>
                  <a:spcPts val="1889"/>
                </a:lnSpc>
              </a:pPr>
              <a:endParaRPr/>
            </a:p>
          </p:txBody>
        </p:sp>
      </p:grpSp>
      <p:grpSp>
        <p:nvGrpSpPr>
          <p:cNvPr id="16" name="Group 16"/>
          <p:cNvGrpSpPr/>
          <p:nvPr/>
        </p:nvGrpSpPr>
        <p:grpSpPr>
          <a:xfrm>
            <a:off x="7680497" y="4715913"/>
            <a:ext cx="2958101" cy="4719280"/>
            <a:chOff x="0" y="0"/>
            <a:chExt cx="3944135" cy="6292374"/>
          </a:xfrm>
        </p:grpSpPr>
        <p:grpSp>
          <p:nvGrpSpPr>
            <p:cNvPr id="17" name="Group 17"/>
            <p:cNvGrpSpPr/>
            <p:nvPr/>
          </p:nvGrpSpPr>
          <p:grpSpPr>
            <a:xfrm>
              <a:off x="0" y="695786"/>
              <a:ext cx="3944135" cy="5596588"/>
              <a:chOff x="0" y="0"/>
              <a:chExt cx="779088" cy="1105499"/>
            </a:xfrm>
          </p:grpSpPr>
          <p:sp>
            <p:nvSpPr>
              <p:cNvPr id="18" name="Freeform 18"/>
              <p:cNvSpPr/>
              <p:nvPr/>
            </p:nvSpPr>
            <p:spPr>
              <a:xfrm>
                <a:off x="0" y="0"/>
                <a:ext cx="779088" cy="1105499"/>
              </a:xfrm>
              <a:custGeom>
                <a:avLst/>
                <a:gdLst/>
                <a:ahLst/>
                <a:cxnLst/>
                <a:rect l="l" t="t" r="r" b="b"/>
                <a:pathLst>
                  <a:path w="779088" h="1105499">
                    <a:moveTo>
                      <a:pt x="133477" y="0"/>
                    </a:moveTo>
                    <a:lnTo>
                      <a:pt x="645612" y="0"/>
                    </a:lnTo>
                    <a:cubicBezTo>
                      <a:pt x="719329" y="0"/>
                      <a:pt x="779088" y="59760"/>
                      <a:pt x="779088" y="133477"/>
                    </a:cubicBezTo>
                    <a:lnTo>
                      <a:pt x="779088" y="972022"/>
                    </a:lnTo>
                    <a:cubicBezTo>
                      <a:pt x="779088" y="1007422"/>
                      <a:pt x="765026" y="1041373"/>
                      <a:pt x="739994" y="1066404"/>
                    </a:cubicBezTo>
                    <a:cubicBezTo>
                      <a:pt x="714962" y="1091436"/>
                      <a:pt x="681012" y="1105499"/>
                      <a:pt x="645612" y="1105499"/>
                    </a:cubicBezTo>
                    <a:lnTo>
                      <a:pt x="133477" y="1105499"/>
                    </a:lnTo>
                    <a:cubicBezTo>
                      <a:pt x="59760" y="1105499"/>
                      <a:pt x="0" y="1045739"/>
                      <a:pt x="0" y="972022"/>
                    </a:cubicBezTo>
                    <a:lnTo>
                      <a:pt x="0" y="133477"/>
                    </a:lnTo>
                    <a:cubicBezTo>
                      <a:pt x="0" y="59760"/>
                      <a:pt x="59760" y="0"/>
                      <a:pt x="133477" y="0"/>
                    </a:cubicBezTo>
                    <a:close/>
                  </a:path>
                </a:pathLst>
              </a:custGeom>
              <a:solidFill>
                <a:srgbClr val="83786F"/>
              </a:solidFill>
            </p:spPr>
            <p:txBody>
              <a:bodyPr/>
              <a:lstStyle/>
              <a:p>
                <a:endParaRPr lang="en-US"/>
              </a:p>
            </p:txBody>
          </p:sp>
          <p:sp>
            <p:nvSpPr>
              <p:cNvPr id="19" name="TextBox 19"/>
              <p:cNvSpPr txBox="1"/>
              <p:nvPr/>
            </p:nvSpPr>
            <p:spPr>
              <a:xfrm>
                <a:off x="0" y="-28575"/>
                <a:ext cx="779088" cy="1134074"/>
              </a:xfrm>
              <a:prstGeom prst="rect">
                <a:avLst/>
              </a:prstGeom>
            </p:spPr>
            <p:txBody>
              <a:bodyPr lIns="50800" tIns="50800" rIns="50800" bIns="50800" rtlCol="0" anchor="ctr"/>
              <a:lstStyle/>
              <a:p>
                <a:pPr algn="ctr">
                  <a:lnSpc>
                    <a:spcPts val="1889"/>
                  </a:lnSpc>
                </a:pPr>
                <a:endParaRPr/>
              </a:p>
            </p:txBody>
          </p:sp>
        </p:grpSp>
        <p:grpSp>
          <p:nvGrpSpPr>
            <p:cNvPr id="20" name="Group 20"/>
            <p:cNvGrpSpPr/>
            <p:nvPr/>
          </p:nvGrpSpPr>
          <p:grpSpPr>
            <a:xfrm>
              <a:off x="328466" y="0"/>
              <a:ext cx="3287203" cy="2129982"/>
              <a:chOff x="0" y="0"/>
              <a:chExt cx="649324" cy="420737"/>
            </a:xfrm>
          </p:grpSpPr>
          <p:sp>
            <p:nvSpPr>
              <p:cNvPr id="21" name="Freeform 21"/>
              <p:cNvSpPr/>
              <p:nvPr/>
            </p:nvSpPr>
            <p:spPr>
              <a:xfrm>
                <a:off x="0" y="0"/>
                <a:ext cx="649324" cy="420737"/>
              </a:xfrm>
              <a:custGeom>
                <a:avLst/>
                <a:gdLst/>
                <a:ahLst/>
                <a:cxnLst/>
                <a:rect l="l" t="t" r="r" b="b"/>
                <a:pathLst>
                  <a:path w="649324" h="420737">
                    <a:moveTo>
                      <a:pt x="446124" y="0"/>
                    </a:moveTo>
                    <a:cubicBezTo>
                      <a:pt x="558348" y="0"/>
                      <a:pt x="649324" y="94185"/>
                      <a:pt x="649324" y="210369"/>
                    </a:cubicBezTo>
                    <a:cubicBezTo>
                      <a:pt x="649324" y="326552"/>
                      <a:pt x="558348" y="420737"/>
                      <a:pt x="446124" y="420737"/>
                    </a:cubicBezTo>
                    <a:lnTo>
                      <a:pt x="203200" y="420737"/>
                    </a:lnTo>
                    <a:cubicBezTo>
                      <a:pt x="90976" y="420737"/>
                      <a:pt x="0" y="326552"/>
                      <a:pt x="0" y="210369"/>
                    </a:cubicBezTo>
                    <a:cubicBezTo>
                      <a:pt x="0" y="94185"/>
                      <a:pt x="90976" y="0"/>
                      <a:pt x="203200" y="0"/>
                    </a:cubicBezTo>
                    <a:close/>
                  </a:path>
                </a:pathLst>
              </a:custGeom>
              <a:solidFill>
                <a:srgbClr val="EFEEE7"/>
              </a:solidFill>
              <a:ln w="38100" cap="sq">
                <a:solidFill>
                  <a:srgbClr val="83786F"/>
                </a:solidFill>
                <a:prstDash val="solid"/>
                <a:miter/>
              </a:ln>
            </p:spPr>
            <p:txBody>
              <a:bodyPr/>
              <a:lstStyle/>
              <a:p>
                <a:endParaRPr lang="en-US"/>
              </a:p>
            </p:txBody>
          </p:sp>
          <p:sp>
            <p:nvSpPr>
              <p:cNvPr id="22" name="TextBox 22"/>
              <p:cNvSpPr txBox="1"/>
              <p:nvPr/>
            </p:nvSpPr>
            <p:spPr>
              <a:xfrm>
                <a:off x="0" y="-28575"/>
                <a:ext cx="649324" cy="449312"/>
              </a:xfrm>
              <a:prstGeom prst="rect">
                <a:avLst/>
              </a:prstGeom>
            </p:spPr>
            <p:txBody>
              <a:bodyPr lIns="50800" tIns="50800" rIns="50800" bIns="50800" rtlCol="0" anchor="ctr"/>
              <a:lstStyle/>
              <a:p>
                <a:pPr algn="ctr">
                  <a:lnSpc>
                    <a:spcPts val="1889"/>
                  </a:lnSpc>
                </a:pPr>
                <a:endParaRPr/>
              </a:p>
            </p:txBody>
          </p:sp>
        </p:grpSp>
        <p:sp>
          <p:nvSpPr>
            <p:cNvPr id="23" name="TextBox 23"/>
            <p:cNvSpPr txBox="1"/>
            <p:nvPr/>
          </p:nvSpPr>
          <p:spPr>
            <a:xfrm>
              <a:off x="476319" y="561982"/>
              <a:ext cx="2991498" cy="1273542"/>
            </a:xfrm>
            <a:prstGeom prst="rect">
              <a:avLst/>
            </a:prstGeom>
          </p:spPr>
          <p:txBody>
            <a:bodyPr lIns="0" tIns="0" rIns="0" bIns="0" rtlCol="0" anchor="t">
              <a:spAutoFit/>
            </a:bodyPr>
            <a:lstStyle/>
            <a:p>
              <a:pPr algn="ctr">
                <a:lnSpc>
                  <a:spcPts val="3919"/>
                </a:lnSpc>
                <a:spcBef>
                  <a:spcPct val="0"/>
                </a:spcBef>
              </a:pPr>
              <a:r>
                <a:rPr lang="en-US" sz="2799" spc="13">
                  <a:solidFill>
                    <a:srgbClr val="01426A"/>
                  </a:solidFill>
                  <a:latin typeface="Playfair Display"/>
                  <a:ea typeface="Playfair Display"/>
                  <a:cs typeface="Playfair Display"/>
                  <a:sym typeface="Playfair Display"/>
                </a:rPr>
                <a:t>Planning Commission</a:t>
              </a:r>
            </a:p>
          </p:txBody>
        </p:sp>
        <p:sp>
          <p:nvSpPr>
            <p:cNvPr id="24" name="TextBox 24"/>
            <p:cNvSpPr txBox="1"/>
            <p:nvPr/>
          </p:nvSpPr>
          <p:spPr>
            <a:xfrm>
              <a:off x="193882" y="2438831"/>
              <a:ext cx="3556371" cy="1725254"/>
            </a:xfrm>
            <a:prstGeom prst="rect">
              <a:avLst/>
            </a:prstGeom>
          </p:spPr>
          <p:txBody>
            <a:bodyPr lIns="0" tIns="0" rIns="0" bIns="0" rtlCol="0" anchor="t">
              <a:spAutoFit/>
            </a:bodyPr>
            <a:lstStyle/>
            <a:p>
              <a:pPr algn="ctr">
                <a:lnSpc>
                  <a:spcPts val="3499"/>
                </a:lnSpc>
                <a:spcBef>
                  <a:spcPct val="0"/>
                </a:spcBef>
              </a:pPr>
              <a:r>
                <a:rPr lang="en-US" sz="2499">
                  <a:solidFill>
                    <a:srgbClr val="FFFFFF"/>
                  </a:solidFill>
                  <a:latin typeface="Public Sans"/>
                  <a:ea typeface="Public Sans"/>
                  <a:cs typeface="Public Sans"/>
                  <a:sym typeface="Public Sans"/>
                </a:rPr>
                <a:t>Recommendation to Board of Supervisors</a:t>
              </a:r>
            </a:p>
          </p:txBody>
        </p:sp>
      </p:grpSp>
      <p:grpSp>
        <p:nvGrpSpPr>
          <p:cNvPr id="25" name="Group 25"/>
          <p:cNvGrpSpPr/>
          <p:nvPr/>
        </p:nvGrpSpPr>
        <p:grpSpPr>
          <a:xfrm>
            <a:off x="11342181" y="5237752"/>
            <a:ext cx="2958101" cy="4197441"/>
            <a:chOff x="0" y="0"/>
            <a:chExt cx="779088" cy="1105499"/>
          </a:xfrm>
        </p:grpSpPr>
        <p:sp>
          <p:nvSpPr>
            <p:cNvPr id="26" name="Freeform 26"/>
            <p:cNvSpPr/>
            <p:nvPr/>
          </p:nvSpPr>
          <p:spPr>
            <a:xfrm>
              <a:off x="0" y="0"/>
              <a:ext cx="779088" cy="1105499"/>
            </a:xfrm>
            <a:custGeom>
              <a:avLst/>
              <a:gdLst/>
              <a:ahLst/>
              <a:cxnLst/>
              <a:rect l="l" t="t" r="r" b="b"/>
              <a:pathLst>
                <a:path w="779088" h="1105499">
                  <a:moveTo>
                    <a:pt x="133477" y="0"/>
                  </a:moveTo>
                  <a:lnTo>
                    <a:pt x="645612" y="0"/>
                  </a:lnTo>
                  <a:cubicBezTo>
                    <a:pt x="719329" y="0"/>
                    <a:pt x="779088" y="59760"/>
                    <a:pt x="779088" y="133477"/>
                  </a:cubicBezTo>
                  <a:lnTo>
                    <a:pt x="779088" y="972022"/>
                  </a:lnTo>
                  <a:cubicBezTo>
                    <a:pt x="779088" y="1007422"/>
                    <a:pt x="765026" y="1041373"/>
                    <a:pt x="739994" y="1066404"/>
                  </a:cubicBezTo>
                  <a:cubicBezTo>
                    <a:pt x="714962" y="1091436"/>
                    <a:pt x="681012" y="1105499"/>
                    <a:pt x="645612" y="1105499"/>
                  </a:cubicBezTo>
                  <a:lnTo>
                    <a:pt x="133477" y="1105499"/>
                  </a:lnTo>
                  <a:cubicBezTo>
                    <a:pt x="59760" y="1105499"/>
                    <a:pt x="0" y="1045739"/>
                    <a:pt x="0" y="972022"/>
                  </a:cubicBezTo>
                  <a:lnTo>
                    <a:pt x="0" y="133477"/>
                  </a:lnTo>
                  <a:cubicBezTo>
                    <a:pt x="0" y="59760"/>
                    <a:pt x="59760" y="0"/>
                    <a:pt x="133477" y="0"/>
                  </a:cubicBezTo>
                  <a:close/>
                </a:path>
              </a:pathLst>
            </a:custGeom>
            <a:solidFill>
              <a:srgbClr val="83786F"/>
            </a:solidFill>
          </p:spPr>
          <p:txBody>
            <a:bodyPr/>
            <a:lstStyle/>
            <a:p>
              <a:endParaRPr lang="en-US"/>
            </a:p>
          </p:txBody>
        </p:sp>
        <p:sp>
          <p:nvSpPr>
            <p:cNvPr id="27" name="TextBox 27"/>
            <p:cNvSpPr txBox="1"/>
            <p:nvPr/>
          </p:nvSpPr>
          <p:spPr>
            <a:xfrm>
              <a:off x="0" y="-28575"/>
              <a:ext cx="779088" cy="1134074"/>
            </a:xfrm>
            <a:prstGeom prst="rect">
              <a:avLst/>
            </a:prstGeom>
          </p:spPr>
          <p:txBody>
            <a:bodyPr lIns="50800" tIns="50800" rIns="50800" bIns="50800" rtlCol="0" anchor="ctr"/>
            <a:lstStyle/>
            <a:p>
              <a:pPr algn="ctr">
                <a:lnSpc>
                  <a:spcPts val="1889"/>
                </a:lnSpc>
              </a:pPr>
              <a:endParaRPr/>
            </a:p>
          </p:txBody>
        </p:sp>
      </p:grpSp>
      <p:grpSp>
        <p:nvGrpSpPr>
          <p:cNvPr id="28" name="Group 28"/>
          <p:cNvGrpSpPr/>
          <p:nvPr/>
        </p:nvGrpSpPr>
        <p:grpSpPr>
          <a:xfrm>
            <a:off x="11588530" y="4715913"/>
            <a:ext cx="2465403" cy="1597487"/>
            <a:chOff x="0" y="0"/>
            <a:chExt cx="649324" cy="420737"/>
          </a:xfrm>
        </p:grpSpPr>
        <p:sp>
          <p:nvSpPr>
            <p:cNvPr id="29" name="Freeform 29"/>
            <p:cNvSpPr/>
            <p:nvPr/>
          </p:nvSpPr>
          <p:spPr>
            <a:xfrm>
              <a:off x="0" y="0"/>
              <a:ext cx="649324" cy="420737"/>
            </a:xfrm>
            <a:custGeom>
              <a:avLst/>
              <a:gdLst/>
              <a:ahLst/>
              <a:cxnLst/>
              <a:rect l="l" t="t" r="r" b="b"/>
              <a:pathLst>
                <a:path w="649324" h="420737">
                  <a:moveTo>
                    <a:pt x="446124" y="0"/>
                  </a:moveTo>
                  <a:cubicBezTo>
                    <a:pt x="558348" y="0"/>
                    <a:pt x="649324" y="94185"/>
                    <a:pt x="649324" y="210369"/>
                  </a:cubicBezTo>
                  <a:cubicBezTo>
                    <a:pt x="649324" y="326552"/>
                    <a:pt x="558348" y="420737"/>
                    <a:pt x="446124" y="420737"/>
                  </a:cubicBezTo>
                  <a:lnTo>
                    <a:pt x="203200" y="420737"/>
                  </a:lnTo>
                  <a:cubicBezTo>
                    <a:pt x="90976" y="420737"/>
                    <a:pt x="0" y="326552"/>
                    <a:pt x="0" y="210369"/>
                  </a:cubicBezTo>
                  <a:cubicBezTo>
                    <a:pt x="0" y="94185"/>
                    <a:pt x="90976" y="0"/>
                    <a:pt x="203200" y="0"/>
                  </a:cubicBezTo>
                  <a:close/>
                </a:path>
              </a:pathLst>
            </a:custGeom>
            <a:solidFill>
              <a:srgbClr val="EFEEE7"/>
            </a:solidFill>
            <a:ln w="38100" cap="sq">
              <a:solidFill>
                <a:srgbClr val="83786F"/>
              </a:solidFill>
              <a:prstDash val="solid"/>
              <a:miter/>
            </a:ln>
          </p:spPr>
          <p:txBody>
            <a:bodyPr/>
            <a:lstStyle/>
            <a:p>
              <a:endParaRPr lang="en-US"/>
            </a:p>
          </p:txBody>
        </p:sp>
        <p:sp>
          <p:nvSpPr>
            <p:cNvPr id="30" name="TextBox 30"/>
            <p:cNvSpPr txBox="1"/>
            <p:nvPr/>
          </p:nvSpPr>
          <p:spPr>
            <a:xfrm>
              <a:off x="0" y="-28575"/>
              <a:ext cx="649324" cy="449312"/>
            </a:xfrm>
            <a:prstGeom prst="rect">
              <a:avLst/>
            </a:prstGeom>
          </p:spPr>
          <p:txBody>
            <a:bodyPr lIns="50800" tIns="50800" rIns="50800" bIns="50800" rtlCol="0" anchor="ctr"/>
            <a:lstStyle/>
            <a:p>
              <a:pPr algn="ctr">
                <a:lnSpc>
                  <a:spcPts val="1889"/>
                </a:lnSpc>
              </a:pPr>
              <a:endParaRPr/>
            </a:p>
          </p:txBody>
        </p:sp>
      </p:grpSp>
      <p:sp>
        <p:nvSpPr>
          <p:cNvPr id="31" name="Freeform 31"/>
          <p:cNvSpPr/>
          <p:nvPr/>
        </p:nvSpPr>
        <p:spPr>
          <a:xfrm>
            <a:off x="14344473" y="4878215"/>
            <a:ext cx="3943527" cy="3337209"/>
          </a:xfrm>
          <a:custGeom>
            <a:avLst/>
            <a:gdLst/>
            <a:ahLst/>
            <a:cxnLst/>
            <a:rect l="l" t="t" r="r" b="b"/>
            <a:pathLst>
              <a:path w="3943527" h="3337209">
                <a:moveTo>
                  <a:pt x="0" y="0"/>
                </a:moveTo>
                <a:lnTo>
                  <a:pt x="3943527" y="0"/>
                </a:lnTo>
                <a:lnTo>
                  <a:pt x="3943527" y="3337210"/>
                </a:lnTo>
                <a:lnTo>
                  <a:pt x="0" y="33372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2" name="Freeform 32"/>
          <p:cNvSpPr/>
          <p:nvPr/>
        </p:nvSpPr>
        <p:spPr>
          <a:xfrm>
            <a:off x="428190" y="310058"/>
            <a:ext cx="878540" cy="1437285"/>
          </a:xfrm>
          <a:custGeom>
            <a:avLst/>
            <a:gdLst/>
            <a:ahLst/>
            <a:cxnLst/>
            <a:rect l="l" t="t" r="r" b="b"/>
            <a:pathLst>
              <a:path w="878540" h="1437285">
                <a:moveTo>
                  <a:pt x="0" y="0"/>
                </a:moveTo>
                <a:lnTo>
                  <a:pt x="878540" y="0"/>
                </a:lnTo>
                <a:lnTo>
                  <a:pt x="878540" y="1437284"/>
                </a:lnTo>
                <a:lnTo>
                  <a:pt x="0" y="14372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3" name="Freeform 33"/>
          <p:cNvSpPr/>
          <p:nvPr/>
        </p:nvSpPr>
        <p:spPr>
          <a:xfrm>
            <a:off x="8111032" y="4005141"/>
            <a:ext cx="2088471" cy="375925"/>
          </a:xfrm>
          <a:custGeom>
            <a:avLst/>
            <a:gdLst/>
            <a:ahLst/>
            <a:cxnLst/>
            <a:rect l="l" t="t" r="r" b="b"/>
            <a:pathLst>
              <a:path w="2088471" h="375925">
                <a:moveTo>
                  <a:pt x="0" y="0"/>
                </a:moveTo>
                <a:lnTo>
                  <a:pt x="2088471" y="0"/>
                </a:lnTo>
                <a:lnTo>
                  <a:pt x="2088471" y="375925"/>
                </a:lnTo>
                <a:lnTo>
                  <a:pt x="0" y="3759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p:cNvSpPr/>
          <p:nvPr/>
        </p:nvSpPr>
        <p:spPr>
          <a:xfrm rot="-5400000">
            <a:off x="3357574" y="3765755"/>
            <a:ext cx="537777" cy="1687144"/>
          </a:xfrm>
          <a:custGeom>
            <a:avLst/>
            <a:gdLst/>
            <a:ahLst/>
            <a:cxnLst/>
            <a:rect l="l" t="t" r="r" b="b"/>
            <a:pathLst>
              <a:path w="537777" h="1687144">
                <a:moveTo>
                  <a:pt x="0" y="0"/>
                </a:moveTo>
                <a:lnTo>
                  <a:pt x="537778" y="0"/>
                </a:lnTo>
                <a:lnTo>
                  <a:pt x="537778" y="1687144"/>
                </a:lnTo>
                <a:lnTo>
                  <a:pt x="0" y="16871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5" name="Freeform 35"/>
          <p:cNvSpPr/>
          <p:nvPr/>
        </p:nvSpPr>
        <p:spPr>
          <a:xfrm>
            <a:off x="4275007" y="3984736"/>
            <a:ext cx="2148881" cy="386799"/>
          </a:xfrm>
          <a:custGeom>
            <a:avLst/>
            <a:gdLst/>
            <a:ahLst/>
            <a:cxnLst/>
            <a:rect l="l" t="t" r="r" b="b"/>
            <a:pathLst>
              <a:path w="2148881" h="386799">
                <a:moveTo>
                  <a:pt x="0" y="0"/>
                </a:moveTo>
                <a:lnTo>
                  <a:pt x="2148881" y="0"/>
                </a:lnTo>
                <a:lnTo>
                  <a:pt x="2148881" y="386799"/>
                </a:lnTo>
                <a:lnTo>
                  <a:pt x="0" y="3867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6" name="Freeform 36"/>
          <p:cNvSpPr/>
          <p:nvPr/>
        </p:nvSpPr>
        <p:spPr>
          <a:xfrm>
            <a:off x="11588530" y="4062571"/>
            <a:ext cx="2135851" cy="384453"/>
          </a:xfrm>
          <a:custGeom>
            <a:avLst/>
            <a:gdLst/>
            <a:ahLst/>
            <a:cxnLst/>
            <a:rect l="l" t="t" r="r" b="b"/>
            <a:pathLst>
              <a:path w="2135851" h="384453">
                <a:moveTo>
                  <a:pt x="0" y="0"/>
                </a:moveTo>
                <a:lnTo>
                  <a:pt x="2135851" y="0"/>
                </a:lnTo>
                <a:lnTo>
                  <a:pt x="2135851" y="384453"/>
                </a:lnTo>
                <a:lnTo>
                  <a:pt x="0" y="384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7" name="Freeform 37"/>
          <p:cNvSpPr/>
          <p:nvPr/>
        </p:nvSpPr>
        <p:spPr>
          <a:xfrm>
            <a:off x="598395" y="4005141"/>
            <a:ext cx="1955896" cy="352061"/>
          </a:xfrm>
          <a:custGeom>
            <a:avLst/>
            <a:gdLst/>
            <a:ahLst/>
            <a:cxnLst/>
            <a:rect l="l" t="t" r="r" b="b"/>
            <a:pathLst>
              <a:path w="1955896" h="352061">
                <a:moveTo>
                  <a:pt x="0" y="0"/>
                </a:moveTo>
                <a:lnTo>
                  <a:pt x="1955896" y="0"/>
                </a:lnTo>
                <a:lnTo>
                  <a:pt x="1955896" y="352061"/>
                </a:lnTo>
                <a:lnTo>
                  <a:pt x="0" y="3520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8" name="Freeform 38"/>
          <p:cNvSpPr/>
          <p:nvPr/>
        </p:nvSpPr>
        <p:spPr>
          <a:xfrm>
            <a:off x="15612904" y="4030894"/>
            <a:ext cx="1945399" cy="350172"/>
          </a:xfrm>
          <a:custGeom>
            <a:avLst/>
            <a:gdLst/>
            <a:ahLst/>
            <a:cxnLst/>
            <a:rect l="l" t="t" r="r" b="b"/>
            <a:pathLst>
              <a:path w="1945399" h="350172">
                <a:moveTo>
                  <a:pt x="0" y="0"/>
                </a:moveTo>
                <a:lnTo>
                  <a:pt x="1945399" y="0"/>
                </a:lnTo>
                <a:lnTo>
                  <a:pt x="1945399" y="350172"/>
                </a:lnTo>
                <a:lnTo>
                  <a:pt x="0" y="3501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9" name="Freeform 39"/>
          <p:cNvSpPr/>
          <p:nvPr/>
        </p:nvSpPr>
        <p:spPr>
          <a:xfrm rot="-5400000">
            <a:off x="6998571" y="3749596"/>
            <a:ext cx="537777" cy="1687144"/>
          </a:xfrm>
          <a:custGeom>
            <a:avLst/>
            <a:gdLst/>
            <a:ahLst/>
            <a:cxnLst/>
            <a:rect l="l" t="t" r="r" b="b"/>
            <a:pathLst>
              <a:path w="537777" h="1687144">
                <a:moveTo>
                  <a:pt x="0" y="0"/>
                </a:moveTo>
                <a:lnTo>
                  <a:pt x="537778" y="0"/>
                </a:lnTo>
                <a:lnTo>
                  <a:pt x="537778" y="1687144"/>
                </a:lnTo>
                <a:lnTo>
                  <a:pt x="0" y="16871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0" name="Freeform 40"/>
          <p:cNvSpPr/>
          <p:nvPr/>
        </p:nvSpPr>
        <p:spPr>
          <a:xfrm rot="-5400000">
            <a:off x="10750498" y="3757216"/>
            <a:ext cx="537777" cy="1687144"/>
          </a:xfrm>
          <a:custGeom>
            <a:avLst/>
            <a:gdLst/>
            <a:ahLst/>
            <a:cxnLst/>
            <a:rect l="l" t="t" r="r" b="b"/>
            <a:pathLst>
              <a:path w="537777" h="1687144">
                <a:moveTo>
                  <a:pt x="0" y="0"/>
                </a:moveTo>
                <a:lnTo>
                  <a:pt x="537777" y="0"/>
                </a:lnTo>
                <a:lnTo>
                  <a:pt x="537777" y="1687144"/>
                </a:lnTo>
                <a:lnTo>
                  <a:pt x="0" y="16871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1" name="Freeform 41"/>
          <p:cNvSpPr/>
          <p:nvPr/>
        </p:nvSpPr>
        <p:spPr>
          <a:xfrm rot="-5400000">
            <a:off x="14500443" y="3603452"/>
            <a:ext cx="537777" cy="1687144"/>
          </a:xfrm>
          <a:custGeom>
            <a:avLst/>
            <a:gdLst/>
            <a:ahLst/>
            <a:cxnLst/>
            <a:rect l="l" t="t" r="r" b="b"/>
            <a:pathLst>
              <a:path w="537777" h="1687144">
                <a:moveTo>
                  <a:pt x="0" y="0"/>
                </a:moveTo>
                <a:lnTo>
                  <a:pt x="537777" y="0"/>
                </a:lnTo>
                <a:lnTo>
                  <a:pt x="537777" y="1687144"/>
                </a:lnTo>
                <a:lnTo>
                  <a:pt x="0" y="16871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2" name="Freeform 42"/>
          <p:cNvSpPr/>
          <p:nvPr/>
        </p:nvSpPr>
        <p:spPr>
          <a:xfrm>
            <a:off x="16261568" y="3232984"/>
            <a:ext cx="1995464" cy="1858276"/>
          </a:xfrm>
          <a:custGeom>
            <a:avLst/>
            <a:gdLst/>
            <a:ahLst/>
            <a:cxnLst/>
            <a:rect l="l" t="t" r="r" b="b"/>
            <a:pathLst>
              <a:path w="1995464" h="1858276">
                <a:moveTo>
                  <a:pt x="0" y="0"/>
                </a:moveTo>
                <a:lnTo>
                  <a:pt x="1995464" y="0"/>
                </a:lnTo>
                <a:lnTo>
                  <a:pt x="1995464" y="1858275"/>
                </a:lnTo>
                <a:lnTo>
                  <a:pt x="0" y="18582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3" name="Freeform 43"/>
          <p:cNvSpPr/>
          <p:nvPr/>
        </p:nvSpPr>
        <p:spPr>
          <a:xfrm>
            <a:off x="16401563" y="227389"/>
            <a:ext cx="1611124" cy="1574873"/>
          </a:xfrm>
          <a:custGeom>
            <a:avLst/>
            <a:gdLst/>
            <a:ahLst/>
            <a:cxnLst/>
            <a:rect l="l" t="t" r="r" b="b"/>
            <a:pathLst>
              <a:path w="1611124" h="1574873">
                <a:moveTo>
                  <a:pt x="0" y="0"/>
                </a:moveTo>
                <a:lnTo>
                  <a:pt x="1611123" y="0"/>
                </a:lnTo>
                <a:lnTo>
                  <a:pt x="1611123" y="1574873"/>
                </a:lnTo>
                <a:lnTo>
                  <a:pt x="0" y="157487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44" name="Freeform 44"/>
          <p:cNvSpPr/>
          <p:nvPr/>
        </p:nvSpPr>
        <p:spPr>
          <a:xfrm rot="3746092">
            <a:off x="1769611" y="394699"/>
            <a:ext cx="2271801" cy="2421102"/>
          </a:xfrm>
          <a:custGeom>
            <a:avLst/>
            <a:gdLst/>
            <a:ahLst/>
            <a:cxnLst/>
            <a:rect l="l" t="t" r="r" b="b"/>
            <a:pathLst>
              <a:path w="2271801" h="2421102">
                <a:moveTo>
                  <a:pt x="0" y="0"/>
                </a:moveTo>
                <a:lnTo>
                  <a:pt x="2271801" y="0"/>
                </a:lnTo>
                <a:lnTo>
                  <a:pt x="2271801" y="2421102"/>
                </a:lnTo>
                <a:lnTo>
                  <a:pt x="0" y="242110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45" name="Freeform 45"/>
          <p:cNvSpPr/>
          <p:nvPr/>
        </p:nvSpPr>
        <p:spPr>
          <a:xfrm rot="2052272">
            <a:off x="13830549" y="128466"/>
            <a:ext cx="2284655" cy="2434801"/>
          </a:xfrm>
          <a:custGeom>
            <a:avLst/>
            <a:gdLst/>
            <a:ahLst/>
            <a:cxnLst/>
            <a:rect l="l" t="t" r="r" b="b"/>
            <a:pathLst>
              <a:path w="2284655" h="2434801">
                <a:moveTo>
                  <a:pt x="0" y="0"/>
                </a:moveTo>
                <a:lnTo>
                  <a:pt x="2284655" y="0"/>
                </a:lnTo>
                <a:lnTo>
                  <a:pt x="2284655" y="2434801"/>
                </a:lnTo>
                <a:lnTo>
                  <a:pt x="0" y="243480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46" name="Freeform 46"/>
          <p:cNvSpPr/>
          <p:nvPr/>
        </p:nvSpPr>
        <p:spPr>
          <a:xfrm>
            <a:off x="4470035" y="1605250"/>
            <a:ext cx="2563654" cy="581095"/>
          </a:xfrm>
          <a:custGeom>
            <a:avLst/>
            <a:gdLst/>
            <a:ahLst/>
            <a:cxnLst/>
            <a:rect l="l" t="t" r="r" b="b"/>
            <a:pathLst>
              <a:path w="2563654" h="581095">
                <a:moveTo>
                  <a:pt x="0" y="0"/>
                </a:moveTo>
                <a:lnTo>
                  <a:pt x="2563654" y="0"/>
                </a:lnTo>
                <a:lnTo>
                  <a:pt x="2563654" y="581095"/>
                </a:lnTo>
                <a:lnTo>
                  <a:pt x="0" y="58109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47" name="TextBox 47"/>
          <p:cNvSpPr txBox="1"/>
          <p:nvPr/>
        </p:nvSpPr>
        <p:spPr>
          <a:xfrm>
            <a:off x="3626463" y="195758"/>
            <a:ext cx="9717307" cy="1085173"/>
          </a:xfrm>
          <a:prstGeom prst="rect">
            <a:avLst/>
          </a:prstGeom>
        </p:spPr>
        <p:txBody>
          <a:bodyPr lIns="0" tIns="0" rIns="0" bIns="0" rtlCol="0" anchor="t">
            <a:spAutoFit/>
          </a:bodyPr>
          <a:lstStyle/>
          <a:p>
            <a:pPr algn="ctr">
              <a:lnSpc>
                <a:spcPts val="8959"/>
              </a:lnSpc>
              <a:spcBef>
                <a:spcPct val="0"/>
              </a:spcBef>
            </a:pPr>
            <a:r>
              <a:rPr lang="en-US" sz="6399">
                <a:solidFill>
                  <a:srgbClr val="83786F"/>
                </a:solidFill>
                <a:latin typeface="Playfair Display"/>
                <a:ea typeface="Playfair Display"/>
                <a:cs typeface="Playfair Display"/>
                <a:sym typeface="Playfair Display"/>
              </a:rPr>
              <a:t>General Plan Amendments</a:t>
            </a:r>
          </a:p>
        </p:txBody>
      </p:sp>
      <p:sp>
        <p:nvSpPr>
          <p:cNvPr id="48" name="TextBox 48"/>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49" name="TextBox 49"/>
          <p:cNvSpPr txBox="1"/>
          <p:nvPr/>
        </p:nvSpPr>
        <p:spPr>
          <a:xfrm>
            <a:off x="785429" y="5254941"/>
            <a:ext cx="2243623" cy="471784"/>
          </a:xfrm>
          <a:prstGeom prst="rect">
            <a:avLst/>
          </a:prstGeom>
        </p:spPr>
        <p:txBody>
          <a:bodyPr lIns="0" tIns="0" rIns="0" bIns="0" rtlCol="0" anchor="t">
            <a:spAutoFit/>
          </a:bodyPr>
          <a:lstStyle/>
          <a:p>
            <a:pPr algn="ctr">
              <a:lnSpc>
                <a:spcPts val="3919"/>
              </a:lnSpc>
              <a:spcBef>
                <a:spcPct val="0"/>
              </a:spcBef>
            </a:pPr>
            <a:r>
              <a:rPr lang="en-US" sz="2799" spc="13">
                <a:solidFill>
                  <a:srgbClr val="01426A"/>
                </a:solidFill>
                <a:latin typeface="Playfair Display"/>
                <a:ea typeface="Playfair Display"/>
                <a:cs typeface="Playfair Display"/>
                <a:sym typeface="Playfair Display"/>
              </a:rPr>
              <a:t>Authorization</a:t>
            </a:r>
          </a:p>
        </p:txBody>
      </p:sp>
      <p:sp>
        <p:nvSpPr>
          <p:cNvPr id="50" name="TextBox 50"/>
          <p:cNvSpPr txBox="1"/>
          <p:nvPr/>
        </p:nvSpPr>
        <p:spPr>
          <a:xfrm>
            <a:off x="573601" y="6530748"/>
            <a:ext cx="2667278" cy="1746420"/>
          </a:xfrm>
          <a:prstGeom prst="rect">
            <a:avLst/>
          </a:prstGeom>
        </p:spPr>
        <p:txBody>
          <a:bodyPr lIns="0" tIns="0" rIns="0" bIns="0" rtlCol="0" anchor="t">
            <a:spAutoFit/>
          </a:bodyPr>
          <a:lstStyle/>
          <a:p>
            <a:pPr algn="ctr">
              <a:lnSpc>
                <a:spcPts val="3499"/>
              </a:lnSpc>
              <a:spcBef>
                <a:spcPct val="0"/>
              </a:spcBef>
            </a:pPr>
            <a:r>
              <a:rPr lang="en-US" sz="2499">
                <a:solidFill>
                  <a:srgbClr val="FFFFFF"/>
                </a:solidFill>
                <a:latin typeface="Public Sans"/>
                <a:ea typeface="Public Sans"/>
                <a:cs typeface="Public Sans"/>
                <a:sym typeface="Public Sans"/>
              </a:rPr>
              <a:t>Board of Supervisors Authorizes Staff to Process</a:t>
            </a:r>
          </a:p>
        </p:txBody>
      </p:sp>
      <p:sp>
        <p:nvSpPr>
          <p:cNvPr id="51" name="TextBox 51"/>
          <p:cNvSpPr txBox="1"/>
          <p:nvPr/>
        </p:nvSpPr>
        <p:spPr>
          <a:xfrm>
            <a:off x="4470035" y="5254941"/>
            <a:ext cx="2243623" cy="471784"/>
          </a:xfrm>
          <a:prstGeom prst="rect">
            <a:avLst/>
          </a:prstGeom>
        </p:spPr>
        <p:txBody>
          <a:bodyPr lIns="0" tIns="0" rIns="0" bIns="0" rtlCol="0" anchor="t">
            <a:spAutoFit/>
          </a:bodyPr>
          <a:lstStyle/>
          <a:p>
            <a:pPr algn="ctr">
              <a:lnSpc>
                <a:spcPts val="3919"/>
              </a:lnSpc>
              <a:spcBef>
                <a:spcPct val="0"/>
              </a:spcBef>
            </a:pPr>
            <a:r>
              <a:rPr lang="en-US" sz="2799" spc="13">
                <a:solidFill>
                  <a:srgbClr val="01426A"/>
                </a:solidFill>
                <a:latin typeface="Playfair Display"/>
                <a:ea typeface="Playfair Display"/>
                <a:cs typeface="Playfair Display"/>
                <a:sym typeface="Playfair Display"/>
              </a:rPr>
              <a:t>Referrals</a:t>
            </a:r>
          </a:p>
        </p:txBody>
      </p:sp>
      <p:sp>
        <p:nvSpPr>
          <p:cNvPr id="52" name="TextBox 52"/>
          <p:cNvSpPr txBox="1"/>
          <p:nvPr/>
        </p:nvSpPr>
        <p:spPr>
          <a:xfrm>
            <a:off x="4258208" y="6530748"/>
            <a:ext cx="2667278" cy="2622805"/>
          </a:xfrm>
          <a:prstGeom prst="rect">
            <a:avLst/>
          </a:prstGeom>
        </p:spPr>
        <p:txBody>
          <a:bodyPr lIns="0" tIns="0" rIns="0" bIns="0" rtlCol="0" anchor="t">
            <a:spAutoFit/>
          </a:bodyPr>
          <a:lstStyle/>
          <a:p>
            <a:pPr algn="ctr">
              <a:lnSpc>
                <a:spcPts val="3499"/>
              </a:lnSpc>
              <a:spcBef>
                <a:spcPct val="0"/>
              </a:spcBef>
            </a:pPr>
            <a:r>
              <a:rPr lang="en-US" sz="2499">
                <a:solidFill>
                  <a:srgbClr val="FFFFFF"/>
                </a:solidFill>
                <a:latin typeface="Public Sans"/>
                <a:ea typeface="Public Sans"/>
                <a:cs typeface="Public Sans"/>
                <a:sym typeface="Public Sans"/>
              </a:rPr>
              <a:t>Sent to Community Advisory Councils, County Departments, and Other Agencies</a:t>
            </a:r>
          </a:p>
        </p:txBody>
      </p:sp>
      <p:sp>
        <p:nvSpPr>
          <p:cNvPr id="53" name="TextBox 53"/>
          <p:cNvSpPr txBox="1"/>
          <p:nvPr/>
        </p:nvSpPr>
        <p:spPr>
          <a:xfrm>
            <a:off x="11699420" y="5095875"/>
            <a:ext cx="2243623" cy="967063"/>
          </a:xfrm>
          <a:prstGeom prst="rect">
            <a:avLst/>
          </a:prstGeom>
        </p:spPr>
        <p:txBody>
          <a:bodyPr lIns="0" tIns="0" rIns="0" bIns="0" rtlCol="0" anchor="t">
            <a:spAutoFit/>
          </a:bodyPr>
          <a:lstStyle/>
          <a:p>
            <a:pPr algn="ctr">
              <a:lnSpc>
                <a:spcPts val="3919"/>
              </a:lnSpc>
              <a:spcBef>
                <a:spcPct val="0"/>
              </a:spcBef>
            </a:pPr>
            <a:r>
              <a:rPr lang="en-US" sz="2799" spc="13">
                <a:solidFill>
                  <a:srgbClr val="01426A"/>
                </a:solidFill>
                <a:latin typeface="Playfair Display"/>
                <a:ea typeface="Playfair Display"/>
                <a:cs typeface="Playfair Display"/>
                <a:sym typeface="Playfair Display"/>
              </a:rPr>
              <a:t>Board of Supervisors</a:t>
            </a:r>
          </a:p>
        </p:txBody>
      </p:sp>
      <p:sp>
        <p:nvSpPr>
          <p:cNvPr id="54" name="TextBox 54"/>
          <p:cNvSpPr txBox="1"/>
          <p:nvPr/>
        </p:nvSpPr>
        <p:spPr>
          <a:xfrm>
            <a:off x="11487593" y="6530748"/>
            <a:ext cx="2667278" cy="1308228"/>
          </a:xfrm>
          <a:prstGeom prst="rect">
            <a:avLst/>
          </a:prstGeom>
        </p:spPr>
        <p:txBody>
          <a:bodyPr lIns="0" tIns="0" rIns="0" bIns="0" rtlCol="0" anchor="t">
            <a:spAutoFit/>
          </a:bodyPr>
          <a:lstStyle/>
          <a:p>
            <a:pPr algn="ctr">
              <a:lnSpc>
                <a:spcPts val="3499"/>
              </a:lnSpc>
              <a:spcBef>
                <a:spcPct val="0"/>
              </a:spcBef>
            </a:pPr>
            <a:r>
              <a:rPr lang="en-US" sz="2499">
                <a:solidFill>
                  <a:srgbClr val="FFFFFF"/>
                </a:solidFill>
                <a:latin typeface="Public Sans"/>
                <a:ea typeface="Public Sans"/>
                <a:cs typeface="Public Sans"/>
                <a:sym typeface="Public Sans"/>
              </a:rPr>
              <a:t>Board of Supervisors takes Final Action</a:t>
            </a:r>
          </a:p>
        </p:txBody>
      </p:sp>
      <p:sp>
        <p:nvSpPr>
          <p:cNvPr id="55" name="TextBox 55"/>
          <p:cNvSpPr txBox="1"/>
          <p:nvPr/>
        </p:nvSpPr>
        <p:spPr>
          <a:xfrm>
            <a:off x="15252782" y="6015355"/>
            <a:ext cx="2132593" cy="1107732"/>
          </a:xfrm>
          <a:prstGeom prst="rect">
            <a:avLst/>
          </a:prstGeom>
        </p:spPr>
        <p:txBody>
          <a:bodyPr lIns="0" tIns="0" rIns="0" bIns="0" rtlCol="0" anchor="t">
            <a:spAutoFit/>
          </a:bodyPr>
          <a:lstStyle/>
          <a:p>
            <a:pPr algn="ctr">
              <a:lnSpc>
                <a:spcPts val="2995"/>
              </a:lnSpc>
            </a:pPr>
            <a:r>
              <a:rPr lang="en-US" sz="2139" b="1" u="sng" spc="10">
                <a:solidFill>
                  <a:srgbClr val="01426A"/>
                </a:solidFill>
                <a:latin typeface="Public Sans Bold"/>
                <a:ea typeface="Public Sans Bold"/>
                <a:cs typeface="Public Sans Bold"/>
                <a:sym typeface="Public Sans Bold"/>
              </a:rPr>
              <a:t>AMENDMENT </a:t>
            </a:r>
          </a:p>
          <a:p>
            <a:pPr algn="ctr">
              <a:lnSpc>
                <a:spcPts val="2995"/>
              </a:lnSpc>
            </a:pPr>
            <a:r>
              <a:rPr lang="en-US" sz="2139" b="1" u="sng" spc="10">
                <a:solidFill>
                  <a:srgbClr val="01426A"/>
                </a:solidFill>
                <a:latin typeface="Public Sans Bold"/>
                <a:ea typeface="Public Sans Bold"/>
                <a:cs typeface="Public Sans Bold"/>
                <a:sym typeface="Public Sans Bold"/>
              </a:rPr>
              <a:t>BECOMES </a:t>
            </a:r>
          </a:p>
          <a:p>
            <a:pPr algn="ctr">
              <a:lnSpc>
                <a:spcPts val="2995"/>
              </a:lnSpc>
              <a:spcBef>
                <a:spcPct val="0"/>
              </a:spcBef>
            </a:pPr>
            <a:r>
              <a:rPr lang="en-US" sz="2139" b="1" u="sng" spc="10">
                <a:solidFill>
                  <a:srgbClr val="01426A"/>
                </a:solidFill>
                <a:latin typeface="Public Sans Bold"/>
                <a:ea typeface="Public Sans Bold"/>
                <a:cs typeface="Public Sans Bold"/>
                <a:sym typeface="Public Sans Bold"/>
              </a:rPr>
              <a:t>EFFECTIVE</a:t>
            </a:r>
          </a:p>
        </p:txBody>
      </p:sp>
      <p:sp>
        <p:nvSpPr>
          <p:cNvPr id="56" name="Freeform 56"/>
          <p:cNvSpPr/>
          <p:nvPr/>
        </p:nvSpPr>
        <p:spPr>
          <a:xfrm>
            <a:off x="7070897" y="1428220"/>
            <a:ext cx="2803611" cy="635485"/>
          </a:xfrm>
          <a:custGeom>
            <a:avLst/>
            <a:gdLst/>
            <a:ahLst/>
            <a:cxnLst/>
            <a:rect l="l" t="t" r="r" b="b"/>
            <a:pathLst>
              <a:path w="2803611" h="635485">
                <a:moveTo>
                  <a:pt x="0" y="0"/>
                </a:moveTo>
                <a:lnTo>
                  <a:pt x="2803611" y="0"/>
                </a:lnTo>
                <a:lnTo>
                  <a:pt x="2803611" y="635485"/>
                </a:lnTo>
                <a:lnTo>
                  <a:pt x="0" y="63548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57" name="Freeform 57"/>
          <p:cNvSpPr/>
          <p:nvPr/>
        </p:nvSpPr>
        <p:spPr>
          <a:xfrm>
            <a:off x="9960233" y="1278050"/>
            <a:ext cx="3226168" cy="731265"/>
          </a:xfrm>
          <a:custGeom>
            <a:avLst/>
            <a:gdLst/>
            <a:ahLst/>
            <a:cxnLst/>
            <a:rect l="l" t="t" r="r" b="b"/>
            <a:pathLst>
              <a:path w="3226168" h="731265">
                <a:moveTo>
                  <a:pt x="0" y="0"/>
                </a:moveTo>
                <a:lnTo>
                  <a:pt x="3226169" y="0"/>
                </a:lnTo>
                <a:lnTo>
                  <a:pt x="3226169" y="731265"/>
                </a:lnTo>
                <a:lnTo>
                  <a:pt x="0" y="73126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grpSp>
        <p:nvGrpSpPr>
          <p:cNvPr id="2" name="Group 2"/>
          <p:cNvGrpSpPr/>
          <p:nvPr/>
        </p:nvGrpSpPr>
        <p:grpSpPr>
          <a:xfrm>
            <a:off x="3787984" y="353844"/>
            <a:ext cx="10664407" cy="1693442"/>
            <a:chOff x="0" y="0"/>
            <a:chExt cx="2808733" cy="446009"/>
          </a:xfrm>
        </p:grpSpPr>
        <p:sp>
          <p:nvSpPr>
            <p:cNvPr id="3" name="Freeform 3"/>
            <p:cNvSpPr/>
            <p:nvPr/>
          </p:nvSpPr>
          <p:spPr>
            <a:xfrm>
              <a:off x="0" y="0"/>
              <a:ext cx="2808733" cy="446009"/>
            </a:xfrm>
            <a:custGeom>
              <a:avLst/>
              <a:gdLst/>
              <a:ahLst/>
              <a:cxnLst/>
              <a:rect l="l" t="t" r="r" b="b"/>
              <a:pathLst>
                <a:path w="2808733" h="446009">
                  <a:moveTo>
                    <a:pt x="42106" y="0"/>
                  </a:moveTo>
                  <a:lnTo>
                    <a:pt x="2766627" y="0"/>
                  </a:lnTo>
                  <a:cubicBezTo>
                    <a:pt x="2777794" y="0"/>
                    <a:pt x="2788504" y="4436"/>
                    <a:pt x="2796400" y="12332"/>
                  </a:cubicBezTo>
                  <a:cubicBezTo>
                    <a:pt x="2804296" y="20229"/>
                    <a:pt x="2808733" y="30939"/>
                    <a:pt x="2808733" y="42106"/>
                  </a:cubicBezTo>
                  <a:lnTo>
                    <a:pt x="2808733" y="403904"/>
                  </a:lnTo>
                  <a:cubicBezTo>
                    <a:pt x="2808733" y="415071"/>
                    <a:pt x="2804296" y="425781"/>
                    <a:pt x="2796400" y="433677"/>
                  </a:cubicBezTo>
                  <a:cubicBezTo>
                    <a:pt x="2788504" y="441573"/>
                    <a:pt x="2777794" y="446009"/>
                    <a:pt x="2766627" y="446009"/>
                  </a:cubicBezTo>
                  <a:lnTo>
                    <a:pt x="42106" y="446009"/>
                  </a:lnTo>
                  <a:cubicBezTo>
                    <a:pt x="30939" y="446009"/>
                    <a:pt x="20229" y="441573"/>
                    <a:pt x="12332" y="433677"/>
                  </a:cubicBezTo>
                  <a:cubicBezTo>
                    <a:pt x="4436" y="425781"/>
                    <a:pt x="0" y="415071"/>
                    <a:pt x="0" y="403904"/>
                  </a:cubicBezTo>
                  <a:lnTo>
                    <a:pt x="0" y="42106"/>
                  </a:lnTo>
                  <a:cubicBezTo>
                    <a:pt x="0" y="30939"/>
                    <a:pt x="4436" y="20229"/>
                    <a:pt x="12332" y="12332"/>
                  </a:cubicBezTo>
                  <a:cubicBezTo>
                    <a:pt x="20229" y="4436"/>
                    <a:pt x="30939" y="0"/>
                    <a:pt x="42106"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4" name="TextBox 4"/>
            <p:cNvSpPr txBox="1"/>
            <p:nvPr/>
          </p:nvSpPr>
          <p:spPr>
            <a:xfrm>
              <a:off x="0" y="-28575"/>
              <a:ext cx="2808733" cy="474584"/>
            </a:xfrm>
            <a:prstGeom prst="rect">
              <a:avLst/>
            </a:prstGeom>
          </p:spPr>
          <p:txBody>
            <a:bodyPr lIns="50800" tIns="50800" rIns="50800" bIns="50800" rtlCol="0" anchor="ctr"/>
            <a:lstStyle/>
            <a:p>
              <a:pPr algn="ctr">
                <a:lnSpc>
                  <a:spcPts val="5288"/>
                </a:lnSpc>
              </a:pPr>
              <a:r>
                <a:rPr lang="en-US" sz="4099" b="1" spc="159">
                  <a:solidFill>
                    <a:srgbClr val="01426A"/>
                  </a:solidFill>
                  <a:latin typeface="Playfair Display Bold"/>
                  <a:ea typeface="Playfair Display Bold"/>
                  <a:cs typeface="Playfair Display Bold"/>
                  <a:sym typeface="Playfair Display Bold"/>
                </a:rPr>
                <a:t>SAN LUIS OBISPO COUNTY</a:t>
              </a:r>
            </a:p>
            <a:p>
              <a:pPr marL="0" lvl="0" indent="0" algn="ctr">
                <a:lnSpc>
                  <a:spcPts val="5288"/>
                </a:lnSpc>
                <a:spcBef>
                  <a:spcPct val="0"/>
                </a:spcBef>
              </a:pPr>
              <a:r>
                <a:rPr lang="en-US" sz="4099" b="1" spc="159">
                  <a:solidFill>
                    <a:srgbClr val="01426A"/>
                  </a:solidFill>
                  <a:latin typeface="Playfair Display Bold"/>
                  <a:ea typeface="Playfair Display Bold"/>
                  <a:cs typeface="Playfair Display Bold"/>
                  <a:sym typeface="Playfair Display Bold"/>
                </a:rPr>
                <a:t>GENERAL PLAN</a:t>
              </a:r>
            </a:p>
          </p:txBody>
        </p:sp>
      </p:grpSp>
      <p:grpSp>
        <p:nvGrpSpPr>
          <p:cNvPr id="5" name="Group 5"/>
          <p:cNvGrpSpPr/>
          <p:nvPr/>
        </p:nvGrpSpPr>
        <p:grpSpPr>
          <a:xfrm>
            <a:off x="13166041" y="2688221"/>
            <a:ext cx="4389289" cy="818816"/>
            <a:chOff x="0" y="0"/>
            <a:chExt cx="1156027" cy="215655"/>
          </a:xfrm>
        </p:grpSpPr>
        <p:sp>
          <p:nvSpPr>
            <p:cNvPr id="6" name="Freeform 6"/>
            <p:cNvSpPr/>
            <p:nvPr/>
          </p:nvSpPr>
          <p:spPr>
            <a:xfrm>
              <a:off x="0" y="0"/>
              <a:ext cx="1156027" cy="215655"/>
            </a:xfrm>
            <a:custGeom>
              <a:avLst/>
              <a:gdLst/>
              <a:ahLst/>
              <a:cxnLst/>
              <a:rect l="l" t="t" r="r" b="b"/>
              <a:pathLst>
                <a:path w="1156027" h="215655">
                  <a:moveTo>
                    <a:pt x="102302" y="0"/>
                  </a:moveTo>
                  <a:lnTo>
                    <a:pt x="1053725" y="0"/>
                  </a:lnTo>
                  <a:cubicBezTo>
                    <a:pt x="1080857" y="0"/>
                    <a:pt x="1106878" y="10778"/>
                    <a:pt x="1126063" y="29963"/>
                  </a:cubicBezTo>
                  <a:cubicBezTo>
                    <a:pt x="1145249" y="49149"/>
                    <a:pt x="1156027" y="75170"/>
                    <a:pt x="1156027" y="102302"/>
                  </a:cubicBezTo>
                  <a:lnTo>
                    <a:pt x="1156027" y="113354"/>
                  </a:lnTo>
                  <a:cubicBezTo>
                    <a:pt x="1156027" y="169853"/>
                    <a:pt x="1110225" y="215655"/>
                    <a:pt x="1053725" y="215655"/>
                  </a:cubicBezTo>
                  <a:lnTo>
                    <a:pt x="102302" y="215655"/>
                  </a:lnTo>
                  <a:cubicBezTo>
                    <a:pt x="75170" y="215655"/>
                    <a:pt x="49149" y="204877"/>
                    <a:pt x="29963" y="185692"/>
                  </a:cubicBezTo>
                  <a:cubicBezTo>
                    <a:pt x="10778" y="166506"/>
                    <a:pt x="0" y="140486"/>
                    <a:pt x="0" y="113354"/>
                  </a:cubicBezTo>
                  <a:lnTo>
                    <a:pt x="0" y="102302"/>
                  </a:lnTo>
                  <a:cubicBezTo>
                    <a:pt x="0" y="45802"/>
                    <a:pt x="45802" y="0"/>
                    <a:pt x="102302"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7" name="TextBox 7"/>
            <p:cNvSpPr txBox="1"/>
            <p:nvPr/>
          </p:nvSpPr>
          <p:spPr>
            <a:xfrm>
              <a:off x="0" y="-28575"/>
              <a:ext cx="1156027" cy="244230"/>
            </a:xfrm>
            <a:prstGeom prst="rect">
              <a:avLst/>
            </a:prstGeom>
          </p:spPr>
          <p:txBody>
            <a:bodyPr lIns="50800" tIns="50800" rIns="50800" bIns="50800" rtlCol="0" anchor="ctr"/>
            <a:lstStyle/>
            <a:p>
              <a:pPr algn="ctr">
                <a:lnSpc>
                  <a:spcPts val="3998"/>
                </a:lnSpc>
              </a:pPr>
              <a:r>
                <a:rPr lang="en-US" sz="3099" spc="120">
                  <a:solidFill>
                    <a:srgbClr val="01426A"/>
                  </a:solidFill>
                  <a:latin typeface="Playfair Display"/>
                  <a:ea typeface="Playfair Display"/>
                  <a:cs typeface="Playfair Display"/>
                  <a:sym typeface="Playfair Display"/>
                </a:rPr>
                <a:t>OTHER ELEMENTS</a:t>
              </a:r>
            </a:p>
          </p:txBody>
        </p:sp>
      </p:grpSp>
      <p:sp>
        <p:nvSpPr>
          <p:cNvPr id="8" name="AutoShape 8"/>
          <p:cNvSpPr/>
          <p:nvPr/>
        </p:nvSpPr>
        <p:spPr>
          <a:xfrm>
            <a:off x="9120188" y="2047286"/>
            <a:ext cx="6240498" cy="640935"/>
          </a:xfrm>
          <a:prstGeom prst="line">
            <a:avLst/>
          </a:prstGeom>
          <a:ln w="47625" cap="flat">
            <a:solidFill>
              <a:srgbClr val="A79C93"/>
            </a:solidFill>
            <a:prstDash val="solid"/>
            <a:headEnd type="none" w="sm" len="sm"/>
            <a:tailEnd type="arrow" w="med" len="sm"/>
          </a:ln>
        </p:spPr>
        <p:txBody>
          <a:bodyPr/>
          <a:lstStyle/>
          <a:p>
            <a:endParaRPr lang="en-US"/>
          </a:p>
        </p:txBody>
      </p:sp>
      <p:sp>
        <p:nvSpPr>
          <p:cNvPr id="9" name="Freeform 9"/>
          <p:cNvSpPr/>
          <p:nvPr/>
        </p:nvSpPr>
        <p:spPr>
          <a:xfrm rot="-5161279">
            <a:off x="-2333104" y="5440473"/>
            <a:ext cx="7315200" cy="2433967"/>
          </a:xfrm>
          <a:custGeom>
            <a:avLst/>
            <a:gdLst/>
            <a:ahLst/>
            <a:cxnLst/>
            <a:rect l="l" t="t" r="r" b="b"/>
            <a:pathLst>
              <a:path w="7315200" h="2433967">
                <a:moveTo>
                  <a:pt x="0" y="0"/>
                </a:moveTo>
                <a:lnTo>
                  <a:pt x="7315200" y="0"/>
                </a:lnTo>
                <a:lnTo>
                  <a:pt x="7315200" y="2433967"/>
                </a:lnTo>
                <a:lnTo>
                  <a:pt x="0" y="2433967"/>
                </a:lnTo>
                <a:lnTo>
                  <a:pt x="0" y="0"/>
                </a:lnTo>
                <a:close/>
              </a:path>
            </a:pathLst>
          </a:custGeom>
          <a:blipFill>
            <a:blip r:embed="rId2">
              <a:alphaModFix amt="23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730269" y="2688221"/>
            <a:ext cx="6752781" cy="1323662"/>
            <a:chOff x="0" y="0"/>
            <a:chExt cx="1778510" cy="348619"/>
          </a:xfrm>
        </p:grpSpPr>
        <p:sp>
          <p:nvSpPr>
            <p:cNvPr id="11" name="Freeform 11"/>
            <p:cNvSpPr/>
            <p:nvPr/>
          </p:nvSpPr>
          <p:spPr>
            <a:xfrm>
              <a:off x="0" y="0"/>
              <a:ext cx="1778510" cy="348619"/>
            </a:xfrm>
            <a:custGeom>
              <a:avLst/>
              <a:gdLst/>
              <a:ahLst/>
              <a:cxnLst/>
              <a:rect l="l" t="t" r="r" b="b"/>
              <a:pathLst>
                <a:path w="1778510" h="348619">
                  <a:moveTo>
                    <a:pt x="66496" y="0"/>
                  </a:moveTo>
                  <a:lnTo>
                    <a:pt x="1712014" y="0"/>
                  </a:lnTo>
                  <a:cubicBezTo>
                    <a:pt x="1748739" y="0"/>
                    <a:pt x="1778510" y="29771"/>
                    <a:pt x="1778510" y="66496"/>
                  </a:cubicBezTo>
                  <a:lnTo>
                    <a:pt x="1778510" y="282123"/>
                  </a:lnTo>
                  <a:cubicBezTo>
                    <a:pt x="1778510" y="318848"/>
                    <a:pt x="1748739" y="348619"/>
                    <a:pt x="1712014" y="348619"/>
                  </a:cubicBezTo>
                  <a:lnTo>
                    <a:pt x="66496" y="348619"/>
                  </a:lnTo>
                  <a:cubicBezTo>
                    <a:pt x="29771" y="348619"/>
                    <a:pt x="0" y="318848"/>
                    <a:pt x="0" y="282123"/>
                  </a:cubicBezTo>
                  <a:lnTo>
                    <a:pt x="0" y="66496"/>
                  </a:lnTo>
                  <a:cubicBezTo>
                    <a:pt x="0" y="29771"/>
                    <a:pt x="29771" y="0"/>
                    <a:pt x="66496"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12" name="TextBox 12"/>
            <p:cNvSpPr txBox="1"/>
            <p:nvPr/>
          </p:nvSpPr>
          <p:spPr>
            <a:xfrm>
              <a:off x="0" y="-28575"/>
              <a:ext cx="1778510" cy="377194"/>
            </a:xfrm>
            <a:prstGeom prst="rect">
              <a:avLst/>
            </a:prstGeom>
          </p:spPr>
          <p:txBody>
            <a:bodyPr lIns="50800" tIns="50800" rIns="50800" bIns="50800" rtlCol="0" anchor="ctr"/>
            <a:lstStyle/>
            <a:p>
              <a:pPr algn="ctr">
                <a:lnSpc>
                  <a:spcPts val="3998"/>
                </a:lnSpc>
              </a:pPr>
              <a:r>
                <a:rPr lang="en-US" sz="3099" spc="120">
                  <a:solidFill>
                    <a:srgbClr val="01426A"/>
                  </a:solidFill>
                  <a:latin typeface="Playfair Display"/>
                  <a:ea typeface="Playfair Display"/>
                  <a:cs typeface="Playfair Display"/>
                  <a:sym typeface="Playfair Display"/>
                </a:rPr>
                <a:t>LAND USE &amp; </a:t>
              </a:r>
            </a:p>
            <a:p>
              <a:pPr algn="ctr">
                <a:lnSpc>
                  <a:spcPts val="3998"/>
                </a:lnSpc>
              </a:pPr>
              <a:r>
                <a:rPr lang="en-US" sz="3099" spc="120">
                  <a:solidFill>
                    <a:srgbClr val="01426A"/>
                  </a:solidFill>
                  <a:latin typeface="Playfair Display"/>
                  <a:ea typeface="Playfair Display"/>
                  <a:cs typeface="Playfair Display"/>
                  <a:sym typeface="Playfair Display"/>
                </a:rPr>
                <a:t>CIRCULATION ELEMENT</a:t>
              </a:r>
            </a:p>
          </p:txBody>
        </p:sp>
      </p:grpSp>
      <p:sp>
        <p:nvSpPr>
          <p:cNvPr id="13" name="AutoShape 13"/>
          <p:cNvSpPr/>
          <p:nvPr/>
        </p:nvSpPr>
        <p:spPr>
          <a:xfrm flipH="1">
            <a:off x="4106659" y="2047286"/>
            <a:ext cx="5013528" cy="640935"/>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14" name="Group 14"/>
          <p:cNvGrpSpPr/>
          <p:nvPr/>
        </p:nvGrpSpPr>
        <p:grpSpPr>
          <a:xfrm>
            <a:off x="261231" y="4543845"/>
            <a:ext cx="1888441" cy="687180"/>
            <a:chOff x="0" y="0"/>
            <a:chExt cx="497367" cy="180986"/>
          </a:xfrm>
        </p:grpSpPr>
        <p:sp>
          <p:nvSpPr>
            <p:cNvPr id="15" name="Freeform 15"/>
            <p:cNvSpPr/>
            <p:nvPr/>
          </p:nvSpPr>
          <p:spPr>
            <a:xfrm>
              <a:off x="0" y="0"/>
              <a:ext cx="497367" cy="180986"/>
            </a:xfrm>
            <a:custGeom>
              <a:avLst/>
              <a:gdLst/>
              <a:ahLst/>
              <a:cxnLst/>
              <a:rect l="l" t="t" r="r" b="b"/>
              <a:pathLst>
                <a:path w="497367" h="180986">
                  <a:moveTo>
                    <a:pt x="90493" y="0"/>
                  </a:moveTo>
                  <a:lnTo>
                    <a:pt x="406874" y="0"/>
                  </a:lnTo>
                  <a:cubicBezTo>
                    <a:pt x="456852" y="0"/>
                    <a:pt x="497367" y="40515"/>
                    <a:pt x="497367" y="90493"/>
                  </a:cubicBezTo>
                  <a:lnTo>
                    <a:pt x="497367" y="90493"/>
                  </a:lnTo>
                  <a:cubicBezTo>
                    <a:pt x="497367" y="140471"/>
                    <a:pt x="456852" y="180986"/>
                    <a:pt x="406874" y="180986"/>
                  </a:cubicBezTo>
                  <a:lnTo>
                    <a:pt x="90493" y="180986"/>
                  </a:lnTo>
                  <a:cubicBezTo>
                    <a:pt x="40515" y="180986"/>
                    <a:pt x="0" y="140471"/>
                    <a:pt x="0" y="90493"/>
                  </a:cubicBezTo>
                  <a:lnTo>
                    <a:pt x="0" y="90493"/>
                  </a:lnTo>
                  <a:cubicBezTo>
                    <a:pt x="0" y="40515"/>
                    <a:pt x="40515" y="0"/>
                    <a:pt x="90493"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16" name="TextBox 16"/>
            <p:cNvSpPr txBox="1"/>
            <p:nvPr/>
          </p:nvSpPr>
          <p:spPr>
            <a:xfrm>
              <a:off x="0" y="-19050"/>
              <a:ext cx="497367" cy="200036"/>
            </a:xfrm>
            <a:prstGeom prst="rect">
              <a:avLst/>
            </a:prstGeom>
          </p:spPr>
          <p:txBody>
            <a:bodyPr lIns="50800" tIns="50800" rIns="50800" bIns="50800" rtlCol="0" anchor="ctr"/>
            <a:lstStyle/>
            <a:p>
              <a:pPr algn="ctr">
                <a:lnSpc>
                  <a:spcPts val="2451"/>
                </a:lnSpc>
              </a:pPr>
              <a:r>
                <a:rPr lang="en-US" sz="1900" b="1" spc="74">
                  <a:solidFill>
                    <a:srgbClr val="01426A"/>
                  </a:solidFill>
                  <a:latin typeface="Playfair Display Bold"/>
                  <a:ea typeface="Playfair Display Bold"/>
                  <a:cs typeface="Playfair Display Bold"/>
                  <a:sym typeface="Playfair Display Bold"/>
                </a:rPr>
                <a:t>INLAND</a:t>
              </a:r>
            </a:p>
          </p:txBody>
        </p:sp>
      </p:grpSp>
      <p:sp>
        <p:nvSpPr>
          <p:cNvPr id="17" name="AutoShape 17"/>
          <p:cNvSpPr/>
          <p:nvPr/>
        </p:nvSpPr>
        <p:spPr>
          <a:xfrm flipH="1">
            <a:off x="1205451" y="4011883"/>
            <a:ext cx="2901208" cy="531962"/>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18" name="Group 18"/>
          <p:cNvGrpSpPr/>
          <p:nvPr/>
        </p:nvGrpSpPr>
        <p:grpSpPr>
          <a:xfrm>
            <a:off x="261231" y="5762987"/>
            <a:ext cx="1888441" cy="692930"/>
            <a:chOff x="0" y="0"/>
            <a:chExt cx="497367" cy="182500"/>
          </a:xfrm>
        </p:grpSpPr>
        <p:sp>
          <p:nvSpPr>
            <p:cNvPr id="19" name="Freeform 19"/>
            <p:cNvSpPr/>
            <p:nvPr/>
          </p:nvSpPr>
          <p:spPr>
            <a:xfrm>
              <a:off x="0" y="0"/>
              <a:ext cx="497367" cy="182500"/>
            </a:xfrm>
            <a:custGeom>
              <a:avLst/>
              <a:gdLst/>
              <a:ahLst/>
              <a:cxnLst/>
              <a:rect l="l" t="t" r="r" b="b"/>
              <a:pathLst>
                <a:path w="497367" h="182500">
                  <a:moveTo>
                    <a:pt x="91250" y="0"/>
                  </a:moveTo>
                  <a:lnTo>
                    <a:pt x="406117" y="0"/>
                  </a:lnTo>
                  <a:cubicBezTo>
                    <a:pt x="456513" y="0"/>
                    <a:pt x="497367" y="40854"/>
                    <a:pt x="497367" y="91250"/>
                  </a:cubicBezTo>
                  <a:lnTo>
                    <a:pt x="497367" y="91250"/>
                  </a:lnTo>
                  <a:cubicBezTo>
                    <a:pt x="497367" y="115451"/>
                    <a:pt x="487753" y="138661"/>
                    <a:pt x="470641" y="155774"/>
                  </a:cubicBezTo>
                  <a:cubicBezTo>
                    <a:pt x="453528" y="172886"/>
                    <a:pt x="430318" y="182500"/>
                    <a:pt x="406117" y="182500"/>
                  </a:cubicBezTo>
                  <a:lnTo>
                    <a:pt x="91250" y="182500"/>
                  </a:lnTo>
                  <a:cubicBezTo>
                    <a:pt x="40854" y="182500"/>
                    <a:pt x="0" y="141646"/>
                    <a:pt x="0" y="91250"/>
                  </a:cubicBezTo>
                  <a:lnTo>
                    <a:pt x="0" y="91250"/>
                  </a:lnTo>
                  <a:cubicBezTo>
                    <a:pt x="0" y="40854"/>
                    <a:pt x="40854" y="0"/>
                    <a:pt x="91250"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20" name="TextBox 20"/>
            <p:cNvSpPr txBox="1"/>
            <p:nvPr/>
          </p:nvSpPr>
          <p:spPr>
            <a:xfrm>
              <a:off x="0" y="-9525"/>
              <a:ext cx="497367" cy="192025"/>
            </a:xfrm>
            <a:prstGeom prst="rect">
              <a:avLst/>
            </a:prstGeom>
          </p:spPr>
          <p:txBody>
            <a:bodyPr lIns="50800" tIns="50800" rIns="50800" bIns="50800" rtlCol="0" anchor="ctr"/>
            <a:lstStyle/>
            <a:p>
              <a:pPr algn="ctr">
                <a:lnSpc>
                  <a:spcPts val="1806"/>
                </a:lnSpc>
              </a:pPr>
              <a:r>
                <a:rPr lang="en-US" sz="1400" b="1" spc="54">
                  <a:solidFill>
                    <a:srgbClr val="01426A"/>
                  </a:solidFill>
                  <a:latin typeface="Playfair Display Bold"/>
                  <a:ea typeface="Playfair Display Bold"/>
                  <a:cs typeface="Playfair Display Bold"/>
                  <a:sym typeface="Playfair Display Bold"/>
                </a:rPr>
                <a:t>Framework for Planning</a:t>
              </a:r>
            </a:p>
          </p:txBody>
        </p:sp>
      </p:grpSp>
      <p:sp>
        <p:nvSpPr>
          <p:cNvPr id="21" name="AutoShape 21"/>
          <p:cNvSpPr/>
          <p:nvPr/>
        </p:nvSpPr>
        <p:spPr>
          <a:xfrm flipH="1">
            <a:off x="1205451" y="5231025"/>
            <a:ext cx="0" cy="531962"/>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22" name="Group 22"/>
          <p:cNvGrpSpPr/>
          <p:nvPr/>
        </p:nvGrpSpPr>
        <p:grpSpPr>
          <a:xfrm>
            <a:off x="261231" y="6817867"/>
            <a:ext cx="1888441" cy="687180"/>
            <a:chOff x="0" y="0"/>
            <a:chExt cx="497367" cy="180986"/>
          </a:xfrm>
        </p:grpSpPr>
        <p:sp>
          <p:nvSpPr>
            <p:cNvPr id="23" name="Freeform 23"/>
            <p:cNvSpPr/>
            <p:nvPr/>
          </p:nvSpPr>
          <p:spPr>
            <a:xfrm>
              <a:off x="0" y="0"/>
              <a:ext cx="497367" cy="180986"/>
            </a:xfrm>
            <a:custGeom>
              <a:avLst/>
              <a:gdLst/>
              <a:ahLst/>
              <a:cxnLst/>
              <a:rect l="l" t="t" r="r" b="b"/>
              <a:pathLst>
                <a:path w="497367" h="180986">
                  <a:moveTo>
                    <a:pt x="90493" y="0"/>
                  </a:moveTo>
                  <a:lnTo>
                    <a:pt x="406874" y="0"/>
                  </a:lnTo>
                  <a:cubicBezTo>
                    <a:pt x="456852" y="0"/>
                    <a:pt x="497367" y="40515"/>
                    <a:pt x="497367" y="90493"/>
                  </a:cubicBezTo>
                  <a:lnTo>
                    <a:pt x="497367" y="90493"/>
                  </a:lnTo>
                  <a:cubicBezTo>
                    <a:pt x="497367" y="140471"/>
                    <a:pt x="456852" y="180986"/>
                    <a:pt x="406874" y="180986"/>
                  </a:cubicBezTo>
                  <a:lnTo>
                    <a:pt x="90493" y="180986"/>
                  </a:lnTo>
                  <a:cubicBezTo>
                    <a:pt x="40515" y="180986"/>
                    <a:pt x="0" y="140471"/>
                    <a:pt x="0" y="90493"/>
                  </a:cubicBezTo>
                  <a:lnTo>
                    <a:pt x="0" y="90493"/>
                  </a:lnTo>
                  <a:cubicBezTo>
                    <a:pt x="0" y="40515"/>
                    <a:pt x="40515" y="0"/>
                    <a:pt x="90493"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24" name="TextBox 24"/>
            <p:cNvSpPr txBox="1"/>
            <p:nvPr/>
          </p:nvSpPr>
          <p:spPr>
            <a:xfrm>
              <a:off x="0" y="-9525"/>
              <a:ext cx="497367" cy="190511"/>
            </a:xfrm>
            <a:prstGeom prst="rect">
              <a:avLst/>
            </a:prstGeom>
          </p:spPr>
          <p:txBody>
            <a:bodyPr lIns="50800" tIns="50800" rIns="50800" bIns="50800" rtlCol="0" anchor="ctr"/>
            <a:lstStyle/>
            <a:p>
              <a:pPr algn="ctr">
                <a:lnSpc>
                  <a:spcPts val="1806"/>
                </a:lnSpc>
              </a:pPr>
              <a:r>
                <a:rPr lang="en-US" sz="1400" b="1" spc="54">
                  <a:solidFill>
                    <a:srgbClr val="01426A"/>
                  </a:solidFill>
                  <a:latin typeface="Playfair Display Bold"/>
                  <a:ea typeface="Playfair Display Bold"/>
                  <a:cs typeface="Playfair Display Bold"/>
                  <a:sym typeface="Playfair Display Bold"/>
                </a:rPr>
                <a:t>Area Plans</a:t>
              </a:r>
            </a:p>
          </p:txBody>
        </p:sp>
      </p:grpSp>
      <p:sp>
        <p:nvSpPr>
          <p:cNvPr id="25" name="AutoShape 25"/>
          <p:cNvSpPr/>
          <p:nvPr/>
        </p:nvSpPr>
        <p:spPr>
          <a:xfrm>
            <a:off x="1205451" y="6455917"/>
            <a:ext cx="0" cy="361950"/>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26" name="Group 26"/>
          <p:cNvGrpSpPr/>
          <p:nvPr/>
        </p:nvGrpSpPr>
        <p:grpSpPr>
          <a:xfrm>
            <a:off x="261231" y="7924147"/>
            <a:ext cx="1888441" cy="687180"/>
            <a:chOff x="0" y="0"/>
            <a:chExt cx="497367" cy="180986"/>
          </a:xfrm>
        </p:grpSpPr>
        <p:sp>
          <p:nvSpPr>
            <p:cNvPr id="27" name="Freeform 27"/>
            <p:cNvSpPr/>
            <p:nvPr/>
          </p:nvSpPr>
          <p:spPr>
            <a:xfrm>
              <a:off x="0" y="0"/>
              <a:ext cx="497367" cy="180986"/>
            </a:xfrm>
            <a:custGeom>
              <a:avLst/>
              <a:gdLst/>
              <a:ahLst/>
              <a:cxnLst/>
              <a:rect l="l" t="t" r="r" b="b"/>
              <a:pathLst>
                <a:path w="497367" h="180986">
                  <a:moveTo>
                    <a:pt x="90493" y="0"/>
                  </a:moveTo>
                  <a:lnTo>
                    <a:pt x="406874" y="0"/>
                  </a:lnTo>
                  <a:cubicBezTo>
                    <a:pt x="456852" y="0"/>
                    <a:pt x="497367" y="40515"/>
                    <a:pt x="497367" y="90493"/>
                  </a:cubicBezTo>
                  <a:lnTo>
                    <a:pt x="497367" y="90493"/>
                  </a:lnTo>
                  <a:cubicBezTo>
                    <a:pt x="497367" y="140471"/>
                    <a:pt x="456852" y="180986"/>
                    <a:pt x="406874" y="180986"/>
                  </a:cubicBezTo>
                  <a:lnTo>
                    <a:pt x="90493" y="180986"/>
                  </a:lnTo>
                  <a:cubicBezTo>
                    <a:pt x="40515" y="180986"/>
                    <a:pt x="0" y="140471"/>
                    <a:pt x="0" y="90493"/>
                  </a:cubicBezTo>
                  <a:lnTo>
                    <a:pt x="0" y="90493"/>
                  </a:lnTo>
                  <a:cubicBezTo>
                    <a:pt x="0" y="40515"/>
                    <a:pt x="40515" y="0"/>
                    <a:pt x="90493"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28" name="TextBox 28"/>
            <p:cNvSpPr txBox="1"/>
            <p:nvPr/>
          </p:nvSpPr>
          <p:spPr>
            <a:xfrm>
              <a:off x="0" y="-9525"/>
              <a:ext cx="497367" cy="190511"/>
            </a:xfrm>
            <a:prstGeom prst="rect">
              <a:avLst/>
            </a:prstGeom>
          </p:spPr>
          <p:txBody>
            <a:bodyPr lIns="50800" tIns="50800" rIns="50800" bIns="50800" rtlCol="0" anchor="ctr"/>
            <a:lstStyle/>
            <a:p>
              <a:pPr algn="ctr">
                <a:lnSpc>
                  <a:spcPts val="1806"/>
                </a:lnSpc>
              </a:pPr>
              <a:r>
                <a:rPr lang="en-US" sz="1400" b="1" spc="54">
                  <a:solidFill>
                    <a:srgbClr val="01426A"/>
                  </a:solidFill>
                  <a:latin typeface="Playfair Display Bold"/>
                  <a:ea typeface="Playfair Display Bold"/>
                  <a:cs typeface="Playfair Display Bold"/>
                  <a:sym typeface="Playfair Display Bold"/>
                </a:rPr>
                <a:t>Community Plans</a:t>
              </a:r>
            </a:p>
          </p:txBody>
        </p:sp>
      </p:grpSp>
      <p:sp>
        <p:nvSpPr>
          <p:cNvPr id="29" name="AutoShape 29"/>
          <p:cNvSpPr/>
          <p:nvPr/>
        </p:nvSpPr>
        <p:spPr>
          <a:xfrm flipH="1">
            <a:off x="1205451" y="7505047"/>
            <a:ext cx="0" cy="419100"/>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30" name="Group 30"/>
          <p:cNvGrpSpPr/>
          <p:nvPr/>
        </p:nvGrpSpPr>
        <p:grpSpPr>
          <a:xfrm>
            <a:off x="261231" y="8971860"/>
            <a:ext cx="1888441" cy="687180"/>
            <a:chOff x="0" y="0"/>
            <a:chExt cx="497367" cy="180986"/>
          </a:xfrm>
        </p:grpSpPr>
        <p:sp>
          <p:nvSpPr>
            <p:cNvPr id="31" name="Freeform 31"/>
            <p:cNvSpPr/>
            <p:nvPr/>
          </p:nvSpPr>
          <p:spPr>
            <a:xfrm>
              <a:off x="0" y="0"/>
              <a:ext cx="497367" cy="180986"/>
            </a:xfrm>
            <a:custGeom>
              <a:avLst/>
              <a:gdLst/>
              <a:ahLst/>
              <a:cxnLst/>
              <a:rect l="l" t="t" r="r" b="b"/>
              <a:pathLst>
                <a:path w="497367" h="180986">
                  <a:moveTo>
                    <a:pt x="90493" y="0"/>
                  </a:moveTo>
                  <a:lnTo>
                    <a:pt x="406874" y="0"/>
                  </a:lnTo>
                  <a:cubicBezTo>
                    <a:pt x="456852" y="0"/>
                    <a:pt x="497367" y="40515"/>
                    <a:pt x="497367" y="90493"/>
                  </a:cubicBezTo>
                  <a:lnTo>
                    <a:pt x="497367" y="90493"/>
                  </a:lnTo>
                  <a:cubicBezTo>
                    <a:pt x="497367" y="140471"/>
                    <a:pt x="456852" y="180986"/>
                    <a:pt x="406874" y="180986"/>
                  </a:cubicBezTo>
                  <a:lnTo>
                    <a:pt x="90493" y="180986"/>
                  </a:lnTo>
                  <a:cubicBezTo>
                    <a:pt x="40515" y="180986"/>
                    <a:pt x="0" y="140471"/>
                    <a:pt x="0" y="90493"/>
                  </a:cubicBezTo>
                  <a:lnTo>
                    <a:pt x="0" y="90493"/>
                  </a:lnTo>
                  <a:cubicBezTo>
                    <a:pt x="0" y="40515"/>
                    <a:pt x="40515" y="0"/>
                    <a:pt x="90493"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32" name="TextBox 32"/>
            <p:cNvSpPr txBox="1"/>
            <p:nvPr/>
          </p:nvSpPr>
          <p:spPr>
            <a:xfrm>
              <a:off x="0" y="-9525"/>
              <a:ext cx="497367" cy="190511"/>
            </a:xfrm>
            <a:prstGeom prst="rect">
              <a:avLst/>
            </a:prstGeom>
          </p:spPr>
          <p:txBody>
            <a:bodyPr lIns="50800" tIns="50800" rIns="50800" bIns="50800" rtlCol="0" anchor="ctr"/>
            <a:lstStyle/>
            <a:p>
              <a:pPr algn="ctr">
                <a:lnSpc>
                  <a:spcPts val="1806"/>
                </a:lnSpc>
              </a:pPr>
              <a:r>
                <a:rPr lang="en-US" sz="1400" b="1" spc="54">
                  <a:solidFill>
                    <a:srgbClr val="01426A"/>
                  </a:solidFill>
                  <a:latin typeface="Playfair Display Bold"/>
                  <a:ea typeface="Playfair Display Bold"/>
                  <a:cs typeface="Playfair Display Bold"/>
                  <a:sym typeface="Playfair Display Bold"/>
                </a:rPr>
                <a:t>Official Maps</a:t>
              </a:r>
            </a:p>
          </p:txBody>
        </p:sp>
      </p:grpSp>
      <p:sp>
        <p:nvSpPr>
          <p:cNvPr id="33" name="AutoShape 33"/>
          <p:cNvSpPr/>
          <p:nvPr/>
        </p:nvSpPr>
        <p:spPr>
          <a:xfrm flipH="1">
            <a:off x="1205451" y="8611327"/>
            <a:ext cx="0" cy="360533"/>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34" name="Group 34"/>
          <p:cNvGrpSpPr/>
          <p:nvPr/>
        </p:nvGrpSpPr>
        <p:grpSpPr>
          <a:xfrm>
            <a:off x="4454118" y="4520141"/>
            <a:ext cx="3647298" cy="563581"/>
            <a:chOff x="0" y="0"/>
            <a:chExt cx="960605" cy="148433"/>
          </a:xfrm>
        </p:grpSpPr>
        <p:sp>
          <p:nvSpPr>
            <p:cNvPr id="35" name="Freeform 35"/>
            <p:cNvSpPr/>
            <p:nvPr/>
          </p:nvSpPr>
          <p:spPr>
            <a:xfrm>
              <a:off x="0" y="0"/>
              <a:ext cx="960605" cy="148433"/>
            </a:xfrm>
            <a:custGeom>
              <a:avLst/>
              <a:gdLst/>
              <a:ahLst/>
              <a:cxnLst/>
              <a:rect l="l" t="t" r="r" b="b"/>
              <a:pathLst>
                <a:path w="960605" h="148433">
                  <a:moveTo>
                    <a:pt x="74216" y="0"/>
                  </a:moveTo>
                  <a:lnTo>
                    <a:pt x="886389" y="0"/>
                  </a:lnTo>
                  <a:cubicBezTo>
                    <a:pt x="927378" y="0"/>
                    <a:pt x="960605" y="33228"/>
                    <a:pt x="960605" y="74216"/>
                  </a:cubicBezTo>
                  <a:lnTo>
                    <a:pt x="960605" y="74216"/>
                  </a:lnTo>
                  <a:cubicBezTo>
                    <a:pt x="960605" y="93900"/>
                    <a:pt x="952786" y="112777"/>
                    <a:pt x="938868" y="126695"/>
                  </a:cubicBezTo>
                  <a:cubicBezTo>
                    <a:pt x="924950" y="140614"/>
                    <a:pt x="906072" y="148433"/>
                    <a:pt x="886389" y="148433"/>
                  </a:cubicBezTo>
                  <a:lnTo>
                    <a:pt x="74216" y="148433"/>
                  </a:lnTo>
                  <a:cubicBezTo>
                    <a:pt x="33228" y="148433"/>
                    <a:pt x="0" y="115205"/>
                    <a:pt x="0" y="74216"/>
                  </a:cubicBezTo>
                  <a:lnTo>
                    <a:pt x="0" y="74216"/>
                  </a:lnTo>
                  <a:cubicBezTo>
                    <a:pt x="0" y="33228"/>
                    <a:pt x="33228" y="0"/>
                    <a:pt x="74216"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36" name="TextBox 36"/>
            <p:cNvSpPr txBox="1"/>
            <p:nvPr/>
          </p:nvSpPr>
          <p:spPr>
            <a:xfrm>
              <a:off x="0" y="-19050"/>
              <a:ext cx="960605" cy="167483"/>
            </a:xfrm>
            <a:prstGeom prst="rect">
              <a:avLst/>
            </a:prstGeom>
          </p:spPr>
          <p:txBody>
            <a:bodyPr lIns="50800" tIns="50800" rIns="50800" bIns="50800" rtlCol="0" anchor="ctr"/>
            <a:lstStyle/>
            <a:p>
              <a:pPr algn="ctr">
                <a:lnSpc>
                  <a:spcPts val="2451"/>
                </a:lnSpc>
              </a:pPr>
              <a:r>
                <a:rPr lang="en-US" sz="1900" b="1" spc="74">
                  <a:solidFill>
                    <a:srgbClr val="01426A"/>
                  </a:solidFill>
                  <a:latin typeface="Playfair Display Bold"/>
                  <a:ea typeface="Playfair Display Bold"/>
                  <a:cs typeface="Playfair Display Bold"/>
                  <a:sym typeface="Playfair Display Bold"/>
                </a:rPr>
                <a:t>COASTAL ZONE</a:t>
              </a:r>
            </a:p>
          </p:txBody>
        </p:sp>
      </p:grpSp>
      <p:sp>
        <p:nvSpPr>
          <p:cNvPr id="37" name="AutoShape 37"/>
          <p:cNvSpPr/>
          <p:nvPr/>
        </p:nvSpPr>
        <p:spPr>
          <a:xfrm>
            <a:off x="4106659" y="4011883"/>
            <a:ext cx="2171108" cy="508258"/>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38" name="Group 38"/>
          <p:cNvGrpSpPr/>
          <p:nvPr/>
        </p:nvGrpSpPr>
        <p:grpSpPr>
          <a:xfrm>
            <a:off x="9026408" y="4529666"/>
            <a:ext cx="4077852" cy="544531"/>
            <a:chOff x="0" y="0"/>
            <a:chExt cx="1074002" cy="143415"/>
          </a:xfrm>
        </p:grpSpPr>
        <p:sp>
          <p:nvSpPr>
            <p:cNvPr id="39" name="Freeform 39"/>
            <p:cNvSpPr/>
            <p:nvPr/>
          </p:nvSpPr>
          <p:spPr>
            <a:xfrm>
              <a:off x="0" y="0"/>
              <a:ext cx="1074002" cy="143415"/>
            </a:xfrm>
            <a:custGeom>
              <a:avLst/>
              <a:gdLst/>
              <a:ahLst/>
              <a:cxnLst/>
              <a:rect l="l" t="t" r="r" b="b"/>
              <a:pathLst>
                <a:path w="1074002" h="143415">
                  <a:moveTo>
                    <a:pt x="71708" y="0"/>
                  </a:moveTo>
                  <a:lnTo>
                    <a:pt x="1002294" y="0"/>
                  </a:lnTo>
                  <a:cubicBezTo>
                    <a:pt x="1041898" y="0"/>
                    <a:pt x="1074002" y="32105"/>
                    <a:pt x="1074002" y="71708"/>
                  </a:cubicBezTo>
                  <a:lnTo>
                    <a:pt x="1074002" y="71708"/>
                  </a:lnTo>
                  <a:cubicBezTo>
                    <a:pt x="1074002" y="90726"/>
                    <a:pt x="1066447" y="108965"/>
                    <a:pt x="1052999" y="122413"/>
                  </a:cubicBezTo>
                  <a:cubicBezTo>
                    <a:pt x="1039552" y="135861"/>
                    <a:pt x="1021313" y="143415"/>
                    <a:pt x="1002294" y="143415"/>
                  </a:cubicBezTo>
                  <a:lnTo>
                    <a:pt x="71708" y="143415"/>
                  </a:lnTo>
                  <a:cubicBezTo>
                    <a:pt x="52690" y="143415"/>
                    <a:pt x="34451" y="135861"/>
                    <a:pt x="21003" y="122413"/>
                  </a:cubicBezTo>
                  <a:cubicBezTo>
                    <a:pt x="7555" y="108965"/>
                    <a:pt x="0" y="90726"/>
                    <a:pt x="0" y="71708"/>
                  </a:cubicBezTo>
                  <a:lnTo>
                    <a:pt x="0" y="71708"/>
                  </a:lnTo>
                  <a:cubicBezTo>
                    <a:pt x="0" y="52690"/>
                    <a:pt x="7555" y="34451"/>
                    <a:pt x="21003" y="21003"/>
                  </a:cubicBezTo>
                  <a:cubicBezTo>
                    <a:pt x="34451" y="7555"/>
                    <a:pt x="52690" y="0"/>
                    <a:pt x="71708" y="0"/>
                  </a:cubicBezTo>
                  <a:close/>
                </a:path>
              </a:pathLst>
            </a:custGeom>
            <a:solidFill>
              <a:srgbClr val="000000">
                <a:alpha val="0"/>
              </a:srgbClr>
            </a:solidFill>
            <a:ln w="38100" cap="rnd">
              <a:solidFill>
                <a:srgbClr val="A79C93"/>
              </a:solidFill>
              <a:prstDash val="lgDash"/>
              <a:round/>
            </a:ln>
          </p:spPr>
          <p:txBody>
            <a:bodyPr/>
            <a:lstStyle/>
            <a:p>
              <a:endParaRPr lang="en-US"/>
            </a:p>
          </p:txBody>
        </p:sp>
        <p:sp>
          <p:nvSpPr>
            <p:cNvPr id="40" name="TextBox 40"/>
            <p:cNvSpPr txBox="1"/>
            <p:nvPr/>
          </p:nvSpPr>
          <p:spPr>
            <a:xfrm>
              <a:off x="0" y="-19050"/>
              <a:ext cx="1074002" cy="162465"/>
            </a:xfrm>
            <a:prstGeom prst="rect">
              <a:avLst/>
            </a:prstGeom>
          </p:spPr>
          <p:txBody>
            <a:bodyPr lIns="50800" tIns="50800" rIns="50800" bIns="50800" rtlCol="0" anchor="ctr"/>
            <a:lstStyle/>
            <a:p>
              <a:pPr algn="ctr">
                <a:lnSpc>
                  <a:spcPts val="2451"/>
                </a:lnSpc>
              </a:pPr>
              <a:r>
                <a:rPr lang="en-US" sz="1900" b="1" spc="74">
                  <a:solidFill>
                    <a:srgbClr val="01426A"/>
                  </a:solidFill>
                  <a:latin typeface="Playfair Display Bold"/>
                  <a:ea typeface="Playfair Display Bold"/>
                  <a:cs typeface="Playfair Display Bold"/>
                  <a:sym typeface="Playfair Display Bold"/>
                </a:rPr>
                <a:t>LOS OSOS COMMUNITY PLAN</a:t>
              </a:r>
            </a:p>
          </p:txBody>
        </p:sp>
      </p:grpSp>
      <p:sp>
        <p:nvSpPr>
          <p:cNvPr id="41" name="AutoShape 41"/>
          <p:cNvSpPr/>
          <p:nvPr/>
        </p:nvSpPr>
        <p:spPr>
          <a:xfrm flipV="1">
            <a:off x="8101416" y="4801931"/>
            <a:ext cx="924991" cy="0"/>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42" name="Group 42"/>
          <p:cNvGrpSpPr/>
          <p:nvPr/>
        </p:nvGrpSpPr>
        <p:grpSpPr>
          <a:xfrm>
            <a:off x="4005734" y="5652116"/>
            <a:ext cx="1579442" cy="939005"/>
            <a:chOff x="0" y="0"/>
            <a:chExt cx="415985" cy="247310"/>
          </a:xfrm>
        </p:grpSpPr>
        <p:sp>
          <p:nvSpPr>
            <p:cNvPr id="43" name="Freeform 43"/>
            <p:cNvSpPr/>
            <p:nvPr/>
          </p:nvSpPr>
          <p:spPr>
            <a:xfrm>
              <a:off x="0" y="0"/>
              <a:ext cx="415985" cy="247310"/>
            </a:xfrm>
            <a:custGeom>
              <a:avLst/>
              <a:gdLst/>
              <a:ahLst/>
              <a:cxnLst/>
              <a:rect l="l" t="t" r="r" b="b"/>
              <a:pathLst>
                <a:path w="415985" h="247310">
                  <a:moveTo>
                    <a:pt x="123655" y="0"/>
                  </a:moveTo>
                  <a:lnTo>
                    <a:pt x="292330" y="0"/>
                  </a:lnTo>
                  <a:cubicBezTo>
                    <a:pt x="325125" y="0"/>
                    <a:pt x="356577" y="13028"/>
                    <a:pt x="379767" y="36218"/>
                  </a:cubicBezTo>
                  <a:cubicBezTo>
                    <a:pt x="402957" y="59407"/>
                    <a:pt x="415985" y="90860"/>
                    <a:pt x="415985" y="123655"/>
                  </a:cubicBezTo>
                  <a:lnTo>
                    <a:pt x="415985" y="123655"/>
                  </a:lnTo>
                  <a:cubicBezTo>
                    <a:pt x="415985" y="191948"/>
                    <a:pt x="360622" y="247310"/>
                    <a:pt x="292330" y="247310"/>
                  </a:cubicBezTo>
                  <a:lnTo>
                    <a:pt x="123655" y="247310"/>
                  </a:lnTo>
                  <a:cubicBezTo>
                    <a:pt x="55362" y="247310"/>
                    <a:pt x="0" y="191948"/>
                    <a:pt x="0" y="123655"/>
                  </a:cubicBezTo>
                  <a:lnTo>
                    <a:pt x="0" y="123655"/>
                  </a:lnTo>
                  <a:cubicBezTo>
                    <a:pt x="0" y="55362"/>
                    <a:pt x="55362" y="0"/>
                    <a:pt x="123655"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44" name="TextBox 44"/>
            <p:cNvSpPr txBox="1"/>
            <p:nvPr/>
          </p:nvSpPr>
          <p:spPr>
            <a:xfrm>
              <a:off x="0" y="-19050"/>
              <a:ext cx="415985" cy="266360"/>
            </a:xfrm>
            <a:prstGeom prst="rect">
              <a:avLst/>
            </a:prstGeom>
          </p:spPr>
          <p:txBody>
            <a:bodyPr lIns="50800" tIns="50800" rIns="50800" bIns="50800" rtlCol="0" anchor="ctr"/>
            <a:lstStyle/>
            <a:p>
              <a:pPr algn="ctr">
                <a:lnSpc>
                  <a:spcPts val="2451"/>
                </a:lnSpc>
              </a:pPr>
              <a:r>
                <a:rPr lang="en-US" sz="1900" b="1" spc="74">
                  <a:solidFill>
                    <a:srgbClr val="01426A"/>
                  </a:solidFill>
                  <a:latin typeface="Playfair Display Bold"/>
                  <a:ea typeface="Playfair Display Bold"/>
                  <a:cs typeface="Playfair Display Bold"/>
                  <a:sym typeface="Playfair Display Bold"/>
                </a:rPr>
                <a:t>Area Plans</a:t>
              </a:r>
            </a:p>
          </p:txBody>
        </p:sp>
      </p:grpSp>
      <p:sp>
        <p:nvSpPr>
          <p:cNvPr id="45" name="AutoShape 45"/>
          <p:cNvSpPr/>
          <p:nvPr/>
        </p:nvSpPr>
        <p:spPr>
          <a:xfrm flipH="1">
            <a:off x="4795455" y="5083722"/>
            <a:ext cx="1482312" cy="568395"/>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46" name="Group 46"/>
          <p:cNvGrpSpPr/>
          <p:nvPr/>
        </p:nvGrpSpPr>
        <p:grpSpPr>
          <a:xfrm>
            <a:off x="7543511" y="5722762"/>
            <a:ext cx="1544678" cy="868359"/>
            <a:chOff x="0" y="0"/>
            <a:chExt cx="406829" cy="228704"/>
          </a:xfrm>
        </p:grpSpPr>
        <p:sp>
          <p:nvSpPr>
            <p:cNvPr id="47" name="Freeform 47"/>
            <p:cNvSpPr/>
            <p:nvPr/>
          </p:nvSpPr>
          <p:spPr>
            <a:xfrm>
              <a:off x="0" y="0"/>
              <a:ext cx="406829" cy="228704"/>
            </a:xfrm>
            <a:custGeom>
              <a:avLst/>
              <a:gdLst/>
              <a:ahLst/>
              <a:cxnLst/>
              <a:rect l="l" t="t" r="r" b="b"/>
              <a:pathLst>
                <a:path w="406829" h="228704">
                  <a:moveTo>
                    <a:pt x="114352" y="0"/>
                  </a:moveTo>
                  <a:lnTo>
                    <a:pt x="292477" y="0"/>
                  </a:lnTo>
                  <a:cubicBezTo>
                    <a:pt x="322805" y="0"/>
                    <a:pt x="351891" y="12048"/>
                    <a:pt x="373336" y="33493"/>
                  </a:cubicBezTo>
                  <a:cubicBezTo>
                    <a:pt x="394781" y="54938"/>
                    <a:pt x="406829" y="84024"/>
                    <a:pt x="406829" y="114352"/>
                  </a:cubicBezTo>
                  <a:lnTo>
                    <a:pt x="406829" y="114352"/>
                  </a:lnTo>
                  <a:cubicBezTo>
                    <a:pt x="406829" y="177507"/>
                    <a:pt x="355632" y="228704"/>
                    <a:pt x="292477" y="228704"/>
                  </a:cubicBezTo>
                  <a:lnTo>
                    <a:pt x="114352" y="228704"/>
                  </a:lnTo>
                  <a:cubicBezTo>
                    <a:pt x="51197" y="228704"/>
                    <a:pt x="0" y="177507"/>
                    <a:pt x="0" y="114352"/>
                  </a:cubicBezTo>
                  <a:lnTo>
                    <a:pt x="0" y="114352"/>
                  </a:lnTo>
                  <a:cubicBezTo>
                    <a:pt x="0" y="51197"/>
                    <a:pt x="51197" y="0"/>
                    <a:pt x="114352"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48" name="TextBox 48"/>
            <p:cNvSpPr txBox="1"/>
            <p:nvPr/>
          </p:nvSpPr>
          <p:spPr>
            <a:xfrm>
              <a:off x="0" y="-19050"/>
              <a:ext cx="406829" cy="247754"/>
            </a:xfrm>
            <a:prstGeom prst="rect">
              <a:avLst/>
            </a:prstGeom>
          </p:spPr>
          <p:txBody>
            <a:bodyPr lIns="50800" tIns="50800" rIns="50800" bIns="50800" rtlCol="0" anchor="ctr"/>
            <a:lstStyle/>
            <a:p>
              <a:pPr algn="ctr">
                <a:lnSpc>
                  <a:spcPts val="2451"/>
                </a:lnSpc>
              </a:pPr>
              <a:r>
                <a:rPr lang="en-US" sz="1900" b="1" spc="74">
                  <a:solidFill>
                    <a:srgbClr val="01426A"/>
                  </a:solidFill>
                  <a:latin typeface="Playfair Display Bold"/>
                  <a:ea typeface="Playfair Display Bold"/>
                  <a:cs typeface="Playfair Display Bold"/>
                  <a:sym typeface="Playfair Display Bold"/>
                </a:rPr>
                <a:t>Official Maps</a:t>
              </a:r>
            </a:p>
          </p:txBody>
        </p:sp>
      </p:grpSp>
      <p:sp>
        <p:nvSpPr>
          <p:cNvPr id="49" name="AutoShape 49"/>
          <p:cNvSpPr/>
          <p:nvPr/>
        </p:nvSpPr>
        <p:spPr>
          <a:xfrm>
            <a:off x="6277767" y="5083722"/>
            <a:ext cx="2038083" cy="639040"/>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50" name="Group 50"/>
          <p:cNvGrpSpPr/>
          <p:nvPr/>
        </p:nvGrpSpPr>
        <p:grpSpPr>
          <a:xfrm>
            <a:off x="5706711" y="5755955"/>
            <a:ext cx="1776339" cy="835166"/>
            <a:chOff x="0" y="0"/>
            <a:chExt cx="467842" cy="219961"/>
          </a:xfrm>
        </p:grpSpPr>
        <p:sp>
          <p:nvSpPr>
            <p:cNvPr id="51" name="Freeform 51"/>
            <p:cNvSpPr/>
            <p:nvPr/>
          </p:nvSpPr>
          <p:spPr>
            <a:xfrm>
              <a:off x="0" y="0"/>
              <a:ext cx="467842" cy="219961"/>
            </a:xfrm>
            <a:custGeom>
              <a:avLst/>
              <a:gdLst/>
              <a:ahLst/>
              <a:cxnLst/>
              <a:rect l="l" t="t" r="r" b="b"/>
              <a:pathLst>
                <a:path w="467842" h="219961">
                  <a:moveTo>
                    <a:pt x="109981" y="0"/>
                  </a:moveTo>
                  <a:lnTo>
                    <a:pt x="357862" y="0"/>
                  </a:lnTo>
                  <a:cubicBezTo>
                    <a:pt x="418602" y="0"/>
                    <a:pt x="467842" y="49240"/>
                    <a:pt x="467842" y="109981"/>
                  </a:cubicBezTo>
                  <a:lnTo>
                    <a:pt x="467842" y="109981"/>
                  </a:lnTo>
                  <a:cubicBezTo>
                    <a:pt x="467842" y="170721"/>
                    <a:pt x="418602" y="219961"/>
                    <a:pt x="357862" y="219961"/>
                  </a:cubicBezTo>
                  <a:lnTo>
                    <a:pt x="109981" y="219961"/>
                  </a:lnTo>
                  <a:cubicBezTo>
                    <a:pt x="49240" y="219961"/>
                    <a:pt x="0" y="170721"/>
                    <a:pt x="0" y="109981"/>
                  </a:cubicBezTo>
                  <a:lnTo>
                    <a:pt x="0" y="109981"/>
                  </a:lnTo>
                  <a:cubicBezTo>
                    <a:pt x="0" y="49240"/>
                    <a:pt x="49240" y="0"/>
                    <a:pt x="109981"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52" name="TextBox 52"/>
            <p:cNvSpPr txBox="1"/>
            <p:nvPr/>
          </p:nvSpPr>
          <p:spPr>
            <a:xfrm>
              <a:off x="0" y="-9525"/>
              <a:ext cx="467842" cy="229486"/>
            </a:xfrm>
            <a:prstGeom prst="rect">
              <a:avLst/>
            </a:prstGeom>
          </p:spPr>
          <p:txBody>
            <a:bodyPr lIns="50800" tIns="50800" rIns="50800" bIns="50800" rtlCol="0" anchor="ctr"/>
            <a:lstStyle/>
            <a:p>
              <a:pPr algn="ctr">
                <a:lnSpc>
                  <a:spcPts val="2193"/>
                </a:lnSpc>
              </a:pPr>
              <a:r>
                <a:rPr lang="en-US" sz="1700" b="1" spc="66">
                  <a:solidFill>
                    <a:srgbClr val="01426A"/>
                  </a:solidFill>
                  <a:latin typeface="Playfair Display Bold"/>
                  <a:ea typeface="Playfair Display Bold"/>
                  <a:cs typeface="Playfair Display Bold"/>
                  <a:sym typeface="Playfair Display Bold"/>
                </a:rPr>
                <a:t>Coastal Plan Policies</a:t>
              </a:r>
            </a:p>
          </p:txBody>
        </p:sp>
      </p:grpSp>
      <p:sp>
        <p:nvSpPr>
          <p:cNvPr id="53" name="AutoShape 53"/>
          <p:cNvSpPr/>
          <p:nvPr/>
        </p:nvSpPr>
        <p:spPr>
          <a:xfrm>
            <a:off x="6277767" y="5083722"/>
            <a:ext cx="317113" cy="672234"/>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54" name="Group 54"/>
          <p:cNvGrpSpPr/>
          <p:nvPr/>
        </p:nvGrpSpPr>
        <p:grpSpPr>
          <a:xfrm>
            <a:off x="2353553" y="5622026"/>
            <a:ext cx="1652181" cy="1086989"/>
            <a:chOff x="0" y="0"/>
            <a:chExt cx="435142" cy="286285"/>
          </a:xfrm>
        </p:grpSpPr>
        <p:sp>
          <p:nvSpPr>
            <p:cNvPr id="55" name="Freeform 55"/>
            <p:cNvSpPr/>
            <p:nvPr/>
          </p:nvSpPr>
          <p:spPr>
            <a:xfrm>
              <a:off x="0" y="0"/>
              <a:ext cx="435142" cy="286285"/>
            </a:xfrm>
            <a:custGeom>
              <a:avLst/>
              <a:gdLst/>
              <a:ahLst/>
              <a:cxnLst/>
              <a:rect l="l" t="t" r="r" b="b"/>
              <a:pathLst>
                <a:path w="435142" h="286285">
                  <a:moveTo>
                    <a:pt x="143143" y="0"/>
                  </a:moveTo>
                  <a:lnTo>
                    <a:pt x="292000" y="0"/>
                  </a:lnTo>
                  <a:cubicBezTo>
                    <a:pt x="371055" y="0"/>
                    <a:pt x="435142" y="64087"/>
                    <a:pt x="435142" y="143143"/>
                  </a:cubicBezTo>
                  <a:lnTo>
                    <a:pt x="435142" y="143143"/>
                  </a:lnTo>
                  <a:cubicBezTo>
                    <a:pt x="435142" y="222198"/>
                    <a:pt x="371055" y="286285"/>
                    <a:pt x="292000" y="286285"/>
                  </a:cubicBezTo>
                  <a:lnTo>
                    <a:pt x="143143" y="286285"/>
                  </a:lnTo>
                  <a:cubicBezTo>
                    <a:pt x="64087" y="286285"/>
                    <a:pt x="0" y="222198"/>
                    <a:pt x="0" y="143143"/>
                  </a:cubicBezTo>
                  <a:lnTo>
                    <a:pt x="0" y="143143"/>
                  </a:lnTo>
                  <a:cubicBezTo>
                    <a:pt x="0" y="64087"/>
                    <a:pt x="64087" y="0"/>
                    <a:pt x="143143"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56" name="TextBox 56"/>
            <p:cNvSpPr txBox="1"/>
            <p:nvPr/>
          </p:nvSpPr>
          <p:spPr>
            <a:xfrm>
              <a:off x="0" y="-9525"/>
              <a:ext cx="435142" cy="295810"/>
            </a:xfrm>
            <a:prstGeom prst="rect">
              <a:avLst/>
            </a:prstGeom>
          </p:spPr>
          <p:txBody>
            <a:bodyPr lIns="50800" tIns="50800" rIns="50800" bIns="50800" rtlCol="0" anchor="ctr"/>
            <a:lstStyle/>
            <a:p>
              <a:pPr algn="ctr">
                <a:lnSpc>
                  <a:spcPts val="2064"/>
                </a:lnSpc>
              </a:pPr>
              <a:r>
                <a:rPr lang="en-US" sz="1600" b="1" spc="62">
                  <a:solidFill>
                    <a:srgbClr val="01426A"/>
                  </a:solidFill>
                  <a:latin typeface="Playfair Display Bold"/>
                  <a:ea typeface="Playfair Display Bold"/>
                  <a:cs typeface="Playfair Display Bold"/>
                  <a:sym typeface="Playfair Display Bold"/>
                </a:rPr>
                <a:t>Coastal Zone Framework for Planning</a:t>
              </a:r>
            </a:p>
          </p:txBody>
        </p:sp>
      </p:grpSp>
      <p:sp>
        <p:nvSpPr>
          <p:cNvPr id="57" name="AutoShape 57"/>
          <p:cNvSpPr/>
          <p:nvPr/>
        </p:nvSpPr>
        <p:spPr>
          <a:xfrm flipH="1">
            <a:off x="3179643" y="5083722"/>
            <a:ext cx="3098124" cy="538305"/>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58" name="Group 58"/>
          <p:cNvGrpSpPr/>
          <p:nvPr/>
        </p:nvGrpSpPr>
        <p:grpSpPr>
          <a:xfrm>
            <a:off x="13754732" y="4173131"/>
            <a:ext cx="3211907" cy="508616"/>
            <a:chOff x="0" y="0"/>
            <a:chExt cx="845934" cy="133957"/>
          </a:xfrm>
        </p:grpSpPr>
        <p:sp>
          <p:nvSpPr>
            <p:cNvPr id="59" name="Freeform 59"/>
            <p:cNvSpPr/>
            <p:nvPr/>
          </p:nvSpPr>
          <p:spPr>
            <a:xfrm>
              <a:off x="0" y="0"/>
              <a:ext cx="845934" cy="133957"/>
            </a:xfrm>
            <a:custGeom>
              <a:avLst/>
              <a:gdLst/>
              <a:ahLst/>
              <a:cxnLst/>
              <a:rect l="l" t="t" r="r" b="b"/>
              <a:pathLst>
                <a:path w="845934" h="133957">
                  <a:moveTo>
                    <a:pt x="66978" y="0"/>
                  </a:moveTo>
                  <a:lnTo>
                    <a:pt x="778956" y="0"/>
                  </a:lnTo>
                  <a:cubicBezTo>
                    <a:pt x="796720" y="0"/>
                    <a:pt x="813756" y="7057"/>
                    <a:pt x="826317" y="19617"/>
                  </a:cubicBezTo>
                  <a:cubicBezTo>
                    <a:pt x="838878" y="32178"/>
                    <a:pt x="845934" y="49215"/>
                    <a:pt x="845934" y="66978"/>
                  </a:cubicBezTo>
                  <a:lnTo>
                    <a:pt x="845934" y="66978"/>
                  </a:lnTo>
                  <a:cubicBezTo>
                    <a:pt x="845934" y="103969"/>
                    <a:pt x="815947" y="133957"/>
                    <a:pt x="778956" y="133957"/>
                  </a:cubicBezTo>
                  <a:lnTo>
                    <a:pt x="66978" y="133957"/>
                  </a:lnTo>
                  <a:cubicBezTo>
                    <a:pt x="49215" y="133957"/>
                    <a:pt x="32178" y="126900"/>
                    <a:pt x="19617" y="114339"/>
                  </a:cubicBezTo>
                  <a:cubicBezTo>
                    <a:pt x="7057" y="101778"/>
                    <a:pt x="0" y="84742"/>
                    <a:pt x="0" y="66978"/>
                  </a:cubicBezTo>
                  <a:lnTo>
                    <a:pt x="0" y="66978"/>
                  </a:lnTo>
                  <a:cubicBezTo>
                    <a:pt x="0" y="49215"/>
                    <a:pt x="7057" y="32178"/>
                    <a:pt x="19617" y="19617"/>
                  </a:cubicBezTo>
                  <a:cubicBezTo>
                    <a:pt x="32178" y="7057"/>
                    <a:pt x="49215" y="0"/>
                    <a:pt x="66978"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60" name="TextBox 60"/>
            <p:cNvSpPr txBox="1"/>
            <p:nvPr/>
          </p:nvSpPr>
          <p:spPr>
            <a:xfrm>
              <a:off x="0" y="-9525"/>
              <a:ext cx="845934" cy="143482"/>
            </a:xfrm>
            <a:prstGeom prst="rect">
              <a:avLst/>
            </a:prstGeom>
          </p:spPr>
          <p:txBody>
            <a:bodyPr lIns="50800" tIns="50800" rIns="50800" bIns="50800" rtlCol="0" anchor="ctr"/>
            <a:lstStyle/>
            <a:p>
              <a:pPr algn="ctr">
                <a:lnSpc>
                  <a:spcPts val="1935"/>
                </a:lnSpc>
              </a:pPr>
              <a:r>
                <a:rPr lang="en-US" sz="1500" b="1" spc="58">
                  <a:solidFill>
                    <a:srgbClr val="01426A"/>
                  </a:solidFill>
                  <a:latin typeface="Playfair Display Bold"/>
                  <a:ea typeface="Playfair Display Bold"/>
                  <a:cs typeface="Playfair Display Bold"/>
                  <a:sym typeface="Playfair Display Bold"/>
                </a:rPr>
                <a:t>Conservation &amp; Open Space</a:t>
              </a:r>
            </a:p>
          </p:txBody>
        </p:sp>
      </p:grpSp>
      <p:sp>
        <p:nvSpPr>
          <p:cNvPr id="61" name="AutoShape 61"/>
          <p:cNvSpPr/>
          <p:nvPr/>
        </p:nvSpPr>
        <p:spPr>
          <a:xfrm>
            <a:off x="15360686" y="3507036"/>
            <a:ext cx="0" cy="666095"/>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62" name="Group 62"/>
          <p:cNvGrpSpPr/>
          <p:nvPr/>
        </p:nvGrpSpPr>
        <p:grpSpPr>
          <a:xfrm>
            <a:off x="4845917" y="7022261"/>
            <a:ext cx="1478517" cy="868359"/>
            <a:chOff x="0" y="0"/>
            <a:chExt cx="389404" cy="228704"/>
          </a:xfrm>
        </p:grpSpPr>
        <p:sp>
          <p:nvSpPr>
            <p:cNvPr id="63" name="Freeform 63"/>
            <p:cNvSpPr/>
            <p:nvPr/>
          </p:nvSpPr>
          <p:spPr>
            <a:xfrm>
              <a:off x="0" y="0"/>
              <a:ext cx="389404" cy="228704"/>
            </a:xfrm>
            <a:custGeom>
              <a:avLst/>
              <a:gdLst/>
              <a:ahLst/>
              <a:cxnLst/>
              <a:rect l="l" t="t" r="r" b="b"/>
              <a:pathLst>
                <a:path w="389404" h="228704">
                  <a:moveTo>
                    <a:pt x="114352" y="0"/>
                  </a:moveTo>
                  <a:lnTo>
                    <a:pt x="275052" y="0"/>
                  </a:lnTo>
                  <a:cubicBezTo>
                    <a:pt x="305380" y="0"/>
                    <a:pt x="334466" y="12048"/>
                    <a:pt x="355911" y="33493"/>
                  </a:cubicBezTo>
                  <a:cubicBezTo>
                    <a:pt x="377356" y="54938"/>
                    <a:pt x="389404" y="84024"/>
                    <a:pt x="389404" y="114352"/>
                  </a:cubicBezTo>
                  <a:lnTo>
                    <a:pt x="389404" y="114352"/>
                  </a:lnTo>
                  <a:cubicBezTo>
                    <a:pt x="389404" y="177507"/>
                    <a:pt x="338207" y="228704"/>
                    <a:pt x="275052" y="228704"/>
                  </a:cubicBezTo>
                  <a:lnTo>
                    <a:pt x="114352" y="228704"/>
                  </a:lnTo>
                  <a:cubicBezTo>
                    <a:pt x="51197" y="228704"/>
                    <a:pt x="0" y="177507"/>
                    <a:pt x="0" y="114352"/>
                  </a:cubicBezTo>
                  <a:lnTo>
                    <a:pt x="0" y="114352"/>
                  </a:lnTo>
                  <a:cubicBezTo>
                    <a:pt x="0" y="51197"/>
                    <a:pt x="51197" y="0"/>
                    <a:pt x="114352"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64" name="TextBox 64"/>
            <p:cNvSpPr txBox="1"/>
            <p:nvPr/>
          </p:nvSpPr>
          <p:spPr>
            <a:xfrm>
              <a:off x="0" y="-19050"/>
              <a:ext cx="389404" cy="247754"/>
            </a:xfrm>
            <a:prstGeom prst="rect">
              <a:avLst/>
            </a:prstGeom>
          </p:spPr>
          <p:txBody>
            <a:bodyPr lIns="50800" tIns="50800" rIns="50800" bIns="50800" rtlCol="0" anchor="ctr"/>
            <a:lstStyle/>
            <a:p>
              <a:pPr algn="ctr">
                <a:lnSpc>
                  <a:spcPts val="2451"/>
                </a:lnSpc>
              </a:pPr>
              <a:r>
                <a:rPr lang="en-US" sz="1900" b="1" spc="74">
                  <a:solidFill>
                    <a:srgbClr val="01426A"/>
                  </a:solidFill>
                  <a:latin typeface="Playfair Display Bold"/>
                  <a:ea typeface="Playfair Display Bold"/>
                  <a:cs typeface="Playfair Display Bold"/>
                  <a:sym typeface="Playfair Display Bold"/>
                </a:rPr>
                <a:t>Estero Area Plan</a:t>
              </a:r>
            </a:p>
          </p:txBody>
        </p:sp>
      </p:grpSp>
      <p:sp>
        <p:nvSpPr>
          <p:cNvPr id="65" name="AutoShape 65"/>
          <p:cNvSpPr/>
          <p:nvPr/>
        </p:nvSpPr>
        <p:spPr>
          <a:xfrm>
            <a:off x="4795455" y="6591121"/>
            <a:ext cx="789721" cy="431140"/>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66" name="Group 66"/>
          <p:cNvGrpSpPr/>
          <p:nvPr/>
        </p:nvGrpSpPr>
        <p:grpSpPr>
          <a:xfrm>
            <a:off x="13754732" y="5114925"/>
            <a:ext cx="3211907" cy="508616"/>
            <a:chOff x="0" y="0"/>
            <a:chExt cx="845934" cy="133957"/>
          </a:xfrm>
        </p:grpSpPr>
        <p:sp>
          <p:nvSpPr>
            <p:cNvPr id="67" name="Freeform 67"/>
            <p:cNvSpPr/>
            <p:nvPr/>
          </p:nvSpPr>
          <p:spPr>
            <a:xfrm>
              <a:off x="0" y="0"/>
              <a:ext cx="845934" cy="133957"/>
            </a:xfrm>
            <a:custGeom>
              <a:avLst/>
              <a:gdLst/>
              <a:ahLst/>
              <a:cxnLst/>
              <a:rect l="l" t="t" r="r" b="b"/>
              <a:pathLst>
                <a:path w="845934" h="133957">
                  <a:moveTo>
                    <a:pt x="66978" y="0"/>
                  </a:moveTo>
                  <a:lnTo>
                    <a:pt x="778956" y="0"/>
                  </a:lnTo>
                  <a:cubicBezTo>
                    <a:pt x="796720" y="0"/>
                    <a:pt x="813756" y="7057"/>
                    <a:pt x="826317" y="19617"/>
                  </a:cubicBezTo>
                  <a:cubicBezTo>
                    <a:pt x="838878" y="32178"/>
                    <a:pt x="845934" y="49215"/>
                    <a:pt x="845934" y="66978"/>
                  </a:cubicBezTo>
                  <a:lnTo>
                    <a:pt x="845934" y="66978"/>
                  </a:lnTo>
                  <a:cubicBezTo>
                    <a:pt x="845934" y="103969"/>
                    <a:pt x="815947" y="133957"/>
                    <a:pt x="778956" y="133957"/>
                  </a:cubicBezTo>
                  <a:lnTo>
                    <a:pt x="66978" y="133957"/>
                  </a:lnTo>
                  <a:cubicBezTo>
                    <a:pt x="49215" y="133957"/>
                    <a:pt x="32178" y="126900"/>
                    <a:pt x="19617" y="114339"/>
                  </a:cubicBezTo>
                  <a:cubicBezTo>
                    <a:pt x="7057" y="101778"/>
                    <a:pt x="0" y="84742"/>
                    <a:pt x="0" y="66978"/>
                  </a:cubicBezTo>
                  <a:lnTo>
                    <a:pt x="0" y="66978"/>
                  </a:lnTo>
                  <a:cubicBezTo>
                    <a:pt x="0" y="49215"/>
                    <a:pt x="7057" y="32178"/>
                    <a:pt x="19617" y="19617"/>
                  </a:cubicBezTo>
                  <a:cubicBezTo>
                    <a:pt x="32178" y="7057"/>
                    <a:pt x="49215" y="0"/>
                    <a:pt x="66978"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68" name="TextBox 68"/>
            <p:cNvSpPr txBox="1"/>
            <p:nvPr/>
          </p:nvSpPr>
          <p:spPr>
            <a:xfrm>
              <a:off x="0" y="-9525"/>
              <a:ext cx="845934" cy="143482"/>
            </a:xfrm>
            <a:prstGeom prst="rect">
              <a:avLst/>
            </a:prstGeom>
          </p:spPr>
          <p:txBody>
            <a:bodyPr lIns="50800" tIns="50800" rIns="50800" bIns="50800" rtlCol="0" anchor="ctr"/>
            <a:lstStyle/>
            <a:p>
              <a:pPr algn="ctr">
                <a:lnSpc>
                  <a:spcPts val="1935"/>
                </a:lnSpc>
              </a:pPr>
              <a:r>
                <a:rPr lang="en-US" sz="1500" b="1" spc="58">
                  <a:solidFill>
                    <a:srgbClr val="01426A"/>
                  </a:solidFill>
                  <a:latin typeface="Playfair Display Bold"/>
                  <a:ea typeface="Playfair Display Bold"/>
                  <a:cs typeface="Playfair Display Bold"/>
                  <a:sym typeface="Playfair Display Bold"/>
                </a:rPr>
                <a:t>Housing</a:t>
              </a:r>
            </a:p>
          </p:txBody>
        </p:sp>
      </p:grpSp>
      <p:sp>
        <p:nvSpPr>
          <p:cNvPr id="69" name="AutoShape 69"/>
          <p:cNvSpPr/>
          <p:nvPr/>
        </p:nvSpPr>
        <p:spPr>
          <a:xfrm flipH="1">
            <a:off x="15360686" y="4681748"/>
            <a:ext cx="0" cy="433177"/>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70" name="Group 70"/>
          <p:cNvGrpSpPr/>
          <p:nvPr/>
        </p:nvGrpSpPr>
        <p:grpSpPr>
          <a:xfrm>
            <a:off x="13754732" y="6082505"/>
            <a:ext cx="3211907" cy="508616"/>
            <a:chOff x="0" y="0"/>
            <a:chExt cx="845934" cy="133957"/>
          </a:xfrm>
        </p:grpSpPr>
        <p:sp>
          <p:nvSpPr>
            <p:cNvPr id="71" name="Freeform 71"/>
            <p:cNvSpPr/>
            <p:nvPr/>
          </p:nvSpPr>
          <p:spPr>
            <a:xfrm>
              <a:off x="0" y="0"/>
              <a:ext cx="845934" cy="133957"/>
            </a:xfrm>
            <a:custGeom>
              <a:avLst/>
              <a:gdLst/>
              <a:ahLst/>
              <a:cxnLst/>
              <a:rect l="l" t="t" r="r" b="b"/>
              <a:pathLst>
                <a:path w="845934" h="133957">
                  <a:moveTo>
                    <a:pt x="66978" y="0"/>
                  </a:moveTo>
                  <a:lnTo>
                    <a:pt x="778956" y="0"/>
                  </a:lnTo>
                  <a:cubicBezTo>
                    <a:pt x="796720" y="0"/>
                    <a:pt x="813756" y="7057"/>
                    <a:pt x="826317" y="19617"/>
                  </a:cubicBezTo>
                  <a:cubicBezTo>
                    <a:pt x="838878" y="32178"/>
                    <a:pt x="845934" y="49215"/>
                    <a:pt x="845934" y="66978"/>
                  </a:cubicBezTo>
                  <a:lnTo>
                    <a:pt x="845934" y="66978"/>
                  </a:lnTo>
                  <a:cubicBezTo>
                    <a:pt x="845934" y="103969"/>
                    <a:pt x="815947" y="133957"/>
                    <a:pt x="778956" y="133957"/>
                  </a:cubicBezTo>
                  <a:lnTo>
                    <a:pt x="66978" y="133957"/>
                  </a:lnTo>
                  <a:cubicBezTo>
                    <a:pt x="49215" y="133957"/>
                    <a:pt x="32178" y="126900"/>
                    <a:pt x="19617" y="114339"/>
                  </a:cubicBezTo>
                  <a:cubicBezTo>
                    <a:pt x="7057" y="101778"/>
                    <a:pt x="0" y="84742"/>
                    <a:pt x="0" y="66978"/>
                  </a:cubicBezTo>
                  <a:lnTo>
                    <a:pt x="0" y="66978"/>
                  </a:lnTo>
                  <a:cubicBezTo>
                    <a:pt x="0" y="49215"/>
                    <a:pt x="7057" y="32178"/>
                    <a:pt x="19617" y="19617"/>
                  </a:cubicBezTo>
                  <a:cubicBezTo>
                    <a:pt x="32178" y="7057"/>
                    <a:pt x="49215" y="0"/>
                    <a:pt x="66978"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72" name="TextBox 72"/>
            <p:cNvSpPr txBox="1"/>
            <p:nvPr/>
          </p:nvSpPr>
          <p:spPr>
            <a:xfrm>
              <a:off x="0" y="-9525"/>
              <a:ext cx="845934" cy="143482"/>
            </a:xfrm>
            <a:prstGeom prst="rect">
              <a:avLst/>
            </a:prstGeom>
          </p:spPr>
          <p:txBody>
            <a:bodyPr lIns="50800" tIns="50800" rIns="50800" bIns="50800" rtlCol="0" anchor="ctr"/>
            <a:lstStyle/>
            <a:p>
              <a:pPr algn="ctr">
                <a:lnSpc>
                  <a:spcPts val="1935"/>
                </a:lnSpc>
              </a:pPr>
              <a:r>
                <a:rPr lang="en-US" sz="1500" b="1" spc="58">
                  <a:solidFill>
                    <a:srgbClr val="01426A"/>
                  </a:solidFill>
                  <a:latin typeface="Playfair Display Bold"/>
                  <a:ea typeface="Playfair Display Bold"/>
                  <a:cs typeface="Playfair Display Bold"/>
                  <a:sym typeface="Playfair Display Bold"/>
                </a:rPr>
                <a:t>Noise</a:t>
              </a:r>
            </a:p>
          </p:txBody>
        </p:sp>
      </p:grpSp>
      <p:sp>
        <p:nvSpPr>
          <p:cNvPr id="73" name="AutoShape 73"/>
          <p:cNvSpPr/>
          <p:nvPr/>
        </p:nvSpPr>
        <p:spPr>
          <a:xfrm>
            <a:off x="15360686" y="5623541"/>
            <a:ext cx="0" cy="458963"/>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74" name="Group 74"/>
          <p:cNvGrpSpPr/>
          <p:nvPr/>
        </p:nvGrpSpPr>
        <p:grpSpPr>
          <a:xfrm>
            <a:off x="13754732" y="7095946"/>
            <a:ext cx="3211907" cy="508616"/>
            <a:chOff x="0" y="0"/>
            <a:chExt cx="845934" cy="133957"/>
          </a:xfrm>
        </p:grpSpPr>
        <p:sp>
          <p:nvSpPr>
            <p:cNvPr id="75" name="Freeform 75"/>
            <p:cNvSpPr/>
            <p:nvPr/>
          </p:nvSpPr>
          <p:spPr>
            <a:xfrm>
              <a:off x="0" y="0"/>
              <a:ext cx="845934" cy="133957"/>
            </a:xfrm>
            <a:custGeom>
              <a:avLst/>
              <a:gdLst/>
              <a:ahLst/>
              <a:cxnLst/>
              <a:rect l="l" t="t" r="r" b="b"/>
              <a:pathLst>
                <a:path w="845934" h="133957">
                  <a:moveTo>
                    <a:pt x="66978" y="0"/>
                  </a:moveTo>
                  <a:lnTo>
                    <a:pt x="778956" y="0"/>
                  </a:lnTo>
                  <a:cubicBezTo>
                    <a:pt x="796720" y="0"/>
                    <a:pt x="813756" y="7057"/>
                    <a:pt x="826317" y="19617"/>
                  </a:cubicBezTo>
                  <a:cubicBezTo>
                    <a:pt x="838878" y="32178"/>
                    <a:pt x="845934" y="49215"/>
                    <a:pt x="845934" y="66978"/>
                  </a:cubicBezTo>
                  <a:lnTo>
                    <a:pt x="845934" y="66978"/>
                  </a:lnTo>
                  <a:cubicBezTo>
                    <a:pt x="845934" y="103969"/>
                    <a:pt x="815947" y="133957"/>
                    <a:pt x="778956" y="133957"/>
                  </a:cubicBezTo>
                  <a:lnTo>
                    <a:pt x="66978" y="133957"/>
                  </a:lnTo>
                  <a:cubicBezTo>
                    <a:pt x="49215" y="133957"/>
                    <a:pt x="32178" y="126900"/>
                    <a:pt x="19617" y="114339"/>
                  </a:cubicBezTo>
                  <a:cubicBezTo>
                    <a:pt x="7057" y="101778"/>
                    <a:pt x="0" y="84742"/>
                    <a:pt x="0" y="66978"/>
                  </a:cubicBezTo>
                  <a:lnTo>
                    <a:pt x="0" y="66978"/>
                  </a:lnTo>
                  <a:cubicBezTo>
                    <a:pt x="0" y="49215"/>
                    <a:pt x="7057" y="32178"/>
                    <a:pt x="19617" y="19617"/>
                  </a:cubicBezTo>
                  <a:cubicBezTo>
                    <a:pt x="32178" y="7057"/>
                    <a:pt x="49215" y="0"/>
                    <a:pt x="66978"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76" name="TextBox 76"/>
            <p:cNvSpPr txBox="1"/>
            <p:nvPr/>
          </p:nvSpPr>
          <p:spPr>
            <a:xfrm>
              <a:off x="0" y="-9525"/>
              <a:ext cx="845934" cy="143482"/>
            </a:xfrm>
            <a:prstGeom prst="rect">
              <a:avLst/>
            </a:prstGeom>
          </p:spPr>
          <p:txBody>
            <a:bodyPr lIns="50800" tIns="50800" rIns="50800" bIns="50800" rtlCol="0" anchor="ctr"/>
            <a:lstStyle/>
            <a:p>
              <a:pPr algn="ctr">
                <a:lnSpc>
                  <a:spcPts val="1935"/>
                </a:lnSpc>
              </a:pPr>
              <a:r>
                <a:rPr lang="en-US" sz="1500" b="1" spc="58">
                  <a:solidFill>
                    <a:srgbClr val="01426A"/>
                  </a:solidFill>
                  <a:latin typeface="Playfair Display Bold"/>
                  <a:ea typeface="Playfair Display Bold"/>
                  <a:cs typeface="Playfair Display Bold"/>
                  <a:sym typeface="Playfair Display Bold"/>
                </a:rPr>
                <a:t>Safety</a:t>
              </a:r>
            </a:p>
          </p:txBody>
        </p:sp>
      </p:grpSp>
      <p:sp>
        <p:nvSpPr>
          <p:cNvPr id="77" name="AutoShape 77"/>
          <p:cNvSpPr/>
          <p:nvPr/>
        </p:nvSpPr>
        <p:spPr>
          <a:xfrm>
            <a:off x="15360686" y="6591121"/>
            <a:ext cx="0" cy="504825"/>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78" name="Group 78"/>
          <p:cNvGrpSpPr/>
          <p:nvPr/>
        </p:nvGrpSpPr>
        <p:grpSpPr>
          <a:xfrm>
            <a:off x="13754732" y="8102711"/>
            <a:ext cx="3211907" cy="508616"/>
            <a:chOff x="0" y="0"/>
            <a:chExt cx="845934" cy="133957"/>
          </a:xfrm>
        </p:grpSpPr>
        <p:sp>
          <p:nvSpPr>
            <p:cNvPr id="79" name="Freeform 79"/>
            <p:cNvSpPr/>
            <p:nvPr/>
          </p:nvSpPr>
          <p:spPr>
            <a:xfrm>
              <a:off x="0" y="0"/>
              <a:ext cx="845934" cy="133957"/>
            </a:xfrm>
            <a:custGeom>
              <a:avLst/>
              <a:gdLst/>
              <a:ahLst/>
              <a:cxnLst/>
              <a:rect l="l" t="t" r="r" b="b"/>
              <a:pathLst>
                <a:path w="845934" h="133957">
                  <a:moveTo>
                    <a:pt x="66978" y="0"/>
                  </a:moveTo>
                  <a:lnTo>
                    <a:pt x="778956" y="0"/>
                  </a:lnTo>
                  <a:cubicBezTo>
                    <a:pt x="796720" y="0"/>
                    <a:pt x="813756" y="7057"/>
                    <a:pt x="826317" y="19617"/>
                  </a:cubicBezTo>
                  <a:cubicBezTo>
                    <a:pt x="838878" y="32178"/>
                    <a:pt x="845934" y="49215"/>
                    <a:pt x="845934" y="66978"/>
                  </a:cubicBezTo>
                  <a:lnTo>
                    <a:pt x="845934" y="66978"/>
                  </a:lnTo>
                  <a:cubicBezTo>
                    <a:pt x="845934" y="103969"/>
                    <a:pt x="815947" y="133957"/>
                    <a:pt x="778956" y="133957"/>
                  </a:cubicBezTo>
                  <a:lnTo>
                    <a:pt x="66978" y="133957"/>
                  </a:lnTo>
                  <a:cubicBezTo>
                    <a:pt x="49215" y="133957"/>
                    <a:pt x="32178" y="126900"/>
                    <a:pt x="19617" y="114339"/>
                  </a:cubicBezTo>
                  <a:cubicBezTo>
                    <a:pt x="7057" y="101778"/>
                    <a:pt x="0" y="84742"/>
                    <a:pt x="0" y="66978"/>
                  </a:cubicBezTo>
                  <a:lnTo>
                    <a:pt x="0" y="66978"/>
                  </a:lnTo>
                  <a:cubicBezTo>
                    <a:pt x="0" y="49215"/>
                    <a:pt x="7057" y="32178"/>
                    <a:pt x="19617" y="19617"/>
                  </a:cubicBezTo>
                  <a:cubicBezTo>
                    <a:pt x="32178" y="7057"/>
                    <a:pt x="49215" y="0"/>
                    <a:pt x="66978"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80" name="TextBox 80"/>
            <p:cNvSpPr txBox="1"/>
            <p:nvPr/>
          </p:nvSpPr>
          <p:spPr>
            <a:xfrm>
              <a:off x="0" y="-9525"/>
              <a:ext cx="845934" cy="143482"/>
            </a:xfrm>
            <a:prstGeom prst="rect">
              <a:avLst/>
            </a:prstGeom>
          </p:spPr>
          <p:txBody>
            <a:bodyPr lIns="50800" tIns="50800" rIns="50800" bIns="50800" rtlCol="0" anchor="ctr"/>
            <a:lstStyle/>
            <a:p>
              <a:pPr algn="ctr">
                <a:lnSpc>
                  <a:spcPts val="1935"/>
                </a:lnSpc>
              </a:pPr>
              <a:r>
                <a:rPr lang="en-US" sz="1500" b="1" spc="58">
                  <a:solidFill>
                    <a:srgbClr val="01426A"/>
                  </a:solidFill>
                  <a:latin typeface="Playfair Display Bold"/>
                  <a:ea typeface="Playfair Display Bold"/>
                  <a:cs typeface="Playfair Display Bold"/>
                  <a:sym typeface="Playfair Display Bold"/>
                </a:rPr>
                <a:t>Non-Mandatory Elements</a:t>
              </a:r>
            </a:p>
          </p:txBody>
        </p:sp>
      </p:grpSp>
      <p:sp>
        <p:nvSpPr>
          <p:cNvPr id="81" name="AutoShape 81"/>
          <p:cNvSpPr/>
          <p:nvPr/>
        </p:nvSpPr>
        <p:spPr>
          <a:xfrm>
            <a:off x="15360686" y="7604562"/>
            <a:ext cx="0" cy="498148"/>
          </a:xfrm>
          <a:prstGeom prst="line">
            <a:avLst/>
          </a:prstGeom>
          <a:ln w="47625" cap="flat">
            <a:solidFill>
              <a:srgbClr val="A79C93"/>
            </a:solidFill>
            <a:prstDash val="solid"/>
            <a:headEnd type="none" w="sm" len="sm"/>
            <a:tailEnd type="arrow" w="med" len="sm"/>
          </a:ln>
        </p:spPr>
        <p:txBody>
          <a:bodyPr/>
          <a:lstStyle/>
          <a:p>
            <a:endParaRPr lang="en-US"/>
          </a:p>
        </p:txBody>
      </p:sp>
      <p:sp>
        <p:nvSpPr>
          <p:cNvPr id="82" name="AutoShape 8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83" name="Freeform 8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4"/>
            <a:stretch>
              <a:fillRect/>
            </a:stretch>
          </a:blipFill>
        </p:spPr>
        <p:txBody>
          <a:bodyPr/>
          <a:lstStyle/>
          <a:p>
            <a:endParaRPr lang="en-US"/>
          </a:p>
        </p:txBody>
      </p:sp>
      <p:sp>
        <p:nvSpPr>
          <p:cNvPr id="84" name="TextBox 84"/>
          <p:cNvSpPr txBox="1"/>
          <p:nvPr/>
        </p:nvSpPr>
        <p:spPr>
          <a:xfrm>
            <a:off x="9434355" y="5202450"/>
            <a:ext cx="3385521" cy="232417"/>
          </a:xfrm>
          <a:prstGeom prst="rect">
            <a:avLst/>
          </a:prstGeom>
        </p:spPr>
        <p:txBody>
          <a:bodyPr lIns="0" tIns="0" rIns="0" bIns="0" rtlCol="0" anchor="t">
            <a:spAutoFit/>
          </a:bodyPr>
          <a:lstStyle/>
          <a:p>
            <a:pPr algn="ctr">
              <a:lnSpc>
                <a:spcPts val="1889"/>
              </a:lnSpc>
              <a:spcBef>
                <a:spcPct val="0"/>
              </a:spcBef>
            </a:pPr>
            <a:r>
              <a:rPr lang="en-US" sz="1349" i="1">
                <a:solidFill>
                  <a:srgbClr val="83786F"/>
                </a:solidFill>
                <a:latin typeface="Public Sans Italics"/>
                <a:ea typeface="Public Sans Italics"/>
                <a:cs typeface="Public Sans Italics"/>
                <a:sym typeface="Public Sans Italics"/>
              </a:rPr>
              <a:t>**Not included in the Local Coastal Program</a:t>
            </a:r>
          </a:p>
        </p:txBody>
      </p:sp>
      <p:sp>
        <p:nvSpPr>
          <p:cNvPr id="85" name="TextBox 85"/>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86" name="Freeform 86"/>
          <p:cNvSpPr/>
          <p:nvPr/>
        </p:nvSpPr>
        <p:spPr>
          <a:xfrm>
            <a:off x="396587" y="-95121"/>
            <a:ext cx="2531099" cy="2421392"/>
          </a:xfrm>
          <a:custGeom>
            <a:avLst/>
            <a:gdLst/>
            <a:ahLst/>
            <a:cxnLst/>
            <a:rect l="l" t="t" r="r" b="b"/>
            <a:pathLst>
              <a:path w="2531099" h="2421392">
                <a:moveTo>
                  <a:pt x="0" y="0"/>
                </a:moveTo>
                <a:lnTo>
                  <a:pt x="2531099" y="0"/>
                </a:lnTo>
                <a:lnTo>
                  <a:pt x="2531099" y="2421392"/>
                </a:lnTo>
                <a:lnTo>
                  <a:pt x="0" y="2421392"/>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Freeform 4"/>
          <p:cNvSpPr/>
          <p:nvPr/>
        </p:nvSpPr>
        <p:spPr>
          <a:xfrm>
            <a:off x="1028700" y="5135691"/>
            <a:ext cx="803196" cy="741861"/>
          </a:xfrm>
          <a:custGeom>
            <a:avLst/>
            <a:gdLst/>
            <a:ahLst/>
            <a:cxnLst/>
            <a:rect l="l" t="t" r="r" b="b"/>
            <a:pathLst>
              <a:path w="803196" h="741861">
                <a:moveTo>
                  <a:pt x="0" y="0"/>
                </a:moveTo>
                <a:lnTo>
                  <a:pt x="803196" y="0"/>
                </a:lnTo>
                <a:lnTo>
                  <a:pt x="803196" y="741861"/>
                </a:lnTo>
                <a:lnTo>
                  <a:pt x="0" y="7418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028700" y="6103383"/>
            <a:ext cx="803196" cy="741861"/>
          </a:xfrm>
          <a:custGeom>
            <a:avLst/>
            <a:gdLst/>
            <a:ahLst/>
            <a:cxnLst/>
            <a:rect l="l" t="t" r="r" b="b"/>
            <a:pathLst>
              <a:path w="803196" h="741861">
                <a:moveTo>
                  <a:pt x="0" y="0"/>
                </a:moveTo>
                <a:lnTo>
                  <a:pt x="803196" y="0"/>
                </a:lnTo>
                <a:lnTo>
                  <a:pt x="803196" y="741861"/>
                </a:lnTo>
                <a:lnTo>
                  <a:pt x="0" y="7418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028700" y="7073844"/>
            <a:ext cx="803196" cy="741861"/>
          </a:xfrm>
          <a:custGeom>
            <a:avLst/>
            <a:gdLst/>
            <a:ahLst/>
            <a:cxnLst/>
            <a:rect l="l" t="t" r="r" b="b"/>
            <a:pathLst>
              <a:path w="803196" h="741861">
                <a:moveTo>
                  <a:pt x="0" y="0"/>
                </a:moveTo>
                <a:lnTo>
                  <a:pt x="803196" y="0"/>
                </a:lnTo>
                <a:lnTo>
                  <a:pt x="803196" y="741861"/>
                </a:lnTo>
                <a:lnTo>
                  <a:pt x="0" y="7418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8361574" y="8106985"/>
            <a:ext cx="1564852" cy="1488566"/>
          </a:xfrm>
          <a:custGeom>
            <a:avLst/>
            <a:gdLst/>
            <a:ahLst/>
            <a:cxnLst/>
            <a:rect l="l" t="t" r="r" b="b"/>
            <a:pathLst>
              <a:path w="1564852" h="1488566">
                <a:moveTo>
                  <a:pt x="0" y="0"/>
                </a:moveTo>
                <a:lnTo>
                  <a:pt x="1564852" y="0"/>
                </a:lnTo>
                <a:lnTo>
                  <a:pt x="1564852" y="1488565"/>
                </a:lnTo>
                <a:lnTo>
                  <a:pt x="0" y="1488565"/>
                </a:lnTo>
                <a:lnTo>
                  <a:pt x="0" y="0"/>
                </a:lnTo>
                <a:close/>
              </a:path>
            </a:pathLst>
          </a:custGeom>
          <a:blipFill>
            <a:blip r:embed="rId9"/>
            <a:stretch>
              <a:fillRect/>
            </a:stretch>
          </a:blipFill>
        </p:spPr>
        <p:txBody>
          <a:bodyPr/>
          <a:lstStyle/>
          <a:p>
            <a:endParaRPr lang="en-US"/>
          </a:p>
        </p:txBody>
      </p:sp>
      <p:sp>
        <p:nvSpPr>
          <p:cNvPr id="8" name="TextBox 8"/>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9" name="TextBox 9"/>
          <p:cNvSpPr txBox="1"/>
          <p:nvPr/>
        </p:nvSpPr>
        <p:spPr>
          <a:xfrm>
            <a:off x="1921507" y="504233"/>
            <a:ext cx="14093832" cy="2958486"/>
          </a:xfrm>
          <a:prstGeom prst="rect">
            <a:avLst/>
          </a:prstGeom>
        </p:spPr>
        <p:txBody>
          <a:bodyPr lIns="0" tIns="0" rIns="0" bIns="0" rtlCol="0" anchor="t">
            <a:spAutoFit/>
          </a:bodyPr>
          <a:lstStyle/>
          <a:p>
            <a:pPr algn="ctr">
              <a:lnSpc>
                <a:spcPts val="8400"/>
              </a:lnSpc>
            </a:pPr>
            <a:r>
              <a:rPr lang="en-US" sz="6000" b="1">
                <a:solidFill>
                  <a:srgbClr val="83786F"/>
                </a:solidFill>
                <a:latin typeface="Playfair Display Bold"/>
                <a:ea typeface="Playfair Display Bold"/>
                <a:cs typeface="Playfair Display Bold"/>
                <a:sym typeface="Playfair Display Bold"/>
              </a:rPr>
              <a:t>Land Use and Circulation Elements </a:t>
            </a:r>
          </a:p>
          <a:p>
            <a:pPr algn="ctr">
              <a:lnSpc>
                <a:spcPts val="8400"/>
              </a:lnSpc>
              <a:spcBef>
                <a:spcPct val="0"/>
              </a:spcBef>
            </a:pPr>
            <a:r>
              <a:rPr lang="en-US" sz="6000" b="1">
                <a:solidFill>
                  <a:srgbClr val="83786F"/>
                </a:solidFill>
                <a:latin typeface="Playfair Display Bold"/>
                <a:ea typeface="Playfair Display Bold"/>
                <a:cs typeface="Playfair Display Bold"/>
                <a:sym typeface="Playfair Display Bold"/>
              </a:rPr>
              <a:t>of the General Plan</a:t>
            </a:r>
          </a:p>
          <a:p>
            <a:pPr algn="ctr">
              <a:lnSpc>
                <a:spcPts val="6719"/>
              </a:lnSpc>
              <a:spcBef>
                <a:spcPct val="0"/>
              </a:spcBef>
            </a:pPr>
            <a:r>
              <a:rPr lang="en-US" sz="4800" i="1">
                <a:solidFill>
                  <a:srgbClr val="83786F"/>
                </a:solidFill>
                <a:latin typeface="Playfair Display Italics"/>
                <a:ea typeface="Playfair Display Italics"/>
                <a:cs typeface="Playfair Display Italics"/>
                <a:sym typeface="Playfair Display Italics"/>
              </a:rPr>
              <a:t>(</a:t>
            </a:r>
            <a:r>
              <a:rPr lang="en-US" sz="4800" b="1" i="1">
                <a:solidFill>
                  <a:srgbClr val="83786F"/>
                </a:solidFill>
                <a:latin typeface="Playfair Display Bold Italics"/>
                <a:ea typeface="Playfair Display Bold Italics"/>
                <a:cs typeface="Playfair Display Bold Italics"/>
                <a:sym typeface="Playfair Display Bold Italics"/>
              </a:rPr>
              <a:t>Inland</a:t>
            </a:r>
            <a:r>
              <a:rPr lang="en-US" sz="4800" i="1">
                <a:solidFill>
                  <a:srgbClr val="83786F"/>
                </a:solidFill>
                <a:latin typeface="Playfair Display Italics"/>
                <a:ea typeface="Playfair Display Italics"/>
                <a:cs typeface="Playfair Display Italics"/>
                <a:sym typeface="Playfair Display Italics"/>
              </a:rPr>
              <a:t>)</a:t>
            </a:r>
          </a:p>
        </p:txBody>
      </p:sp>
      <p:sp>
        <p:nvSpPr>
          <p:cNvPr id="10" name="TextBox 10"/>
          <p:cNvSpPr txBox="1"/>
          <p:nvPr/>
        </p:nvSpPr>
        <p:spPr>
          <a:xfrm>
            <a:off x="801934" y="3945888"/>
            <a:ext cx="8076387" cy="863367"/>
          </a:xfrm>
          <a:prstGeom prst="rect">
            <a:avLst/>
          </a:prstGeom>
        </p:spPr>
        <p:txBody>
          <a:bodyPr lIns="0" tIns="0" rIns="0" bIns="0" rtlCol="0" anchor="t">
            <a:spAutoFit/>
          </a:bodyPr>
          <a:lstStyle/>
          <a:p>
            <a:pPr algn="l">
              <a:lnSpc>
                <a:spcPts val="7392"/>
              </a:lnSpc>
            </a:pPr>
            <a:r>
              <a:rPr lang="en-US" sz="4200">
                <a:solidFill>
                  <a:srgbClr val="01426A"/>
                </a:solidFill>
                <a:latin typeface="Public Sans"/>
                <a:ea typeface="Public Sans"/>
                <a:cs typeface="Public Sans"/>
                <a:sym typeface="Public Sans"/>
              </a:rPr>
              <a:t>Framework for Planning (Part I)</a:t>
            </a:r>
          </a:p>
        </p:txBody>
      </p:sp>
      <p:sp>
        <p:nvSpPr>
          <p:cNvPr id="11" name="TextBox 11"/>
          <p:cNvSpPr txBox="1"/>
          <p:nvPr/>
        </p:nvSpPr>
        <p:spPr>
          <a:xfrm>
            <a:off x="1921507" y="5085459"/>
            <a:ext cx="17074663" cy="2730246"/>
          </a:xfrm>
          <a:prstGeom prst="rect">
            <a:avLst/>
          </a:prstGeom>
        </p:spPr>
        <p:txBody>
          <a:bodyPr lIns="0" tIns="0" rIns="0" bIns="0" rtlCol="0" anchor="t">
            <a:spAutoFit/>
          </a:bodyPr>
          <a:lstStyle/>
          <a:p>
            <a:pPr algn="l">
              <a:lnSpc>
                <a:spcPts val="7392"/>
              </a:lnSpc>
            </a:pPr>
            <a:r>
              <a:rPr lang="en-US" sz="4200">
                <a:solidFill>
                  <a:srgbClr val="01426A"/>
                </a:solidFill>
                <a:latin typeface="Public Sans"/>
                <a:ea typeface="Public Sans"/>
                <a:cs typeface="Public Sans"/>
                <a:sym typeface="Public Sans"/>
              </a:rPr>
              <a:t>Lists Countywide Planning Goals </a:t>
            </a:r>
          </a:p>
          <a:p>
            <a:pPr algn="l">
              <a:lnSpc>
                <a:spcPts val="7392"/>
              </a:lnSpc>
            </a:pPr>
            <a:r>
              <a:rPr lang="en-US" sz="4200">
                <a:solidFill>
                  <a:srgbClr val="01426A"/>
                </a:solidFill>
                <a:latin typeface="Public Sans"/>
                <a:ea typeface="Public Sans"/>
                <a:cs typeface="Public Sans"/>
                <a:sym typeface="Public Sans"/>
              </a:rPr>
              <a:t>Provides an Overview of Land Use and Circulation Process</a:t>
            </a:r>
          </a:p>
          <a:p>
            <a:pPr algn="l">
              <a:lnSpc>
                <a:spcPts val="7392"/>
              </a:lnSpc>
            </a:pPr>
            <a:r>
              <a:rPr lang="en-US" sz="4200">
                <a:solidFill>
                  <a:srgbClr val="01426A"/>
                </a:solidFill>
                <a:latin typeface="Public Sans"/>
                <a:ea typeface="Public Sans"/>
                <a:cs typeface="Public Sans"/>
                <a:sym typeface="Public Sans"/>
              </a:rPr>
              <a:t>Describes the Purpose &amp; Character of the 13 Land Use Categories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graphicFrame>
        <p:nvGraphicFramePr>
          <p:cNvPr id="4" name="Table 4"/>
          <p:cNvGraphicFramePr>
            <a:graphicFrameLocks noGrp="1"/>
          </p:cNvGraphicFramePr>
          <p:nvPr/>
        </p:nvGraphicFramePr>
        <p:xfrm>
          <a:off x="1198752" y="2054221"/>
          <a:ext cx="16060548" cy="7127325"/>
        </p:xfrm>
        <a:graphic>
          <a:graphicData uri="http://schemas.openxmlformats.org/drawingml/2006/table">
            <a:tbl>
              <a:tblPr/>
              <a:tblGrid>
                <a:gridCol w="1999478">
                  <a:extLst>
                    <a:ext uri="{9D8B030D-6E8A-4147-A177-3AD203B41FA5}">
                      <a16:colId xmlns:a16="http://schemas.microsoft.com/office/drawing/2014/main" val="20000"/>
                    </a:ext>
                  </a:extLst>
                </a:gridCol>
                <a:gridCol w="7344546">
                  <a:extLst>
                    <a:ext uri="{9D8B030D-6E8A-4147-A177-3AD203B41FA5}">
                      <a16:colId xmlns:a16="http://schemas.microsoft.com/office/drawing/2014/main" val="20001"/>
                    </a:ext>
                  </a:extLst>
                </a:gridCol>
                <a:gridCol w="6716524">
                  <a:extLst>
                    <a:ext uri="{9D8B030D-6E8A-4147-A177-3AD203B41FA5}">
                      <a16:colId xmlns:a16="http://schemas.microsoft.com/office/drawing/2014/main" val="20002"/>
                    </a:ext>
                  </a:extLst>
                </a:gridCol>
              </a:tblGrid>
              <a:tr h="1493886">
                <a:tc>
                  <a:txBody>
                    <a:bodyPr/>
                    <a:lstStyle/>
                    <a:p>
                      <a:pPr algn="ctr">
                        <a:lnSpc>
                          <a:spcPts val="3919"/>
                        </a:lnSpc>
                        <a:defRPr/>
                      </a:pPr>
                      <a:r>
                        <a:rPr lang="en-US" sz="2799" b="1">
                          <a:solidFill>
                            <a:srgbClr val="01426A"/>
                          </a:solidFill>
                          <a:latin typeface="Public Sans Bold"/>
                          <a:ea typeface="Public Sans Bold"/>
                          <a:cs typeface="Public Sans Bold"/>
                          <a:sym typeface="Public Sans Bold"/>
                        </a:rPr>
                        <a:t>Area </a:t>
                      </a:r>
                      <a:r>
                        <a:rPr lang="en-US" sz="2799">
                          <a:solidFill>
                            <a:srgbClr val="01426A"/>
                          </a:solidFill>
                          <a:latin typeface="Public Sans"/>
                          <a:ea typeface="Public Sans"/>
                          <a:cs typeface="Public Sans"/>
                          <a:sym typeface="Public Sans"/>
                        </a:rPr>
                        <a:t>(Part II)</a:t>
                      </a:r>
                      <a:endParaRPr lang="en-US" sz="1100"/>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tc>
                  <a:txBody>
                    <a:bodyPr/>
                    <a:lstStyle/>
                    <a:p>
                      <a:pPr algn="ctr">
                        <a:lnSpc>
                          <a:spcPts val="3919"/>
                        </a:lnSpc>
                        <a:defRPr/>
                      </a:pPr>
                      <a:r>
                        <a:rPr lang="en-US" sz="2799" b="1">
                          <a:solidFill>
                            <a:srgbClr val="01426A"/>
                          </a:solidFill>
                          <a:latin typeface="Public Sans Bold"/>
                          <a:ea typeface="Public Sans Bold"/>
                          <a:cs typeface="Public Sans Bold"/>
                          <a:sym typeface="Public Sans Bold"/>
                        </a:rPr>
                        <a:t>Sub Area(s)</a:t>
                      </a:r>
                      <a:endParaRPr lang="en-US" sz="1100"/>
                    </a:p>
                    <a:p>
                      <a:pPr algn="ctr">
                        <a:lnSpc>
                          <a:spcPts val="3919"/>
                        </a:lnSpc>
                      </a:pPr>
                      <a:r>
                        <a:rPr lang="en-US" sz="2799">
                          <a:solidFill>
                            <a:srgbClr val="01426A"/>
                          </a:solidFill>
                          <a:latin typeface="Public Sans"/>
                          <a:ea typeface="Public Sans"/>
                          <a:cs typeface="Public Sans"/>
                          <a:sym typeface="Public Sans"/>
                        </a:rPr>
                        <a:t>(Part II)</a:t>
                      </a:r>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tc>
                  <a:txBody>
                    <a:bodyPr/>
                    <a:lstStyle/>
                    <a:p>
                      <a:pPr algn="ctr">
                        <a:lnSpc>
                          <a:spcPts val="3919"/>
                        </a:lnSpc>
                        <a:defRPr/>
                      </a:pPr>
                      <a:r>
                        <a:rPr lang="en-US" sz="2799" b="1">
                          <a:solidFill>
                            <a:srgbClr val="01426A"/>
                          </a:solidFill>
                          <a:latin typeface="Public Sans Bold"/>
                          <a:ea typeface="Public Sans Bold"/>
                          <a:cs typeface="Public Sans Bold"/>
                          <a:sym typeface="Public Sans Bold"/>
                        </a:rPr>
                        <a:t>Community/Village</a:t>
                      </a:r>
                      <a:endParaRPr lang="en-US" sz="1100"/>
                    </a:p>
                    <a:p>
                      <a:pPr algn="ctr">
                        <a:lnSpc>
                          <a:spcPts val="3919"/>
                        </a:lnSpc>
                      </a:pPr>
                      <a:r>
                        <a:rPr lang="en-US" sz="2799">
                          <a:solidFill>
                            <a:srgbClr val="01426A"/>
                          </a:solidFill>
                          <a:latin typeface="Public Sans"/>
                          <a:ea typeface="Public Sans"/>
                          <a:cs typeface="Public Sans"/>
                          <a:sym typeface="Public Sans"/>
                        </a:rPr>
                        <a:t>(Part III)</a:t>
                      </a:r>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extLst>
                  <a:ext uri="{0D108BD9-81ED-4DB2-BD59-A6C34878D82A}">
                    <a16:rowId xmlns:a16="http://schemas.microsoft.com/office/drawing/2014/main" val="10000"/>
                  </a:ext>
                </a:extLst>
              </a:tr>
              <a:tr h="957619">
                <a:tc>
                  <a:txBody>
                    <a:bodyPr/>
                    <a:lstStyle/>
                    <a:p>
                      <a:pPr algn="ctr">
                        <a:lnSpc>
                          <a:spcPts val="3080"/>
                        </a:lnSpc>
                        <a:defRPr/>
                      </a:pPr>
                      <a:r>
                        <a:rPr lang="en-US" sz="2200">
                          <a:solidFill>
                            <a:srgbClr val="01426A"/>
                          </a:solidFill>
                          <a:latin typeface="Public Sans"/>
                          <a:ea typeface="Public Sans"/>
                          <a:cs typeface="Public Sans"/>
                          <a:sym typeface="Public Sans"/>
                        </a:rPr>
                        <a:t>Carizzo</a:t>
                      </a:r>
                      <a:endParaRPr lang="en-US" sz="1100"/>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tc>
                  <a:txBody>
                    <a:bodyPr/>
                    <a:lstStyle/>
                    <a:p>
                      <a:pPr algn="l">
                        <a:lnSpc>
                          <a:spcPts val="3639"/>
                        </a:lnSpc>
                        <a:defRPr/>
                      </a:pPr>
                      <a:r>
                        <a:rPr lang="en-US" sz="2599">
                          <a:solidFill>
                            <a:srgbClr val="01426A"/>
                          </a:solidFill>
                          <a:latin typeface="Public Sans"/>
                          <a:ea typeface="Public Sans"/>
                          <a:cs typeface="Public Sans"/>
                          <a:sym typeface="Public Sans"/>
                        </a:rPr>
                        <a:t>N/A</a:t>
                      </a:r>
                      <a:endParaRPr lang="en-US" sz="1100"/>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tc>
                  <a:txBody>
                    <a:bodyPr/>
                    <a:lstStyle/>
                    <a:p>
                      <a:pPr algn="just">
                        <a:lnSpc>
                          <a:spcPts val="3639"/>
                        </a:lnSpc>
                        <a:defRPr/>
                      </a:pPr>
                      <a:r>
                        <a:rPr lang="en-US" sz="2599">
                          <a:solidFill>
                            <a:srgbClr val="01426A"/>
                          </a:solidFill>
                          <a:latin typeface="Public Sans"/>
                          <a:ea typeface="Public Sans"/>
                          <a:cs typeface="Public Sans"/>
                          <a:sym typeface="Public Sans"/>
                        </a:rPr>
                        <a:t>California Valley</a:t>
                      </a:r>
                      <a:endParaRPr lang="en-US" sz="1100"/>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extLst>
                  <a:ext uri="{0D108BD9-81ED-4DB2-BD59-A6C34878D82A}">
                    <a16:rowId xmlns:a16="http://schemas.microsoft.com/office/drawing/2014/main" val="10001"/>
                  </a:ext>
                </a:extLst>
              </a:tr>
              <a:tr h="1417276">
                <a:tc>
                  <a:txBody>
                    <a:bodyPr/>
                    <a:lstStyle/>
                    <a:p>
                      <a:pPr algn="ctr">
                        <a:lnSpc>
                          <a:spcPts val="3499"/>
                        </a:lnSpc>
                        <a:defRPr/>
                      </a:pPr>
                      <a:r>
                        <a:rPr lang="en-US" sz="2499">
                          <a:solidFill>
                            <a:srgbClr val="01426A"/>
                          </a:solidFill>
                          <a:latin typeface="Public Sans"/>
                          <a:ea typeface="Public Sans"/>
                          <a:cs typeface="Public Sans"/>
                          <a:sym typeface="Public Sans"/>
                        </a:rPr>
                        <a:t>North County</a:t>
                      </a:r>
                      <a:endParaRPr lang="en-US" sz="1100"/>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tc>
                  <a:txBody>
                    <a:bodyPr/>
                    <a:lstStyle/>
                    <a:p>
                      <a:pPr algn="just">
                        <a:lnSpc>
                          <a:spcPts val="3499"/>
                        </a:lnSpc>
                        <a:defRPr/>
                      </a:pPr>
                      <a:r>
                        <a:rPr lang="en-US" sz="2499">
                          <a:solidFill>
                            <a:srgbClr val="01426A"/>
                          </a:solidFill>
                          <a:latin typeface="Arimo"/>
                          <a:ea typeface="Arimo"/>
                          <a:cs typeface="Arimo"/>
                          <a:sym typeface="Arimo"/>
                        </a:rPr>
                        <a:t>Adelaida, El Pomar-Estrella, Las Pilitas, Los Padres (North), Nacimiento, Salinas River</a:t>
                      </a:r>
                      <a:endParaRPr lang="en-US" sz="1100"/>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tc>
                  <a:txBody>
                    <a:bodyPr/>
                    <a:lstStyle/>
                    <a:p>
                      <a:pPr algn="just">
                        <a:lnSpc>
                          <a:spcPts val="3639"/>
                        </a:lnSpc>
                        <a:defRPr/>
                      </a:pPr>
                      <a:r>
                        <a:rPr lang="en-US" sz="2599">
                          <a:solidFill>
                            <a:srgbClr val="01426A"/>
                          </a:solidFill>
                          <a:latin typeface="Public Sans"/>
                          <a:ea typeface="Public Sans"/>
                          <a:cs typeface="Public Sans"/>
                          <a:sym typeface="Public Sans"/>
                        </a:rPr>
                        <a:t>San Miguel, Santa Margarita, Shandon, Templeton, North County Villages</a:t>
                      </a:r>
                      <a:endParaRPr lang="en-US" sz="1100"/>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extLst>
                  <a:ext uri="{0D108BD9-81ED-4DB2-BD59-A6C34878D82A}">
                    <a16:rowId xmlns:a16="http://schemas.microsoft.com/office/drawing/2014/main" val="10002"/>
                  </a:ext>
                </a:extLst>
              </a:tr>
              <a:tr h="1439068">
                <a:tc>
                  <a:txBody>
                    <a:bodyPr/>
                    <a:lstStyle/>
                    <a:p>
                      <a:pPr algn="ctr">
                        <a:lnSpc>
                          <a:spcPts val="3499"/>
                        </a:lnSpc>
                        <a:defRPr/>
                      </a:pPr>
                      <a:r>
                        <a:rPr lang="en-US" sz="2499">
                          <a:solidFill>
                            <a:srgbClr val="01426A"/>
                          </a:solidFill>
                          <a:latin typeface="Public Sans"/>
                          <a:ea typeface="Public Sans"/>
                          <a:cs typeface="Public Sans"/>
                          <a:sym typeface="Public Sans"/>
                        </a:rPr>
                        <a:t>San Luis Obispo</a:t>
                      </a:r>
                      <a:endParaRPr lang="en-US" sz="1100"/>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tc>
                  <a:txBody>
                    <a:bodyPr/>
                    <a:lstStyle/>
                    <a:p>
                      <a:pPr algn="just">
                        <a:lnSpc>
                          <a:spcPts val="3639"/>
                        </a:lnSpc>
                        <a:defRPr/>
                      </a:pPr>
                      <a:r>
                        <a:rPr lang="en-US" sz="2599">
                          <a:solidFill>
                            <a:srgbClr val="01426A"/>
                          </a:solidFill>
                          <a:latin typeface="Public Sans"/>
                          <a:ea typeface="Public Sans"/>
                          <a:cs typeface="Public Sans"/>
                          <a:sym typeface="Public Sans"/>
                        </a:rPr>
                        <a:t>San Luis Obispo (North), </a:t>
                      </a:r>
                      <a:endParaRPr lang="en-US" sz="1100"/>
                    </a:p>
                    <a:p>
                      <a:pPr algn="just">
                        <a:lnSpc>
                          <a:spcPts val="3639"/>
                        </a:lnSpc>
                      </a:pPr>
                      <a:r>
                        <a:rPr lang="en-US" sz="2599">
                          <a:solidFill>
                            <a:srgbClr val="01426A"/>
                          </a:solidFill>
                          <a:latin typeface="Public Sans"/>
                          <a:ea typeface="Public Sans"/>
                          <a:cs typeface="Public Sans"/>
                          <a:sym typeface="Public Sans"/>
                        </a:rPr>
                        <a:t>San Luis Bay Inland (North)</a:t>
                      </a:r>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tc>
                  <a:txBody>
                    <a:bodyPr/>
                    <a:lstStyle/>
                    <a:p>
                      <a:pPr algn="l">
                        <a:lnSpc>
                          <a:spcPts val="3639"/>
                        </a:lnSpc>
                        <a:defRPr/>
                      </a:pPr>
                      <a:r>
                        <a:rPr lang="en-US" sz="2599">
                          <a:solidFill>
                            <a:srgbClr val="01426A"/>
                          </a:solidFill>
                          <a:latin typeface="Public Sans"/>
                          <a:ea typeface="Public Sans"/>
                          <a:cs typeface="Public Sans"/>
                          <a:sym typeface="Public Sans"/>
                        </a:rPr>
                        <a:t> Los Ranchos/Edna</a:t>
                      </a:r>
                      <a:endParaRPr lang="en-US" sz="1100"/>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extLst>
                  <a:ext uri="{0D108BD9-81ED-4DB2-BD59-A6C34878D82A}">
                    <a16:rowId xmlns:a16="http://schemas.microsoft.com/office/drawing/2014/main" val="10003"/>
                  </a:ext>
                </a:extLst>
              </a:tr>
              <a:tr h="1819476">
                <a:tc>
                  <a:txBody>
                    <a:bodyPr/>
                    <a:lstStyle/>
                    <a:p>
                      <a:pPr algn="ctr">
                        <a:lnSpc>
                          <a:spcPts val="3499"/>
                        </a:lnSpc>
                        <a:defRPr/>
                      </a:pPr>
                      <a:r>
                        <a:rPr lang="en-US" sz="2499">
                          <a:solidFill>
                            <a:srgbClr val="01426A"/>
                          </a:solidFill>
                          <a:latin typeface="Public Sans"/>
                          <a:ea typeface="Public Sans"/>
                          <a:cs typeface="Public Sans"/>
                          <a:sym typeface="Public Sans"/>
                        </a:rPr>
                        <a:t>South County</a:t>
                      </a:r>
                      <a:endParaRPr lang="en-US" sz="1100"/>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tc>
                  <a:txBody>
                    <a:bodyPr/>
                    <a:lstStyle/>
                    <a:p>
                      <a:pPr algn="just">
                        <a:lnSpc>
                          <a:spcPts val="3499"/>
                        </a:lnSpc>
                        <a:defRPr/>
                      </a:pPr>
                      <a:r>
                        <a:rPr lang="en-US" sz="2499">
                          <a:solidFill>
                            <a:srgbClr val="01426A"/>
                          </a:solidFill>
                          <a:latin typeface="Arimo"/>
                          <a:ea typeface="Arimo"/>
                          <a:cs typeface="Arimo"/>
                          <a:sym typeface="Arimo"/>
                        </a:rPr>
                        <a:t>Huasna-Lopez, Los Padres (South), San Luis Obispo (South), San Luis Bay Inland (South), Shando-Carrizo (South), South County</a:t>
                      </a:r>
                      <a:endParaRPr lang="en-US" sz="1100"/>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tc>
                  <a:txBody>
                    <a:bodyPr/>
                    <a:lstStyle/>
                    <a:p>
                      <a:pPr algn="just">
                        <a:lnSpc>
                          <a:spcPts val="3639"/>
                        </a:lnSpc>
                        <a:defRPr/>
                      </a:pPr>
                      <a:r>
                        <a:rPr lang="en-US" sz="2599">
                          <a:solidFill>
                            <a:srgbClr val="01426A"/>
                          </a:solidFill>
                          <a:latin typeface="Public Sans"/>
                          <a:ea typeface="Public Sans"/>
                          <a:cs typeface="Public Sans"/>
                          <a:sym typeface="Public Sans"/>
                        </a:rPr>
                        <a:t>Nipomo, Oceano, South County Villages</a:t>
                      </a:r>
                      <a:endParaRPr lang="en-US" sz="1100"/>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Freeform 5"/>
          <p:cNvSpPr/>
          <p:nvPr/>
        </p:nvSpPr>
        <p:spPr>
          <a:xfrm>
            <a:off x="0" y="142050"/>
            <a:ext cx="4030873" cy="2191156"/>
          </a:xfrm>
          <a:custGeom>
            <a:avLst/>
            <a:gdLst/>
            <a:ahLst/>
            <a:cxnLst/>
            <a:rect l="l" t="t" r="r" b="b"/>
            <a:pathLst>
              <a:path w="4030873" h="2191156">
                <a:moveTo>
                  <a:pt x="0" y="0"/>
                </a:moveTo>
                <a:lnTo>
                  <a:pt x="4030873" y="0"/>
                </a:lnTo>
                <a:lnTo>
                  <a:pt x="4030873" y="2191155"/>
                </a:lnTo>
                <a:lnTo>
                  <a:pt x="0" y="2191155"/>
                </a:lnTo>
                <a:lnTo>
                  <a:pt x="0" y="0"/>
                </a:lnTo>
                <a:close/>
              </a:path>
            </a:pathLst>
          </a:custGeom>
          <a:blipFill>
            <a:blip r:embed="rId3"/>
            <a:stretch>
              <a:fillRect t="-2888" b="-2888"/>
            </a:stretch>
          </a:blipFill>
        </p:spPr>
        <p:txBody>
          <a:bodyPr/>
          <a:lstStyle/>
          <a:p>
            <a:endParaRPr lang="en-US"/>
          </a:p>
        </p:txBody>
      </p:sp>
      <p:sp>
        <p:nvSpPr>
          <p:cNvPr id="6" name="Freeform 6"/>
          <p:cNvSpPr/>
          <p:nvPr/>
        </p:nvSpPr>
        <p:spPr>
          <a:xfrm>
            <a:off x="79262" y="142050"/>
            <a:ext cx="1898877" cy="1267500"/>
          </a:xfrm>
          <a:custGeom>
            <a:avLst/>
            <a:gdLst/>
            <a:ahLst/>
            <a:cxnLst/>
            <a:rect l="l" t="t" r="r" b="b"/>
            <a:pathLst>
              <a:path w="1898877" h="1267500">
                <a:moveTo>
                  <a:pt x="0" y="0"/>
                </a:moveTo>
                <a:lnTo>
                  <a:pt x="1898876" y="0"/>
                </a:lnTo>
                <a:lnTo>
                  <a:pt x="1898876" y="1267500"/>
                </a:lnTo>
                <a:lnTo>
                  <a:pt x="0" y="1267500"/>
                </a:lnTo>
                <a:lnTo>
                  <a:pt x="0" y="0"/>
                </a:lnTo>
                <a:close/>
              </a:path>
            </a:pathLst>
          </a:custGeom>
          <a:blipFill>
            <a:blip r:embed="rId4"/>
            <a:stretch>
              <a:fillRect/>
            </a:stretch>
          </a:blipFill>
        </p:spPr>
        <p:txBody>
          <a:bodyPr/>
          <a:lstStyle/>
          <a:p>
            <a:endParaRPr lang="en-US"/>
          </a:p>
        </p:txBody>
      </p:sp>
      <p:sp>
        <p:nvSpPr>
          <p:cNvPr id="7" name="Freeform 7"/>
          <p:cNvSpPr/>
          <p:nvPr/>
        </p:nvSpPr>
        <p:spPr>
          <a:xfrm>
            <a:off x="17183035" y="0"/>
            <a:ext cx="857229" cy="1184426"/>
          </a:xfrm>
          <a:custGeom>
            <a:avLst/>
            <a:gdLst/>
            <a:ahLst/>
            <a:cxnLst/>
            <a:rect l="l" t="t" r="r" b="b"/>
            <a:pathLst>
              <a:path w="857229" h="1184426">
                <a:moveTo>
                  <a:pt x="0" y="0"/>
                </a:moveTo>
                <a:lnTo>
                  <a:pt x="857228" y="0"/>
                </a:lnTo>
                <a:lnTo>
                  <a:pt x="857228" y="1184426"/>
                </a:lnTo>
                <a:lnTo>
                  <a:pt x="0" y="1184426"/>
                </a:lnTo>
                <a:lnTo>
                  <a:pt x="0" y="0"/>
                </a:lnTo>
                <a:close/>
              </a:path>
            </a:pathLst>
          </a:custGeom>
          <a:blipFill>
            <a:blip r:embed="rId5"/>
            <a:stretch>
              <a:fillRect/>
            </a:stretch>
          </a:blipFill>
        </p:spPr>
        <p:txBody>
          <a:bodyPr/>
          <a:lstStyle/>
          <a:p>
            <a:endParaRPr lang="en-US"/>
          </a:p>
        </p:txBody>
      </p:sp>
      <p:sp>
        <p:nvSpPr>
          <p:cNvPr id="8" name="Freeform 8"/>
          <p:cNvSpPr/>
          <p:nvPr/>
        </p:nvSpPr>
        <p:spPr>
          <a:xfrm>
            <a:off x="13515708" y="891425"/>
            <a:ext cx="4772292" cy="1303190"/>
          </a:xfrm>
          <a:custGeom>
            <a:avLst/>
            <a:gdLst/>
            <a:ahLst/>
            <a:cxnLst/>
            <a:rect l="l" t="t" r="r" b="b"/>
            <a:pathLst>
              <a:path w="4772292" h="1303190">
                <a:moveTo>
                  <a:pt x="0" y="0"/>
                </a:moveTo>
                <a:lnTo>
                  <a:pt x="4772292" y="0"/>
                </a:lnTo>
                <a:lnTo>
                  <a:pt x="4772292" y="1303191"/>
                </a:lnTo>
                <a:lnTo>
                  <a:pt x="0" y="1303191"/>
                </a:lnTo>
                <a:lnTo>
                  <a:pt x="0" y="0"/>
                </a:lnTo>
                <a:close/>
              </a:path>
            </a:pathLst>
          </a:custGeom>
          <a:blipFill>
            <a:blip r:embed="rId6"/>
            <a:stretch>
              <a:fillRect l="-1857" r="-7039" b="-19966"/>
            </a:stretch>
          </a:blipFill>
        </p:spPr>
        <p:txBody>
          <a:bodyPr/>
          <a:lstStyle/>
          <a:p>
            <a:endParaRPr lang="en-US"/>
          </a:p>
        </p:txBody>
      </p:sp>
      <p:sp>
        <p:nvSpPr>
          <p:cNvPr id="9" name="TextBox 9"/>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10" name="TextBox 10"/>
          <p:cNvSpPr txBox="1"/>
          <p:nvPr/>
        </p:nvSpPr>
        <p:spPr>
          <a:xfrm>
            <a:off x="1978138" y="10125"/>
            <a:ext cx="14939409" cy="1465300"/>
          </a:xfrm>
          <a:prstGeom prst="rect">
            <a:avLst/>
          </a:prstGeom>
        </p:spPr>
        <p:txBody>
          <a:bodyPr lIns="0" tIns="0" rIns="0" bIns="0" rtlCol="0" anchor="t">
            <a:spAutoFit/>
          </a:bodyPr>
          <a:lstStyle/>
          <a:p>
            <a:pPr algn="ctr">
              <a:lnSpc>
                <a:spcPts val="6582"/>
              </a:lnSpc>
              <a:spcBef>
                <a:spcPct val="0"/>
              </a:spcBef>
            </a:pPr>
            <a:r>
              <a:rPr lang="en-US" sz="4702">
                <a:solidFill>
                  <a:srgbClr val="83786F"/>
                </a:solidFill>
                <a:latin typeface="Playfair Display"/>
                <a:ea typeface="Playfair Display"/>
                <a:cs typeface="Playfair Display"/>
                <a:sym typeface="Playfair Display"/>
              </a:rPr>
              <a:t>Land Use and Circulation Elements of the General Plan</a:t>
            </a:r>
          </a:p>
          <a:p>
            <a:pPr algn="ctr">
              <a:lnSpc>
                <a:spcPts val="5132"/>
              </a:lnSpc>
              <a:spcBef>
                <a:spcPct val="0"/>
              </a:spcBef>
            </a:pPr>
            <a:r>
              <a:rPr lang="en-US" sz="3665" i="1">
                <a:solidFill>
                  <a:srgbClr val="83786F"/>
                </a:solidFill>
                <a:latin typeface="Playfair Display Italics"/>
                <a:ea typeface="Playfair Display Italics"/>
                <a:cs typeface="Playfair Display Italics"/>
                <a:sym typeface="Playfair Display Italics"/>
              </a:rPr>
              <a:t>(</a:t>
            </a:r>
            <a:r>
              <a:rPr lang="en-US" sz="3665" b="1" i="1">
                <a:solidFill>
                  <a:srgbClr val="83786F"/>
                </a:solidFill>
                <a:latin typeface="Playfair Display Bold Italics"/>
                <a:ea typeface="Playfair Display Bold Italics"/>
                <a:cs typeface="Playfair Display Bold Italics"/>
                <a:sym typeface="Playfair Display Bold Italics"/>
              </a:rPr>
              <a:t>Inland</a:t>
            </a:r>
            <a:r>
              <a:rPr lang="en-US" sz="3665" i="1">
                <a:solidFill>
                  <a:srgbClr val="83786F"/>
                </a:solidFill>
                <a:latin typeface="Playfair Display Italics"/>
                <a:ea typeface="Playfair Display Italics"/>
                <a:cs typeface="Playfair Display Italics"/>
                <a:sym typeface="Playfair Display Italics"/>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6602725" y="2734711"/>
            <a:ext cx="4623782" cy="3694593"/>
          </a:xfrm>
          <a:custGeom>
            <a:avLst/>
            <a:gdLst/>
            <a:ahLst/>
            <a:cxnLst/>
            <a:rect l="l" t="t" r="r" b="b"/>
            <a:pathLst>
              <a:path w="4623782" h="3694593">
                <a:moveTo>
                  <a:pt x="0" y="0"/>
                </a:moveTo>
                <a:lnTo>
                  <a:pt x="4623782" y="0"/>
                </a:lnTo>
                <a:lnTo>
                  <a:pt x="4623782" y="3694593"/>
                </a:lnTo>
                <a:lnTo>
                  <a:pt x="0" y="3694593"/>
                </a:lnTo>
                <a:lnTo>
                  <a:pt x="0" y="0"/>
                </a:lnTo>
                <a:close/>
              </a:path>
            </a:pathLst>
          </a:custGeom>
          <a:blipFill>
            <a:blip r:embed="rId2"/>
            <a:stretch>
              <a:fillRect t="-7903" r="-32511" b="-2586"/>
            </a:stretch>
          </a:blipFill>
          <a:ln w="38100" cap="rnd">
            <a:solidFill>
              <a:srgbClr val="01426A"/>
            </a:solidFill>
            <a:prstDash val="solid"/>
            <a:round/>
          </a:ln>
        </p:spPr>
        <p:txBody>
          <a:bodyPr/>
          <a:lstStyle/>
          <a:p>
            <a:endParaRPr lang="en-US"/>
          </a:p>
        </p:txBody>
      </p:sp>
      <p:sp>
        <p:nvSpPr>
          <p:cNvPr id="3" name="Freeform 3"/>
          <p:cNvSpPr/>
          <p:nvPr/>
        </p:nvSpPr>
        <p:spPr>
          <a:xfrm>
            <a:off x="15810483" y="9339980"/>
            <a:ext cx="1196857" cy="875749"/>
          </a:xfrm>
          <a:custGeom>
            <a:avLst/>
            <a:gdLst/>
            <a:ahLst/>
            <a:cxnLst/>
            <a:rect l="l" t="t" r="r" b="b"/>
            <a:pathLst>
              <a:path w="1196857" h="875749">
                <a:moveTo>
                  <a:pt x="0" y="0"/>
                </a:moveTo>
                <a:lnTo>
                  <a:pt x="1196858" y="0"/>
                </a:lnTo>
                <a:lnTo>
                  <a:pt x="1196858" y="875749"/>
                </a:lnTo>
                <a:lnTo>
                  <a:pt x="0" y="875749"/>
                </a:lnTo>
                <a:lnTo>
                  <a:pt x="0" y="0"/>
                </a:lnTo>
                <a:close/>
              </a:path>
            </a:pathLst>
          </a:custGeom>
          <a:blipFill>
            <a:blip r:embed="rId3"/>
            <a:stretch>
              <a:fillRect/>
            </a:stretch>
          </a:blipFill>
        </p:spPr>
        <p:txBody>
          <a:bodyPr/>
          <a:lstStyle/>
          <a:p>
            <a:endParaRPr lang="en-US"/>
          </a:p>
        </p:txBody>
      </p:sp>
      <p:sp>
        <p:nvSpPr>
          <p:cNvPr id="4" name="AutoShape 4"/>
          <p:cNvSpPr/>
          <p:nvPr/>
        </p:nvSpPr>
        <p:spPr>
          <a:xfrm flipV="1">
            <a:off x="17007341" y="9374275"/>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5" name="Freeform 5"/>
          <p:cNvSpPr/>
          <p:nvPr/>
        </p:nvSpPr>
        <p:spPr>
          <a:xfrm>
            <a:off x="1224457" y="2753197"/>
            <a:ext cx="3558636" cy="3694593"/>
          </a:xfrm>
          <a:custGeom>
            <a:avLst/>
            <a:gdLst/>
            <a:ahLst/>
            <a:cxnLst/>
            <a:rect l="l" t="t" r="r" b="b"/>
            <a:pathLst>
              <a:path w="3558636" h="3694593">
                <a:moveTo>
                  <a:pt x="0" y="0"/>
                </a:moveTo>
                <a:lnTo>
                  <a:pt x="3558636" y="0"/>
                </a:lnTo>
                <a:lnTo>
                  <a:pt x="3558636" y="3694593"/>
                </a:lnTo>
                <a:lnTo>
                  <a:pt x="0" y="3694593"/>
                </a:lnTo>
                <a:lnTo>
                  <a:pt x="0" y="0"/>
                </a:lnTo>
                <a:close/>
              </a:path>
            </a:pathLst>
          </a:custGeom>
          <a:blipFill>
            <a:blip r:embed="rId4"/>
            <a:stretch>
              <a:fillRect l="-27361" r="-28466"/>
            </a:stretch>
          </a:blipFill>
          <a:ln w="38100" cap="sq">
            <a:solidFill>
              <a:srgbClr val="01426A"/>
            </a:solidFill>
            <a:prstDash val="solid"/>
            <a:miter/>
          </a:ln>
        </p:spPr>
        <p:txBody>
          <a:bodyPr/>
          <a:lstStyle/>
          <a:p>
            <a:endParaRPr lang="en-US"/>
          </a:p>
        </p:txBody>
      </p:sp>
      <p:sp>
        <p:nvSpPr>
          <p:cNvPr id="6" name="Freeform 6"/>
          <p:cNvSpPr/>
          <p:nvPr/>
        </p:nvSpPr>
        <p:spPr>
          <a:xfrm>
            <a:off x="13146295" y="2753197"/>
            <a:ext cx="3558636" cy="3694593"/>
          </a:xfrm>
          <a:custGeom>
            <a:avLst/>
            <a:gdLst/>
            <a:ahLst/>
            <a:cxnLst/>
            <a:rect l="l" t="t" r="r" b="b"/>
            <a:pathLst>
              <a:path w="3558636" h="3694593">
                <a:moveTo>
                  <a:pt x="0" y="0"/>
                </a:moveTo>
                <a:lnTo>
                  <a:pt x="3558636" y="0"/>
                </a:lnTo>
                <a:lnTo>
                  <a:pt x="3558636" y="3694593"/>
                </a:lnTo>
                <a:lnTo>
                  <a:pt x="0" y="3694593"/>
                </a:lnTo>
                <a:lnTo>
                  <a:pt x="0" y="0"/>
                </a:lnTo>
                <a:close/>
              </a:path>
            </a:pathLst>
          </a:custGeom>
          <a:blipFill>
            <a:blip r:embed="rId5"/>
            <a:stretch>
              <a:fillRect t="-9482" b="-1363"/>
            </a:stretch>
          </a:blipFill>
          <a:ln w="38100" cap="rnd">
            <a:solidFill>
              <a:srgbClr val="01426A"/>
            </a:solidFill>
            <a:prstDash val="solid"/>
            <a:round/>
          </a:ln>
        </p:spPr>
        <p:txBody>
          <a:bodyPr/>
          <a:lstStyle/>
          <a:p>
            <a:endParaRPr lang="en-US"/>
          </a:p>
        </p:txBody>
      </p:sp>
      <p:sp>
        <p:nvSpPr>
          <p:cNvPr id="7" name="TextBox 7"/>
          <p:cNvSpPr txBox="1"/>
          <p:nvPr/>
        </p:nvSpPr>
        <p:spPr>
          <a:xfrm>
            <a:off x="634485" y="6694658"/>
            <a:ext cx="5968240" cy="582311"/>
          </a:xfrm>
          <a:prstGeom prst="rect">
            <a:avLst/>
          </a:prstGeom>
        </p:spPr>
        <p:txBody>
          <a:bodyPr lIns="0" tIns="0" rIns="0" bIns="0" rtlCol="0" anchor="t">
            <a:spAutoFit/>
          </a:bodyPr>
          <a:lstStyle/>
          <a:p>
            <a:pPr algn="l">
              <a:lnSpc>
                <a:spcPts val="4745"/>
              </a:lnSpc>
            </a:pPr>
            <a:r>
              <a:rPr lang="en-US" sz="3650" spc="18">
                <a:solidFill>
                  <a:srgbClr val="5C462B"/>
                </a:solidFill>
                <a:latin typeface="Playfair Display"/>
                <a:ea typeface="Playfair Display"/>
                <a:cs typeface="Playfair Display"/>
                <a:sym typeface="Playfair Display"/>
              </a:rPr>
              <a:t>John Peschong, District 1</a:t>
            </a:r>
          </a:p>
        </p:txBody>
      </p:sp>
      <p:sp>
        <p:nvSpPr>
          <p:cNvPr id="8" name="TextBox 8"/>
          <p:cNvSpPr txBox="1"/>
          <p:nvPr/>
        </p:nvSpPr>
        <p:spPr>
          <a:xfrm>
            <a:off x="17207822" y="9603594"/>
            <a:ext cx="669544" cy="505089"/>
          </a:xfrm>
          <a:prstGeom prst="rect">
            <a:avLst/>
          </a:prstGeom>
        </p:spPr>
        <p:txBody>
          <a:bodyPr lIns="0" tIns="0" rIns="0" bIns="0" rtlCol="0" anchor="t">
            <a:spAutoFit/>
          </a:bodyPr>
          <a:lstStyle/>
          <a:p>
            <a:pPr algn="l">
              <a:lnSpc>
                <a:spcPts val="1944"/>
              </a:lnSpc>
            </a:pPr>
            <a:r>
              <a:rPr lang="en-US" sz="2136" spc="10">
                <a:solidFill>
                  <a:srgbClr val="01426A"/>
                </a:solidFill>
                <a:latin typeface="Playfair Display"/>
                <a:ea typeface="Playfair Display"/>
                <a:cs typeface="Playfair Display"/>
                <a:sym typeface="Playfair Display"/>
              </a:rPr>
              <a:t>P&amp;B</a:t>
            </a:r>
          </a:p>
          <a:p>
            <a:pPr algn="l">
              <a:lnSpc>
                <a:spcPts val="1944"/>
              </a:lnSpc>
            </a:pPr>
            <a:r>
              <a:rPr lang="en-US" sz="2136" spc="10">
                <a:solidFill>
                  <a:srgbClr val="01426A"/>
                </a:solidFill>
                <a:latin typeface="Playfair Display"/>
                <a:ea typeface="Playfair Display"/>
                <a:cs typeface="Playfair Display"/>
                <a:sym typeface="Playfair Display"/>
              </a:rPr>
              <a:t>2025</a:t>
            </a:r>
          </a:p>
        </p:txBody>
      </p:sp>
      <p:sp>
        <p:nvSpPr>
          <p:cNvPr id="9" name="TextBox 9"/>
          <p:cNvSpPr txBox="1"/>
          <p:nvPr/>
        </p:nvSpPr>
        <p:spPr>
          <a:xfrm>
            <a:off x="263309" y="8096807"/>
            <a:ext cx="16944513" cy="581295"/>
          </a:xfrm>
          <a:prstGeom prst="rect">
            <a:avLst/>
          </a:prstGeom>
        </p:spPr>
        <p:txBody>
          <a:bodyPr lIns="0" tIns="0" rIns="0" bIns="0" rtlCol="0" anchor="t">
            <a:spAutoFit/>
          </a:bodyPr>
          <a:lstStyle/>
          <a:p>
            <a:pPr algn="ctr">
              <a:lnSpc>
                <a:spcPts val="4241"/>
              </a:lnSpc>
            </a:pPr>
            <a:r>
              <a:rPr lang="en-US" sz="4661" spc="23">
                <a:solidFill>
                  <a:srgbClr val="01426A"/>
                </a:solidFill>
                <a:latin typeface="Playfair Display"/>
                <a:ea typeface="Playfair Display"/>
                <a:cs typeface="Playfair Display"/>
                <a:sym typeface="Playfair Display"/>
              </a:rPr>
              <a:t>County Board of Supervisors &amp; Planning Commission</a:t>
            </a:r>
          </a:p>
        </p:txBody>
      </p:sp>
      <p:sp>
        <p:nvSpPr>
          <p:cNvPr id="10" name="TextBox 10"/>
          <p:cNvSpPr txBox="1"/>
          <p:nvPr/>
        </p:nvSpPr>
        <p:spPr>
          <a:xfrm>
            <a:off x="6327742" y="6694658"/>
            <a:ext cx="6310279" cy="582311"/>
          </a:xfrm>
          <a:prstGeom prst="rect">
            <a:avLst/>
          </a:prstGeom>
        </p:spPr>
        <p:txBody>
          <a:bodyPr lIns="0" tIns="0" rIns="0" bIns="0" rtlCol="0" anchor="t">
            <a:spAutoFit/>
          </a:bodyPr>
          <a:lstStyle/>
          <a:p>
            <a:pPr algn="l">
              <a:lnSpc>
                <a:spcPts val="4745"/>
              </a:lnSpc>
            </a:pPr>
            <a:r>
              <a:rPr lang="en-US" sz="3650" spc="18">
                <a:solidFill>
                  <a:srgbClr val="5C462B"/>
                </a:solidFill>
                <a:latin typeface="Playfair Display"/>
                <a:ea typeface="Playfair Display"/>
                <a:cs typeface="Playfair Display"/>
                <a:sym typeface="Playfair Display"/>
              </a:rPr>
              <a:t>Heather Moreno, District 5</a:t>
            </a:r>
          </a:p>
        </p:txBody>
      </p:sp>
      <p:sp>
        <p:nvSpPr>
          <p:cNvPr id="11" name="TextBox 11"/>
          <p:cNvSpPr txBox="1"/>
          <p:nvPr/>
        </p:nvSpPr>
        <p:spPr>
          <a:xfrm>
            <a:off x="474326" y="102030"/>
            <a:ext cx="10902627" cy="651067"/>
          </a:xfrm>
          <a:prstGeom prst="rect">
            <a:avLst/>
          </a:prstGeom>
        </p:spPr>
        <p:txBody>
          <a:bodyPr lIns="0" tIns="0" rIns="0" bIns="0" rtlCol="0" anchor="t">
            <a:spAutoFit/>
          </a:bodyPr>
          <a:lstStyle/>
          <a:p>
            <a:pPr algn="l">
              <a:lnSpc>
                <a:spcPts val="5200"/>
              </a:lnSpc>
              <a:spcBef>
                <a:spcPct val="0"/>
              </a:spcBef>
            </a:pPr>
            <a:r>
              <a:rPr lang="en-US" sz="3714" b="1" spc="843">
                <a:solidFill>
                  <a:srgbClr val="83786F"/>
                </a:solidFill>
                <a:latin typeface="Public Sans Bold"/>
                <a:ea typeface="Public Sans Bold"/>
                <a:cs typeface="Public Sans Bold"/>
                <a:sym typeface="Public Sans Bold"/>
              </a:rPr>
              <a:t>HONORABLE GUEST SPEAKERS</a:t>
            </a:r>
          </a:p>
        </p:txBody>
      </p:sp>
      <p:sp>
        <p:nvSpPr>
          <p:cNvPr id="12" name="TextBox 12"/>
          <p:cNvSpPr txBox="1"/>
          <p:nvPr/>
        </p:nvSpPr>
        <p:spPr>
          <a:xfrm>
            <a:off x="12638021" y="6694658"/>
            <a:ext cx="5239345" cy="582311"/>
          </a:xfrm>
          <a:prstGeom prst="rect">
            <a:avLst/>
          </a:prstGeom>
        </p:spPr>
        <p:txBody>
          <a:bodyPr lIns="0" tIns="0" rIns="0" bIns="0" rtlCol="0" anchor="t">
            <a:spAutoFit/>
          </a:bodyPr>
          <a:lstStyle/>
          <a:p>
            <a:pPr algn="l">
              <a:lnSpc>
                <a:spcPts val="4745"/>
              </a:lnSpc>
            </a:pPr>
            <a:r>
              <a:rPr lang="en-US" sz="3650" spc="18">
                <a:solidFill>
                  <a:srgbClr val="5C462B"/>
                </a:solidFill>
                <a:latin typeface="Playfair Display"/>
                <a:ea typeface="Playfair Display"/>
                <a:cs typeface="Playfair Display"/>
                <a:sym typeface="Playfair Display"/>
              </a:rPr>
              <a:t>Mariam Shah, PC Chair</a:t>
            </a:r>
          </a:p>
        </p:txBody>
      </p:sp>
      <p:sp>
        <p:nvSpPr>
          <p:cNvPr id="13" name="AutoShape 13"/>
          <p:cNvSpPr/>
          <p:nvPr/>
        </p:nvSpPr>
        <p:spPr>
          <a:xfrm flipV="1">
            <a:off x="474326" y="753098"/>
            <a:ext cx="16230594" cy="38509"/>
          </a:xfrm>
          <a:prstGeom prst="line">
            <a:avLst/>
          </a:prstGeom>
          <a:ln w="9525" cap="flat">
            <a:solidFill>
              <a:srgbClr val="2B2C30"/>
            </a:solidFill>
            <a:prstDash val="solid"/>
            <a:headEnd type="none" w="sm" len="sm"/>
            <a:tailEnd type="none" w="sm" len="sm"/>
          </a:ln>
        </p:spPr>
        <p:txBody>
          <a:bodyPr/>
          <a:lstStyle/>
          <a:p>
            <a:endParaRPr lang="en-US"/>
          </a:p>
        </p:txBody>
      </p:sp>
    </p:spTree>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Freeform 4"/>
          <p:cNvSpPr/>
          <p:nvPr/>
        </p:nvSpPr>
        <p:spPr>
          <a:xfrm>
            <a:off x="2589838" y="3214679"/>
            <a:ext cx="12631214" cy="6835346"/>
          </a:xfrm>
          <a:custGeom>
            <a:avLst/>
            <a:gdLst/>
            <a:ahLst/>
            <a:cxnLst/>
            <a:rect l="l" t="t" r="r" b="b"/>
            <a:pathLst>
              <a:path w="12631214" h="6835346">
                <a:moveTo>
                  <a:pt x="0" y="0"/>
                </a:moveTo>
                <a:lnTo>
                  <a:pt x="12631214" y="0"/>
                </a:lnTo>
                <a:lnTo>
                  <a:pt x="12631214" y="6835346"/>
                </a:lnTo>
                <a:lnTo>
                  <a:pt x="0" y="6835346"/>
                </a:lnTo>
                <a:lnTo>
                  <a:pt x="0" y="0"/>
                </a:lnTo>
                <a:close/>
              </a:path>
            </a:pathLst>
          </a:custGeom>
          <a:blipFill>
            <a:blip r:embed="rId3"/>
            <a:stretch>
              <a:fillRect t="-16178" b="-16178"/>
            </a:stretch>
          </a:blipFill>
        </p:spPr>
        <p:txBody>
          <a:bodyPr/>
          <a:lstStyle/>
          <a:p>
            <a:endParaRPr lang="en-US"/>
          </a:p>
        </p:txBody>
      </p:sp>
      <p:sp>
        <p:nvSpPr>
          <p:cNvPr id="5" name="TextBox 5"/>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6" name="TextBox 6"/>
          <p:cNvSpPr txBox="1"/>
          <p:nvPr/>
        </p:nvSpPr>
        <p:spPr>
          <a:xfrm>
            <a:off x="470351" y="155527"/>
            <a:ext cx="17107759" cy="2633472"/>
          </a:xfrm>
          <a:prstGeom prst="rect">
            <a:avLst/>
          </a:prstGeom>
        </p:spPr>
        <p:txBody>
          <a:bodyPr lIns="0" tIns="0" rIns="0" bIns="0" rtlCol="0" anchor="t">
            <a:spAutoFit/>
          </a:bodyPr>
          <a:lstStyle/>
          <a:p>
            <a:pPr algn="ctr">
              <a:lnSpc>
                <a:spcPts val="7840"/>
              </a:lnSpc>
            </a:pPr>
            <a:r>
              <a:rPr lang="en-US" sz="5600">
                <a:solidFill>
                  <a:srgbClr val="83786F"/>
                </a:solidFill>
                <a:latin typeface="Playfair Display"/>
                <a:ea typeface="Playfair Display"/>
                <a:cs typeface="Playfair Display"/>
                <a:sym typeface="Playfair Display"/>
              </a:rPr>
              <a:t>Land Use and Circulation Elements </a:t>
            </a:r>
          </a:p>
          <a:p>
            <a:pPr algn="ctr">
              <a:lnSpc>
                <a:spcPts val="7840"/>
              </a:lnSpc>
              <a:spcBef>
                <a:spcPct val="0"/>
              </a:spcBef>
            </a:pPr>
            <a:r>
              <a:rPr lang="en-US" sz="5600">
                <a:solidFill>
                  <a:srgbClr val="83786F"/>
                </a:solidFill>
                <a:latin typeface="Playfair Display"/>
                <a:ea typeface="Playfair Display"/>
                <a:cs typeface="Playfair Display"/>
                <a:sym typeface="Playfair Display"/>
              </a:rPr>
              <a:t>of the General Plan</a:t>
            </a:r>
          </a:p>
          <a:p>
            <a:pPr algn="ctr">
              <a:lnSpc>
                <a:spcPts val="5320"/>
              </a:lnSpc>
              <a:spcBef>
                <a:spcPct val="0"/>
              </a:spcBef>
            </a:pPr>
            <a:r>
              <a:rPr lang="en-US" sz="3800" i="1">
                <a:solidFill>
                  <a:srgbClr val="83786F"/>
                </a:solidFill>
                <a:latin typeface="Playfair Display Italics"/>
                <a:ea typeface="Playfair Display Italics"/>
                <a:cs typeface="Playfair Display Italics"/>
                <a:sym typeface="Playfair Display Italics"/>
              </a:rPr>
              <a:t>(</a:t>
            </a:r>
            <a:r>
              <a:rPr lang="en-US" sz="3800" b="1" i="1">
                <a:solidFill>
                  <a:srgbClr val="83786F"/>
                </a:solidFill>
                <a:latin typeface="Playfair Display Bold Italics"/>
                <a:ea typeface="Playfair Display Bold Italics"/>
                <a:cs typeface="Playfair Display Bold Italics"/>
                <a:sym typeface="Playfair Display Bold Italics"/>
              </a:rPr>
              <a:t>Inland</a:t>
            </a:r>
            <a:r>
              <a:rPr lang="en-US" sz="3800" i="1">
                <a:solidFill>
                  <a:srgbClr val="83786F"/>
                </a:solidFill>
                <a:latin typeface="Playfair Display Italics"/>
                <a:ea typeface="Playfair Display Italics"/>
                <a:cs typeface="Playfair Display Italics"/>
                <a:sym typeface="Playfair Display Italics"/>
              </a:rPr>
              <a:t>)</a:t>
            </a:r>
          </a:p>
        </p:txBody>
      </p:sp>
      <p:sp>
        <p:nvSpPr>
          <p:cNvPr id="7" name="TextBox 7"/>
          <p:cNvSpPr txBox="1"/>
          <p:nvPr/>
        </p:nvSpPr>
        <p:spPr>
          <a:xfrm>
            <a:off x="3689576" y="2364416"/>
            <a:ext cx="4170045" cy="667766"/>
          </a:xfrm>
          <a:prstGeom prst="rect">
            <a:avLst/>
          </a:prstGeom>
        </p:spPr>
        <p:txBody>
          <a:bodyPr lIns="0" tIns="0" rIns="0" bIns="0" rtlCol="0" anchor="t">
            <a:spAutoFit/>
          </a:bodyPr>
          <a:lstStyle/>
          <a:p>
            <a:pPr algn="l">
              <a:lnSpc>
                <a:spcPts val="5632"/>
              </a:lnSpc>
            </a:pPr>
            <a:r>
              <a:rPr lang="en-US" sz="3200">
                <a:solidFill>
                  <a:srgbClr val="01426A"/>
                </a:solidFill>
                <a:latin typeface="Public Sans"/>
                <a:ea typeface="Public Sans"/>
                <a:cs typeface="Public Sans"/>
                <a:sym typeface="Public Sans"/>
              </a:rPr>
              <a:t>Official Maps (Part IV)</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grpSp>
        <p:nvGrpSpPr>
          <p:cNvPr id="2" name="Group 2"/>
          <p:cNvGrpSpPr/>
          <p:nvPr/>
        </p:nvGrpSpPr>
        <p:grpSpPr>
          <a:xfrm>
            <a:off x="3787984" y="389003"/>
            <a:ext cx="10664407" cy="1649055"/>
            <a:chOff x="0" y="0"/>
            <a:chExt cx="2808733" cy="434319"/>
          </a:xfrm>
        </p:grpSpPr>
        <p:sp>
          <p:nvSpPr>
            <p:cNvPr id="3" name="Freeform 3"/>
            <p:cNvSpPr/>
            <p:nvPr/>
          </p:nvSpPr>
          <p:spPr>
            <a:xfrm>
              <a:off x="0" y="0"/>
              <a:ext cx="2808733" cy="434319"/>
            </a:xfrm>
            <a:custGeom>
              <a:avLst/>
              <a:gdLst/>
              <a:ahLst/>
              <a:cxnLst/>
              <a:rect l="l" t="t" r="r" b="b"/>
              <a:pathLst>
                <a:path w="2808733" h="434319">
                  <a:moveTo>
                    <a:pt x="42106" y="0"/>
                  </a:moveTo>
                  <a:lnTo>
                    <a:pt x="2766627" y="0"/>
                  </a:lnTo>
                  <a:cubicBezTo>
                    <a:pt x="2777794" y="0"/>
                    <a:pt x="2788504" y="4436"/>
                    <a:pt x="2796400" y="12332"/>
                  </a:cubicBezTo>
                  <a:cubicBezTo>
                    <a:pt x="2804296" y="20229"/>
                    <a:pt x="2808733" y="30939"/>
                    <a:pt x="2808733" y="42106"/>
                  </a:cubicBezTo>
                  <a:lnTo>
                    <a:pt x="2808733" y="392213"/>
                  </a:lnTo>
                  <a:cubicBezTo>
                    <a:pt x="2808733" y="403381"/>
                    <a:pt x="2804296" y="414090"/>
                    <a:pt x="2796400" y="421987"/>
                  </a:cubicBezTo>
                  <a:cubicBezTo>
                    <a:pt x="2788504" y="429883"/>
                    <a:pt x="2777794" y="434319"/>
                    <a:pt x="2766627" y="434319"/>
                  </a:cubicBezTo>
                  <a:lnTo>
                    <a:pt x="42106" y="434319"/>
                  </a:lnTo>
                  <a:cubicBezTo>
                    <a:pt x="30939" y="434319"/>
                    <a:pt x="20229" y="429883"/>
                    <a:pt x="12332" y="421987"/>
                  </a:cubicBezTo>
                  <a:cubicBezTo>
                    <a:pt x="4436" y="414090"/>
                    <a:pt x="0" y="403381"/>
                    <a:pt x="0" y="392213"/>
                  </a:cubicBezTo>
                  <a:lnTo>
                    <a:pt x="0" y="42106"/>
                  </a:lnTo>
                  <a:cubicBezTo>
                    <a:pt x="0" y="30939"/>
                    <a:pt x="4436" y="20229"/>
                    <a:pt x="12332" y="12332"/>
                  </a:cubicBezTo>
                  <a:cubicBezTo>
                    <a:pt x="20229" y="4436"/>
                    <a:pt x="30939" y="0"/>
                    <a:pt x="42106"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4" name="TextBox 4"/>
            <p:cNvSpPr txBox="1"/>
            <p:nvPr/>
          </p:nvSpPr>
          <p:spPr>
            <a:xfrm>
              <a:off x="0" y="-28575"/>
              <a:ext cx="2808733" cy="462894"/>
            </a:xfrm>
            <a:prstGeom prst="rect">
              <a:avLst/>
            </a:prstGeom>
          </p:spPr>
          <p:txBody>
            <a:bodyPr lIns="50800" tIns="50800" rIns="50800" bIns="50800" rtlCol="0" anchor="ctr"/>
            <a:lstStyle/>
            <a:p>
              <a:pPr algn="ctr">
                <a:lnSpc>
                  <a:spcPts val="3998"/>
                </a:lnSpc>
              </a:pPr>
              <a:r>
                <a:rPr lang="en-US" sz="3099" b="1" spc="120">
                  <a:solidFill>
                    <a:srgbClr val="01426A"/>
                  </a:solidFill>
                  <a:latin typeface="Playfair Display Bold"/>
                  <a:ea typeface="Playfair Display Bold"/>
                  <a:cs typeface="Playfair Display Bold"/>
                  <a:sym typeface="Playfair Display Bold"/>
                </a:rPr>
                <a:t>SAN LUIS OBISPO COUNTY</a:t>
              </a:r>
            </a:p>
            <a:p>
              <a:pPr marL="0" lvl="0" indent="0" algn="ctr">
                <a:lnSpc>
                  <a:spcPts val="3998"/>
                </a:lnSpc>
                <a:spcBef>
                  <a:spcPct val="0"/>
                </a:spcBef>
              </a:pPr>
              <a:r>
                <a:rPr lang="en-US" sz="3099" b="1" spc="120">
                  <a:solidFill>
                    <a:srgbClr val="01426A"/>
                  </a:solidFill>
                  <a:latin typeface="Playfair Display Bold"/>
                  <a:ea typeface="Playfair Display Bold"/>
                  <a:cs typeface="Playfair Display Bold"/>
                  <a:sym typeface="Playfair Display Bold"/>
                </a:rPr>
                <a:t>GENERAL PLAN</a:t>
              </a:r>
            </a:p>
          </p:txBody>
        </p:sp>
      </p:grpSp>
      <p:sp>
        <p:nvSpPr>
          <p:cNvPr id="5" name="Freeform 5"/>
          <p:cNvSpPr/>
          <p:nvPr/>
        </p:nvSpPr>
        <p:spPr>
          <a:xfrm>
            <a:off x="1944677" y="3795073"/>
            <a:ext cx="8105298" cy="2696854"/>
          </a:xfrm>
          <a:custGeom>
            <a:avLst/>
            <a:gdLst/>
            <a:ahLst/>
            <a:cxnLst/>
            <a:rect l="l" t="t" r="r" b="b"/>
            <a:pathLst>
              <a:path w="8105298" h="2696854">
                <a:moveTo>
                  <a:pt x="0" y="0"/>
                </a:moveTo>
                <a:lnTo>
                  <a:pt x="8105298" y="0"/>
                </a:lnTo>
                <a:lnTo>
                  <a:pt x="8105298" y="2696854"/>
                </a:lnTo>
                <a:lnTo>
                  <a:pt x="0" y="2696854"/>
                </a:lnTo>
                <a:lnTo>
                  <a:pt x="0" y="0"/>
                </a:lnTo>
                <a:close/>
              </a:path>
            </a:pathLst>
          </a:custGeom>
          <a:blipFill>
            <a:blip r:embed="rId2">
              <a:alphaModFix amt="7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13189854" y="2924231"/>
            <a:ext cx="4389289" cy="818816"/>
            <a:chOff x="0" y="0"/>
            <a:chExt cx="1156027" cy="215655"/>
          </a:xfrm>
        </p:grpSpPr>
        <p:sp>
          <p:nvSpPr>
            <p:cNvPr id="7" name="Freeform 7"/>
            <p:cNvSpPr/>
            <p:nvPr/>
          </p:nvSpPr>
          <p:spPr>
            <a:xfrm>
              <a:off x="0" y="0"/>
              <a:ext cx="1156027" cy="215655"/>
            </a:xfrm>
            <a:custGeom>
              <a:avLst/>
              <a:gdLst/>
              <a:ahLst/>
              <a:cxnLst/>
              <a:rect l="l" t="t" r="r" b="b"/>
              <a:pathLst>
                <a:path w="1156027" h="215655">
                  <a:moveTo>
                    <a:pt x="102302" y="0"/>
                  </a:moveTo>
                  <a:lnTo>
                    <a:pt x="1053725" y="0"/>
                  </a:lnTo>
                  <a:cubicBezTo>
                    <a:pt x="1080857" y="0"/>
                    <a:pt x="1106878" y="10778"/>
                    <a:pt x="1126063" y="29963"/>
                  </a:cubicBezTo>
                  <a:cubicBezTo>
                    <a:pt x="1145249" y="49149"/>
                    <a:pt x="1156027" y="75170"/>
                    <a:pt x="1156027" y="102302"/>
                  </a:cubicBezTo>
                  <a:lnTo>
                    <a:pt x="1156027" y="113354"/>
                  </a:lnTo>
                  <a:cubicBezTo>
                    <a:pt x="1156027" y="169853"/>
                    <a:pt x="1110225" y="215655"/>
                    <a:pt x="1053725" y="215655"/>
                  </a:cubicBezTo>
                  <a:lnTo>
                    <a:pt x="102302" y="215655"/>
                  </a:lnTo>
                  <a:cubicBezTo>
                    <a:pt x="75170" y="215655"/>
                    <a:pt x="49149" y="204877"/>
                    <a:pt x="29963" y="185692"/>
                  </a:cubicBezTo>
                  <a:cubicBezTo>
                    <a:pt x="10778" y="166506"/>
                    <a:pt x="0" y="140486"/>
                    <a:pt x="0" y="113354"/>
                  </a:cubicBezTo>
                  <a:lnTo>
                    <a:pt x="0" y="102302"/>
                  </a:lnTo>
                  <a:cubicBezTo>
                    <a:pt x="0" y="45802"/>
                    <a:pt x="45802" y="0"/>
                    <a:pt x="102302"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8" name="TextBox 8"/>
            <p:cNvSpPr txBox="1"/>
            <p:nvPr/>
          </p:nvSpPr>
          <p:spPr>
            <a:xfrm>
              <a:off x="0" y="-28575"/>
              <a:ext cx="1156027" cy="244230"/>
            </a:xfrm>
            <a:prstGeom prst="rect">
              <a:avLst/>
            </a:prstGeom>
          </p:spPr>
          <p:txBody>
            <a:bodyPr lIns="50800" tIns="50800" rIns="50800" bIns="50800" rtlCol="0" anchor="ctr"/>
            <a:lstStyle/>
            <a:p>
              <a:pPr algn="ctr">
                <a:lnSpc>
                  <a:spcPts val="3998"/>
                </a:lnSpc>
              </a:pPr>
              <a:r>
                <a:rPr lang="en-US" sz="3099" b="1" spc="120">
                  <a:solidFill>
                    <a:srgbClr val="01426A"/>
                  </a:solidFill>
                  <a:latin typeface="Playfair Display Bold"/>
                  <a:ea typeface="Playfair Display Bold"/>
                  <a:cs typeface="Playfair Display Bold"/>
                  <a:sym typeface="Playfair Display Bold"/>
                </a:rPr>
                <a:t>OTHER ELEMENTS</a:t>
              </a:r>
            </a:p>
          </p:txBody>
        </p:sp>
      </p:grpSp>
      <p:sp>
        <p:nvSpPr>
          <p:cNvPr id="9" name="AutoShape 9"/>
          <p:cNvSpPr/>
          <p:nvPr/>
        </p:nvSpPr>
        <p:spPr>
          <a:xfrm>
            <a:off x="9120188" y="2038058"/>
            <a:ext cx="6264311" cy="886172"/>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10" name="Group 10"/>
          <p:cNvGrpSpPr/>
          <p:nvPr/>
        </p:nvGrpSpPr>
        <p:grpSpPr>
          <a:xfrm>
            <a:off x="318381" y="3090669"/>
            <a:ext cx="6056567" cy="687180"/>
            <a:chOff x="0" y="0"/>
            <a:chExt cx="1595145" cy="180986"/>
          </a:xfrm>
        </p:grpSpPr>
        <p:sp>
          <p:nvSpPr>
            <p:cNvPr id="11" name="Freeform 11"/>
            <p:cNvSpPr/>
            <p:nvPr/>
          </p:nvSpPr>
          <p:spPr>
            <a:xfrm>
              <a:off x="0" y="0"/>
              <a:ext cx="1595145" cy="180986"/>
            </a:xfrm>
            <a:custGeom>
              <a:avLst/>
              <a:gdLst/>
              <a:ahLst/>
              <a:cxnLst/>
              <a:rect l="l" t="t" r="r" b="b"/>
              <a:pathLst>
                <a:path w="1595145" h="180986">
                  <a:moveTo>
                    <a:pt x="74140" y="0"/>
                  </a:moveTo>
                  <a:lnTo>
                    <a:pt x="1521006" y="0"/>
                  </a:lnTo>
                  <a:cubicBezTo>
                    <a:pt x="1540669" y="0"/>
                    <a:pt x="1559526" y="7811"/>
                    <a:pt x="1573430" y="21715"/>
                  </a:cubicBezTo>
                  <a:cubicBezTo>
                    <a:pt x="1587334" y="35619"/>
                    <a:pt x="1595145" y="54477"/>
                    <a:pt x="1595145" y="74140"/>
                  </a:cubicBezTo>
                  <a:lnTo>
                    <a:pt x="1595145" y="106846"/>
                  </a:lnTo>
                  <a:cubicBezTo>
                    <a:pt x="1595145" y="147792"/>
                    <a:pt x="1561952" y="180986"/>
                    <a:pt x="1521006" y="180986"/>
                  </a:cubicBezTo>
                  <a:lnTo>
                    <a:pt x="74140" y="180986"/>
                  </a:lnTo>
                  <a:cubicBezTo>
                    <a:pt x="33193" y="180986"/>
                    <a:pt x="0" y="147792"/>
                    <a:pt x="0" y="106846"/>
                  </a:cubicBezTo>
                  <a:lnTo>
                    <a:pt x="0" y="74140"/>
                  </a:lnTo>
                  <a:cubicBezTo>
                    <a:pt x="0" y="33193"/>
                    <a:pt x="33193" y="0"/>
                    <a:pt x="74140"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12" name="TextBox 12"/>
            <p:cNvSpPr txBox="1"/>
            <p:nvPr/>
          </p:nvSpPr>
          <p:spPr>
            <a:xfrm>
              <a:off x="0" y="-28575"/>
              <a:ext cx="1595145" cy="209561"/>
            </a:xfrm>
            <a:prstGeom prst="rect">
              <a:avLst/>
            </a:prstGeom>
          </p:spPr>
          <p:txBody>
            <a:bodyPr lIns="50800" tIns="50800" rIns="50800" bIns="50800" rtlCol="0" anchor="ctr"/>
            <a:lstStyle/>
            <a:p>
              <a:pPr algn="ctr">
                <a:lnSpc>
                  <a:spcPts val="2967"/>
                </a:lnSpc>
              </a:pPr>
              <a:r>
                <a:rPr lang="en-US" sz="2300" b="1" spc="89">
                  <a:solidFill>
                    <a:srgbClr val="01426A"/>
                  </a:solidFill>
                  <a:latin typeface="Playfair Display Bold"/>
                  <a:ea typeface="Playfair Display Bold"/>
                  <a:cs typeface="Playfair Display Bold"/>
                  <a:sym typeface="Playfair Display Bold"/>
                </a:rPr>
                <a:t>LAND USE &amp; CIRCULATION ELEMENT</a:t>
              </a:r>
            </a:p>
          </p:txBody>
        </p:sp>
      </p:grpSp>
      <p:sp>
        <p:nvSpPr>
          <p:cNvPr id="13" name="AutoShape 13"/>
          <p:cNvSpPr/>
          <p:nvPr/>
        </p:nvSpPr>
        <p:spPr>
          <a:xfrm flipH="1">
            <a:off x="3346664" y="2038058"/>
            <a:ext cx="5773523" cy="1052610"/>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14" name="Group 14"/>
          <p:cNvGrpSpPr/>
          <p:nvPr/>
        </p:nvGrpSpPr>
        <p:grpSpPr>
          <a:xfrm>
            <a:off x="792411" y="4419272"/>
            <a:ext cx="1888441" cy="687180"/>
            <a:chOff x="0" y="0"/>
            <a:chExt cx="497367" cy="180986"/>
          </a:xfrm>
        </p:grpSpPr>
        <p:sp>
          <p:nvSpPr>
            <p:cNvPr id="15" name="Freeform 15"/>
            <p:cNvSpPr/>
            <p:nvPr/>
          </p:nvSpPr>
          <p:spPr>
            <a:xfrm>
              <a:off x="0" y="0"/>
              <a:ext cx="497367" cy="180986"/>
            </a:xfrm>
            <a:custGeom>
              <a:avLst/>
              <a:gdLst/>
              <a:ahLst/>
              <a:cxnLst/>
              <a:rect l="l" t="t" r="r" b="b"/>
              <a:pathLst>
                <a:path w="497367" h="180986">
                  <a:moveTo>
                    <a:pt x="90493" y="0"/>
                  </a:moveTo>
                  <a:lnTo>
                    <a:pt x="406874" y="0"/>
                  </a:lnTo>
                  <a:cubicBezTo>
                    <a:pt x="456852" y="0"/>
                    <a:pt x="497367" y="40515"/>
                    <a:pt x="497367" y="90493"/>
                  </a:cubicBezTo>
                  <a:lnTo>
                    <a:pt x="497367" y="90493"/>
                  </a:lnTo>
                  <a:cubicBezTo>
                    <a:pt x="497367" y="140471"/>
                    <a:pt x="456852" y="180986"/>
                    <a:pt x="406874" y="180986"/>
                  </a:cubicBezTo>
                  <a:lnTo>
                    <a:pt x="90493" y="180986"/>
                  </a:lnTo>
                  <a:cubicBezTo>
                    <a:pt x="40515" y="180986"/>
                    <a:pt x="0" y="140471"/>
                    <a:pt x="0" y="90493"/>
                  </a:cubicBezTo>
                  <a:lnTo>
                    <a:pt x="0" y="90493"/>
                  </a:lnTo>
                  <a:cubicBezTo>
                    <a:pt x="0" y="40515"/>
                    <a:pt x="40515" y="0"/>
                    <a:pt x="90493"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16" name="TextBox 16"/>
            <p:cNvSpPr txBox="1"/>
            <p:nvPr/>
          </p:nvSpPr>
          <p:spPr>
            <a:xfrm>
              <a:off x="0" y="-19050"/>
              <a:ext cx="497367" cy="200036"/>
            </a:xfrm>
            <a:prstGeom prst="rect">
              <a:avLst/>
            </a:prstGeom>
          </p:spPr>
          <p:txBody>
            <a:bodyPr lIns="50800" tIns="50800" rIns="50800" bIns="50800" rtlCol="0" anchor="ctr"/>
            <a:lstStyle/>
            <a:p>
              <a:pPr algn="ctr">
                <a:lnSpc>
                  <a:spcPts val="2451"/>
                </a:lnSpc>
              </a:pPr>
              <a:r>
                <a:rPr lang="en-US" sz="1900" b="1" spc="74">
                  <a:solidFill>
                    <a:srgbClr val="01426A"/>
                  </a:solidFill>
                  <a:latin typeface="Playfair Display Bold"/>
                  <a:ea typeface="Playfair Display Bold"/>
                  <a:cs typeface="Playfair Display Bold"/>
                  <a:sym typeface="Playfair Display Bold"/>
                </a:rPr>
                <a:t>INLAND</a:t>
              </a:r>
            </a:p>
          </p:txBody>
        </p:sp>
      </p:grpSp>
      <p:sp>
        <p:nvSpPr>
          <p:cNvPr id="17" name="AutoShape 17"/>
          <p:cNvSpPr/>
          <p:nvPr/>
        </p:nvSpPr>
        <p:spPr>
          <a:xfrm flipH="1">
            <a:off x="1736631" y="3777849"/>
            <a:ext cx="1610033" cy="641423"/>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18" name="Group 18"/>
          <p:cNvGrpSpPr/>
          <p:nvPr/>
        </p:nvGrpSpPr>
        <p:grpSpPr>
          <a:xfrm>
            <a:off x="261231" y="5582012"/>
            <a:ext cx="1888441" cy="692930"/>
            <a:chOff x="0" y="0"/>
            <a:chExt cx="497367" cy="182500"/>
          </a:xfrm>
        </p:grpSpPr>
        <p:sp>
          <p:nvSpPr>
            <p:cNvPr id="19" name="Freeform 19"/>
            <p:cNvSpPr/>
            <p:nvPr/>
          </p:nvSpPr>
          <p:spPr>
            <a:xfrm>
              <a:off x="0" y="0"/>
              <a:ext cx="497367" cy="182500"/>
            </a:xfrm>
            <a:custGeom>
              <a:avLst/>
              <a:gdLst/>
              <a:ahLst/>
              <a:cxnLst/>
              <a:rect l="l" t="t" r="r" b="b"/>
              <a:pathLst>
                <a:path w="497367" h="182500">
                  <a:moveTo>
                    <a:pt x="91250" y="0"/>
                  </a:moveTo>
                  <a:lnTo>
                    <a:pt x="406117" y="0"/>
                  </a:lnTo>
                  <a:cubicBezTo>
                    <a:pt x="456513" y="0"/>
                    <a:pt x="497367" y="40854"/>
                    <a:pt x="497367" y="91250"/>
                  </a:cubicBezTo>
                  <a:lnTo>
                    <a:pt x="497367" y="91250"/>
                  </a:lnTo>
                  <a:cubicBezTo>
                    <a:pt x="497367" y="115451"/>
                    <a:pt x="487753" y="138661"/>
                    <a:pt x="470641" y="155774"/>
                  </a:cubicBezTo>
                  <a:cubicBezTo>
                    <a:pt x="453528" y="172886"/>
                    <a:pt x="430318" y="182500"/>
                    <a:pt x="406117" y="182500"/>
                  </a:cubicBezTo>
                  <a:lnTo>
                    <a:pt x="91250" y="182500"/>
                  </a:lnTo>
                  <a:cubicBezTo>
                    <a:pt x="40854" y="182500"/>
                    <a:pt x="0" y="141646"/>
                    <a:pt x="0" y="91250"/>
                  </a:cubicBezTo>
                  <a:lnTo>
                    <a:pt x="0" y="91250"/>
                  </a:lnTo>
                  <a:cubicBezTo>
                    <a:pt x="0" y="40854"/>
                    <a:pt x="40854" y="0"/>
                    <a:pt x="91250"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20" name="TextBox 20"/>
            <p:cNvSpPr txBox="1"/>
            <p:nvPr/>
          </p:nvSpPr>
          <p:spPr>
            <a:xfrm>
              <a:off x="0" y="-9525"/>
              <a:ext cx="497367" cy="192025"/>
            </a:xfrm>
            <a:prstGeom prst="rect">
              <a:avLst/>
            </a:prstGeom>
          </p:spPr>
          <p:txBody>
            <a:bodyPr lIns="50800" tIns="50800" rIns="50800" bIns="50800" rtlCol="0" anchor="ctr"/>
            <a:lstStyle/>
            <a:p>
              <a:pPr algn="ctr">
                <a:lnSpc>
                  <a:spcPts val="1806"/>
                </a:lnSpc>
              </a:pPr>
              <a:r>
                <a:rPr lang="en-US" sz="1400" b="1" spc="54">
                  <a:solidFill>
                    <a:srgbClr val="01426A"/>
                  </a:solidFill>
                  <a:latin typeface="Playfair Display Bold"/>
                  <a:ea typeface="Playfair Display Bold"/>
                  <a:cs typeface="Playfair Display Bold"/>
                  <a:sym typeface="Playfair Display Bold"/>
                </a:rPr>
                <a:t>Framework for Planning</a:t>
              </a:r>
            </a:p>
          </p:txBody>
        </p:sp>
      </p:grpSp>
      <p:sp>
        <p:nvSpPr>
          <p:cNvPr id="21" name="AutoShape 21"/>
          <p:cNvSpPr/>
          <p:nvPr/>
        </p:nvSpPr>
        <p:spPr>
          <a:xfrm flipH="1">
            <a:off x="1205451" y="5106452"/>
            <a:ext cx="531180" cy="475560"/>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22" name="Group 22"/>
          <p:cNvGrpSpPr/>
          <p:nvPr/>
        </p:nvGrpSpPr>
        <p:grpSpPr>
          <a:xfrm>
            <a:off x="261231" y="6694042"/>
            <a:ext cx="1888441" cy="687180"/>
            <a:chOff x="0" y="0"/>
            <a:chExt cx="497367" cy="180986"/>
          </a:xfrm>
        </p:grpSpPr>
        <p:sp>
          <p:nvSpPr>
            <p:cNvPr id="23" name="Freeform 23"/>
            <p:cNvSpPr/>
            <p:nvPr/>
          </p:nvSpPr>
          <p:spPr>
            <a:xfrm>
              <a:off x="0" y="0"/>
              <a:ext cx="497367" cy="180986"/>
            </a:xfrm>
            <a:custGeom>
              <a:avLst/>
              <a:gdLst/>
              <a:ahLst/>
              <a:cxnLst/>
              <a:rect l="l" t="t" r="r" b="b"/>
              <a:pathLst>
                <a:path w="497367" h="180986">
                  <a:moveTo>
                    <a:pt x="90493" y="0"/>
                  </a:moveTo>
                  <a:lnTo>
                    <a:pt x="406874" y="0"/>
                  </a:lnTo>
                  <a:cubicBezTo>
                    <a:pt x="456852" y="0"/>
                    <a:pt x="497367" y="40515"/>
                    <a:pt x="497367" y="90493"/>
                  </a:cubicBezTo>
                  <a:lnTo>
                    <a:pt x="497367" y="90493"/>
                  </a:lnTo>
                  <a:cubicBezTo>
                    <a:pt x="497367" y="140471"/>
                    <a:pt x="456852" y="180986"/>
                    <a:pt x="406874" y="180986"/>
                  </a:cubicBezTo>
                  <a:lnTo>
                    <a:pt x="90493" y="180986"/>
                  </a:lnTo>
                  <a:cubicBezTo>
                    <a:pt x="40515" y="180986"/>
                    <a:pt x="0" y="140471"/>
                    <a:pt x="0" y="90493"/>
                  </a:cubicBezTo>
                  <a:lnTo>
                    <a:pt x="0" y="90493"/>
                  </a:lnTo>
                  <a:cubicBezTo>
                    <a:pt x="0" y="40515"/>
                    <a:pt x="40515" y="0"/>
                    <a:pt x="90493"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24" name="TextBox 24"/>
            <p:cNvSpPr txBox="1"/>
            <p:nvPr/>
          </p:nvSpPr>
          <p:spPr>
            <a:xfrm>
              <a:off x="0" y="-9525"/>
              <a:ext cx="497367" cy="190511"/>
            </a:xfrm>
            <a:prstGeom prst="rect">
              <a:avLst/>
            </a:prstGeom>
          </p:spPr>
          <p:txBody>
            <a:bodyPr lIns="50800" tIns="50800" rIns="50800" bIns="50800" rtlCol="0" anchor="ctr"/>
            <a:lstStyle/>
            <a:p>
              <a:pPr algn="ctr">
                <a:lnSpc>
                  <a:spcPts val="1806"/>
                </a:lnSpc>
              </a:pPr>
              <a:r>
                <a:rPr lang="en-US" sz="1400" b="1" spc="54">
                  <a:solidFill>
                    <a:srgbClr val="01426A"/>
                  </a:solidFill>
                  <a:latin typeface="Playfair Display Bold"/>
                  <a:ea typeface="Playfair Display Bold"/>
                  <a:cs typeface="Playfair Display Bold"/>
                  <a:sym typeface="Playfair Display Bold"/>
                </a:rPr>
                <a:t>Area Plans</a:t>
              </a:r>
            </a:p>
          </p:txBody>
        </p:sp>
      </p:grpSp>
      <p:sp>
        <p:nvSpPr>
          <p:cNvPr id="25" name="AutoShape 25"/>
          <p:cNvSpPr/>
          <p:nvPr/>
        </p:nvSpPr>
        <p:spPr>
          <a:xfrm>
            <a:off x="1205451" y="6274942"/>
            <a:ext cx="0" cy="419100"/>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26" name="Group 26"/>
          <p:cNvGrpSpPr/>
          <p:nvPr/>
        </p:nvGrpSpPr>
        <p:grpSpPr>
          <a:xfrm>
            <a:off x="261231" y="7800322"/>
            <a:ext cx="1888441" cy="687180"/>
            <a:chOff x="0" y="0"/>
            <a:chExt cx="497367" cy="180986"/>
          </a:xfrm>
        </p:grpSpPr>
        <p:sp>
          <p:nvSpPr>
            <p:cNvPr id="27" name="Freeform 27"/>
            <p:cNvSpPr/>
            <p:nvPr/>
          </p:nvSpPr>
          <p:spPr>
            <a:xfrm>
              <a:off x="0" y="0"/>
              <a:ext cx="497367" cy="180986"/>
            </a:xfrm>
            <a:custGeom>
              <a:avLst/>
              <a:gdLst/>
              <a:ahLst/>
              <a:cxnLst/>
              <a:rect l="l" t="t" r="r" b="b"/>
              <a:pathLst>
                <a:path w="497367" h="180986">
                  <a:moveTo>
                    <a:pt x="90493" y="0"/>
                  </a:moveTo>
                  <a:lnTo>
                    <a:pt x="406874" y="0"/>
                  </a:lnTo>
                  <a:cubicBezTo>
                    <a:pt x="456852" y="0"/>
                    <a:pt x="497367" y="40515"/>
                    <a:pt x="497367" y="90493"/>
                  </a:cubicBezTo>
                  <a:lnTo>
                    <a:pt x="497367" y="90493"/>
                  </a:lnTo>
                  <a:cubicBezTo>
                    <a:pt x="497367" y="140471"/>
                    <a:pt x="456852" y="180986"/>
                    <a:pt x="406874" y="180986"/>
                  </a:cubicBezTo>
                  <a:lnTo>
                    <a:pt x="90493" y="180986"/>
                  </a:lnTo>
                  <a:cubicBezTo>
                    <a:pt x="40515" y="180986"/>
                    <a:pt x="0" y="140471"/>
                    <a:pt x="0" y="90493"/>
                  </a:cubicBezTo>
                  <a:lnTo>
                    <a:pt x="0" y="90493"/>
                  </a:lnTo>
                  <a:cubicBezTo>
                    <a:pt x="0" y="40515"/>
                    <a:pt x="40515" y="0"/>
                    <a:pt x="90493"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28" name="TextBox 28"/>
            <p:cNvSpPr txBox="1"/>
            <p:nvPr/>
          </p:nvSpPr>
          <p:spPr>
            <a:xfrm>
              <a:off x="0" y="-9525"/>
              <a:ext cx="497367" cy="190511"/>
            </a:xfrm>
            <a:prstGeom prst="rect">
              <a:avLst/>
            </a:prstGeom>
          </p:spPr>
          <p:txBody>
            <a:bodyPr lIns="50800" tIns="50800" rIns="50800" bIns="50800" rtlCol="0" anchor="ctr"/>
            <a:lstStyle/>
            <a:p>
              <a:pPr algn="ctr">
                <a:lnSpc>
                  <a:spcPts val="1806"/>
                </a:lnSpc>
              </a:pPr>
              <a:r>
                <a:rPr lang="en-US" sz="1400" b="1" spc="54">
                  <a:solidFill>
                    <a:srgbClr val="01426A"/>
                  </a:solidFill>
                  <a:latin typeface="Playfair Display Bold"/>
                  <a:ea typeface="Playfair Display Bold"/>
                  <a:cs typeface="Playfair Display Bold"/>
                  <a:sym typeface="Playfair Display Bold"/>
                </a:rPr>
                <a:t>Community Plans</a:t>
              </a:r>
            </a:p>
          </p:txBody>
        </p:sp>
      </p:grpSp>
      <p:sp>
        <p:nvSpPr>
          <p:cNvPr id="29" name="AutoShape 29"/>
          <p:cNvSpPr/>
          <p:nvPr/>
        </p:nvSpPr>
        <p:spPr>
          <a:xfrm flipH="1">
            <a:off x="1205451" y="7381222"/>
            <a:ext cx="0" cy="419100"/>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30" name="Group 30"/>
          <p:cNvGrpSpPr/>
          <p:nvPr/>
        </p:nvGrpSpPr>
        <p:grpSpPr>
          <a:xfrm>
            <a:off x="261231" y="8971860"/>
            <a:ext cx="1888441" cy="687180"/>
            <a:chOff x="0" y="0"/>
            <a:chExt cx="497367" cy="180986"/>
          </a:xfrm>
        </p:grpSpPr>
        <p:sp>
          <p:nvSpPr>
            <p:cNvPr id="31" name="Freeform 31"/>
            <p:cNvSpPr/>
            <p:nvPr/>
          </p:nvSpPr>
          <p:spPr>
            <a:xfrm>
              <a:off x="0" y="0"/>
              <a:ext cx="497367" cy="180986"/>
            </a:xfrm>
            <a:custGeom>
              <a:avLst/>
              <a:gdLst/>
              <a:ahLst/>
              <a:cxnLst/>
              <a:rect l="l" t="t" r="r" b="b"/>
              <a:pathLst>
                <a:path w="497367" h="180986">
                  <a:moveTo>
                    <a:pt x="90493" y="0"/>
                  </a:moveTo>
                  <a:lnTo>
                    <a:pt x="406874" y="0"/>
                  </a:lnTo>
                  <a:cubicBezTo>
                    <a:pt x="456852" y="0"/>
                    <a:pt x="497367" y="40515"/>
                    <a:pt x="497367" y="90493"/>
                  </a:cubicBezTo>
                  <a:lnTo>
                    <a:pt x="497367" y="90493"/>
                  </a:lnTo>
                  <a:cubicBezTo>
                    <a:pt x="497367" y="140471"/>
                    <a:pt x="456852" y="180986"/>
                    <a:pt x="406874" y="180986"/>
                  </a:cubicBezTo>
                  <a:lnTo>
                    <a:pt x="90493" y="180986"/>
                  </a:lnTo>
                  <a:cubicBezTo>
                    <a:pt x="40515" y="180986"/>
                    <a:pt x="0" y="140471"/>
                    <a:pt x="0" y="90493"/>
                  </a:cubicBezTo>
                  <a:lnTo>
                    <a:pt x="0" y="90493"/>
                  </a:lnTo>
                  <a:cubicBezTo>
                    <a:pt x="0" y="40515"/>
                    <a:pt x="40515" y="0"/>
                    <a:pt x="90493"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32" name="TextBox 32"/>
            <p:cNvSpPr txBox="1"/>
            <p:nvPr/>
          </p:nvSpPr>
          <p:spPr>
            <a:xfrm>
              <a:off x="0" y="-9525"/>
              <a:ext cx="497367" cy="190511"/>
            </a:xfrm>
            <a:prstGeom prst="rect">
              <a:avLst/>
            </a:prstGeom>
          </p:spPr>
          <p:txBody>
            <a:bodyPr lIns="50800" tIns="50800" rIns="50800" bIns="50800" rtlCol="0" anchor="ctr"/>
            <a:lstStyle/>
            <a:p>
              <a:pPr algn="ctr">
                <a:lnSpc>
                  <a:spcPts val="1806"/>
                </a:lnSpc>
              </a:pPr>
              <a:r>
                <a:rPr lang="en-US" sz="1400" b="1" spc="54">
                  <a:solidFill>
                    <a:srgbClr val="01426A"/>
                  </a:solidFill>
                  <a:latin typeface="Playfair Display Bold"/>
                  <a:ea typeface="Playfair Display Bold"/>
                  <a:cs typeface="Playfair Display Bold"/>
                  <a:sym typeface="Playfair Display Bold"/>
                </a:rPr>
                <a:t>Official Maps</a:t>
              </a:r>
            </a:p>
          </p:txBody>
        </p:sp>
      </p:grpSp>
      <p:sp>
        <p:nvSpPr>
          <p:cNvPr id="33" name="AutoShape 33"/>
          <p:cNvSpPr/>
          <p:nvPr/>
        </p:nvSpPr>
        <p:spPr>
          <a:xfrm flipH="1">
            <a:off x="1205451" y="8487502"/>
            <a:ext cx="0" cy="484358"/>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34" name="Group 34"/>
          <p:cNvGrpSpPr/>
          <p:nvPr/>
        </p:nvGrpSpPr>
        <p:grpSpPr>
          <a:xfrm>
            <a:off x="4352279" y="4326573"/>
            <a:ext cx="3647298" cy="563581"/>
            <a:chOff x="0" y="0"/>
            <a:chExt cx="960605" cy="148433"/>
          </a:xfrm>
        </p:grpSpPr>
        <p:sp>
          <p:nvSpPr>
            <p:cNvPr id="35" name="Freeform 35"/>
            <p:cNvSpPr/>
            <p:nvPr/>
          </p:nvSpPr>
          <p:spPr>
            <a:xfrm>
              <a:off x="0" y="0"/>
              <a:ext cx="960605" cy="148433"/>
            </a:xfrm>
            <a:custGeom>
              <a:avLst/>
              <a:gdLst/>
              <a:ahLst/>
              <a:cxnLst/>
              <a:rect l="l" t="t" r="r" b="b"/>
              <a:pathLst>
                <a:path w="960605" h="148433">
                  <a:moveTo>
                    <a:pt x="74216" y="0"/>
                  </a:moveTo>
                  <a:lnTo>
                    <a:pt x="886389" y="0"/>
                  </a:lnTo>
                  <a:cubicBezTo>
                    <a:pt x="927378" y="0"/>
                    <a:pt x="960605" y="33228"/>
                    <a:pt x="960605" y="74216"/>
                  </a:cubicBezTo>
                  <a:lnTo>
                    <a:pt x="960605" y="74216"/>
                  </a:lnTo>
                  <a:cubicBezTo>
                    <a:pt x="960605" y="93900"/>
                    <a:pt x="952786" y="112777"/>
                    <a:pt x="938868" y="126695"/>
                  </a:cubicBezTo>
                  <a:cubicBezTo>
                    <a:pt x="924950" y="140614"/>
                    <a:pt x="906072" y="148433"/>
                    <a:pt x="886389" y="148433"/>
                  </a:cubicBezTo>
                  <a:lnTo>
                    <a:pt x="74216" y="148433"/>
                  </a:lnTo>
                  <a:cubicBezTo>
                    <a:pt x="33228" y="148433"/>
                    <a:pt x="0" y="115205"/>
                    <a:pt x="0" y="74216"/>
                  </a:cubicBezTo>
                  <a:lnTo>
                    <a:pt x="0" y="74216"/>
                  </a:lnTo>
                  <a:cubicBezTo>
                    <a:pt x="0" y="33228"/>
                    <a:pt x="33228" y="0"/>
                    <a:pt x="74216"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36" name="TextBox 36"/>
            <p:cNvSpPr txBox="1"/>
            <p:nvPr/>
          </p:nvSpPr>
          <p:spPr>
            <a:xfrm>
              <a:off x="0" y="-19050"/>
              <a:ext cx="960605" cy="167483"/>
            </a:xfrm>
            <a:prstGeom prst="rect">
              <a:avLst/>
            </a:prstGeom>
          </p:spPr>
          <p:txBody>
            <a:bodyPr lIns="50800" tIns="50800" rIns="50800" bIns="50800" rtlCol="0" anchor="ctr"/>
            <a:lstStyle/>
            <a:p>
              <a:pPr algn="ctr">
                <a:lnSpc>
                  <a:spcPts val="2451"/>
                </a:lnSpc>
              </a:pPr>
              <a:r>
                <a:rPr lang="en-US" sz="1900" b="1" spc="74">
                  <a:solidFill>
                    <a:srgbClr val="01426A"/>
                  </a:solidFill>
                  <a:latin typeface="Playfair Display Bold"/>
                  <a:ea typeface="Playfair Display Bold"/>
                  <a:cs typeface="Playfair Display Bold"/>
                  <a:sym typeface="Playfair Display Bold"/>
                </a:rPr>
                <a:t>COASTAL ZONE</a:t>
              </a:r>
            </a:p>
          </p:txBody>
        </p:sp>
      </p:grpSp>
      <p:sp>
        <p:nvSpPr>
          <p:cNvPr id="37" name="AutoShape 37"/>
          <p:cNvSpPr/>
          <p:nvPr/>
        </p:nvSpPr>
        <p:spPr>
          <a:xfrm>
            <a:off x="3346664" y="3777849"/>
            <a:ext cx="2829264" cy="548724"/>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38" name="Group 38"/>
          <p:cNvGrpSpPr/>
          <p:nvPr/>
        </p:nvGrpSpPr>
        <p:grpSpPr>
          <a:xfrm>
            <a:off x="9401613" y="4288473"/>
            <a:ext cx="4077852" cy="639781"/>
            <a:chOff x="0" y="0"/>
            <a:chExt cx="1074002" cy="168502"/>
          </a:xfrm>
        </p:grpSpPr>
        <p:sp>
          <p:nvSpPr>
            <p:cNvPr id="39" name="Freeform 39"/>
            <p:cNvSpPr/>
            <p:nvPr/>
          </p:nvSpPr>
          <p:spPr>
            <a:xfrm>
              <a:off x="0" y="0"/>
              <a:ext cx="1074002" cy="168502"/>
            </a:xfrm>
            <a:custGeom>
              <a:avLst/>
              <a:gdLst/>
              <a:ahLst/>
              <a:cxnLst/>
              <a:rect l="l" t="t" r="r" b="b"/>
              <a:pathLst>
                <a:path w="1074002" h="168502">
                  <a:moveTo>
                    <a:pt x="84251" y="0"/>
                  </a:moveTo>
                  <a:lnTo>
                    <a:pt x="989751" y="0"/>
                  </a:lnTo>
                  <a:cubicBezTo>
                    <a:pt x="1036282" y="0"/>
                    <a:pt x="1074002" y="37720"/>
                    <a:pt x="1074002" y="84251"/>
                  </a:cubicBezTo>
                  <a:lnTo>
                    <a:pt x="1074002" y="84251"/>
                  </a:lnTo>
                  <a:cubicBezTo>
                    <a:pt x="1074002" y="106596"/>
                    <a:pt x="1065126" y="128025"/>
                    <a:pt x="1049326" y="143825"/>
                  </a:cubicBezTo>
                  <a:cubicBezTo>
                    <a:pt x="1033526" y="159625"/>
                    <a:pt x="1012096" y="168502"/>
                    <a:pt x="989751" y="168502"/>
                  </a:cubicBezTo>
                  <a:lnTo>
                    <a:pt x="84251" y="168502"/>
                  </a:lnTo>
                  <a:cubicBezTo>
                    <a:pt x="61906" y="168502"/>
                    <a:pt x="40477" y="159625"/>
                    <a:pt x="24677" y="143825"/>
                  </a:cubicBezTo>
                  <a:cubicBezTo>
                    <a:pt x="8876" y="128025"/>
                    <a:pt x="0" y="106596"/>
                    <a:pt x="0" y="84251"/>
                  </a:cubicBezTo>
                  <a:lnTo>
                    <a:pt x="0" y="84251"/>
                  </a:lnTo>
                  <a:cubicBezTo>
                    <a:pt x="0" y="61906"/>
                    <a:pt x="8876" y="40477"/>
                    <a:pt x="24677" y="24677"/>
                  </a:cubicBezTo>
                  <a:cubicBezTo>
                    <a:pt x="40477" y="8876"/>
                    <a:pt x="61906" y="0"/>
                    <a:pt x="84251" y="0"/>
                  </a:cubicBezTo>
                  <a:close/>
                </a:path>
              </a:pathLst>
            </a:custGeom>
            <a:solidFill>
              <a:srgbClr val="000000">
                <a:alpha val="0"/>
              </a:srgbClr>
            </a:solidFill>
            <a:ln w="85725" cap="rnd">
              <a:solidFill>
                <a:srgbClr val="A79C93"/>
              </a:solidFill>
              <a:prstDash val="lgDash"/>
              <a:round/>
            </a:ln>
          </p:spPr>
          <p:txBody>
            <a:bodyPr/>
            <a:lstStyle/>
            <a:p>
              <a:endParaRPr lang="en-US"/>
            </a:p>
          </p:txBody>
        </p:sp>
        <p:sp>
          <p:nvSpPr>
            <p:cNvPr id="40" name="TextBox 40"/>
            <p:cNvSpPr txBox="1"/>
            <p:nvPr/>
          </p:nvSpPr>
          <p:spPr>
            <a:xfrm>
              <a:off x="0" y="-19050"/>
              <a:ext cx="1074002" cy="187552"/>
            </a:xfrm>
            <a:prstGeom prst="rect">
              <a:avLst/>
            </a:prstGeom>
          </p:spPr>
          <p:txBody>
            <a:bodyPr lIns="50800" tIns="50800" rIns="50800" bIns="50800" rtlCol="0" anchor="ctr"/>
            <a:lstStyle/>
            <a:p>
              <a:pPr algn="ctr">
                <a:lnSpc>
                  <a:spcPts val="2451"/>
                </a:lnSpc>
              </a:pPr>
              <a:r>
                <a:rPr lang="en-US" sz="1900" b="1" spc="74">
                  <a:solidFill>
                    <a:srgbClr val="01426A"/>
                  </a:solidFill>
                  <a:latin typeface="Playfair Display Bold"/>
                  <a:ea typeface="Playfair Display Bold"/>
                  <a:cs typeface="Playfair Display Bold"/>
                  <a:sym typeface="Playfair Display Bold"/>
                </a:rPr>
                <a:t>LOS OSOS COMMUNITY PLAN</a:t>
              </a:r>
            </a:p>
          </p:txBody>
        </p:sp>
      </p:grpSp>
      <p:sp>
        <p:nvSpPr>
          <p:cNvPr id="41" name="AutoShape 41"/>
          <p:cNvSpPr/>
          <p:nvPr/>
        </p:nvSpPr>
        <p:spPr>
          <a:xfrm>
            <a:off x="7999577" y="4608363"/>
            <a:ext cx="1402036" cy="0"/>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42" name="Group 42"/>
          <p:cNvGrpSpPr/>
          <p:nvPr/>
        </p:nvGrpSpPr>
        <p:grpSpPr>
          <a:xfrm>
            <a:off x="4231618" y="5419718"/>
            <a:ext cx="1478517" cy="855224"/>
            <a:chOff x="0" y="0"/>
            <a:chExt cx="389404" cy="225244"/>
          </a:xfrm>
        </p:grpSpPr>
        <p:sp>
          <p:nvSpPr>
            <p:cNvPr id="43" name="Freeform 43"/>
            <p:cNvSpPr/>
            <p:nvPr/>
          </p:nvSpPr>
          <p:spPr>
            <a:xfrm>
              <a:off x="0" y="0"/>
              <a:ext cx="389404" cy="225244"/>
            </a:xfrm>
            <a:custGeom>
              <a:avLst/>
              <a:gdLst/>
              <a:ahLst/>
              <a:cxnLst/>
              <a:rect l="l" t="t" r="r" b="b"/>
              <a:pathLst>
                <a:path w="389404" h="225244">
                  <a:moveTo>
                    <a:pt x="112622" y="0"/>
                  </a:moveTo>
                  <a:lnTo>
                    <a:pt x="276782" y="0"/>
                  </a:lnTo>
                  <a:cubicBezTo>
                    <a:pt x="306651" y="0"/>
                    <a:pt x="335297" y="11866"/>
                    <a:pt x="356417" y="32986"/>
                  </a:cubicBezTo>
                  <a:cubicBezTo>
                    <a:pt x="377538" y="54107"/>
                    <a:pt x="389404" y="82753"/>
                    <a:pt x="389404" y="112622"/>
                  </a:cubicBezTo>
                  <a:lnTo>
                    <a:pt x="389404" y="112622"/>
                  </a:lnTo>
                  <a:cubicBezTo>
                    <a:pt x="389404" y="142491"/>
                    <a:pt x="377538" y="171137"/>
                    <a:pt x="356417" y="192258"/>
                  </a:cubicBezTo>
                  <a:cubicBezTo>
                    <a:pt x="335297" y="213379"/>
                    <a:pt x="306651" y="225244"/>
                    <a:pt x="276782" y="225244"/>
                  </a:cubicBezTo>
                  <a:lnTo>
                    <a:pt x="112622" y="225244"/>
                  </a:lnTo>
                  <a:cubicBezTo>
                    <a:pt x="82753" y="225244"/>
                    <a:pt x="54107" y="213379"/>
                    <a:pt x="32986" y="192258"/>
                  </a:cubicBezTo>
                  <a:cubicBezTo>
                    <a:pt x="11866" y="171137"/>
                    <a:pt x="0" y="142491"/>
                    <a:pt x="0" y="112622"/>
                  </a:cubicBezTo>
                  <a:lnTo>
                    <a:pt x="0" y="112622"/>
                  </a:lnTo>
                  <a:cubicBezTo>
                    <a:pt x="0" y="82753"/>
                    <a:pt x="11866" y="54107"/>
                    <a:pt x="32986" y="32986"/>
                  </a:cubicBezTo>
                  <a:cubicBezTo>
                    <a:pt x="54107" y="11866"/>
                    <a:pt x="82753" y="0"/>
                    <a:pt x="112622"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44" name="TextBox 44"/>
            <p:cNvSpPr txBox="1"/>
            <p:nvPr/>
          </p:nvSpPr>
          <p:spPr>
            <a:xfrm>
              <a:off x="0" y="-19050"/>
              <a:ext cx="389404" cy="244294"/>
            </a:xfrm>
            <a:prstGeom prst="rect">
              <a:avLst/>
            </a:prstGeom>
          </p:spPr>
          <p:txBody>
            <a:bodyPr lIns="50800" tIns="50800" rIns="50800" bIns="50800" rtlCol="0" anchor="ctr"/>
            <a:lstStyle/>
            <a:p>
              <a:pPr algn="ctr">
                <a:lnSpc>
                  <a:spcPts val="2451"/>
                </a:lnSpc>
              </a:pPr>
              <a:r>
                <a:rPr lang="en-US" sz="1900" b="1" spc="74">
                  <a:solidFill>
                    <a:srgbClr val="01426A"/>
                  </a:solidFill>
                  <a:latin typeface="Playfair Display Bold"/>
                  <a:ea typeface="Playfair Display Bold"/>
                  <a:cs typeface="Playfair Display Bold"/>
                  <a:sym typeface="Playfair Display Bold"/>
                </a:rPr>
                <a:t>Area Plans</a:t>
              </a:r>
            </a:p>
          </p:txBody>
        </p:sp>
      </p:grpSp>
      <p:sp>
        <p:nvSpPr>
          <p:cNvPr id="45" name="AutoShape 45"/>
          <p:cNvSpPr/>
          <p:nvPr/>
        </p:nvSpPr>
        <p:spPr>
          <a:xfrm flipH="1">
            <a:off x="4970876" y="4890153"/>
            <a:ext cx="1205052" cy="529565"/>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46" name="Group 46"/>
          <p:cNvGrpSpPr/>
          <p:nvPr/>
        </p:nvGrpSpPr>
        <p:grpSpPr>
          <a:xfrm>
            <a:off x="7539302" y="5406583"/>
            <a:ext cx="1287288" cy="868359"/>
            <a:chOff x="0" y="0"/>
            <a:chExt cx="339039" cy="228704"/>
          </a:xfrm>
        </p:grpSpPr>
        <p:sp>
          <p:nvSpPr>
            <p:cNvPr id="47" name="Freeform 47"/>
            <p:cNvSpPr/>
            <p:nvPr/>
          </p:nvSpPr>
          <p:spPr>
            <a:xfrm>
              <a:off x="0" y="0"/>
              <a:ext cx="339039" cy="228704"/>
            </a:xfrm>
            <a:custGeom>
              <a:avLst/>
              <a:gdLst/>
              <a:ahLst/>
              <a:cxnLst/>
              <a:rect l="l" t="t" r="r" b="b"/>
              <a:pathLst>
                <a:path w="339039" h="228704">
                  <a:moveTo>
                    <a:pt x="114352" y="0"/>
                  </a:moveTo>
                  <a:lnTo>
                    <a:pt x="224687" y="0"/>
                  </a:lnTo>
                  <a:cubicBezTo>
                    <a:pt x="255015" y="0"/>
                    <a:pt x="284101" y="12048"/>
                    <a:pt x="305546" y="33493"/>
                  </a:cubicBezTo>
                  <a:cubicBezTo>
                    <a:pt x="326991" y="54938"/>
                    <a:pt x="339039" y="84024"/>
                    <a:pt x="339039" y="114352"/>
                  </a:cubicBezTo>
                  <a:lnTo>
                    <a:pt x="339039" y="114352"/>
                  </a:lnTo>
                  <a:cubicBezTo>
                    <a:pt x="339039" y="177507"/>
                    <a:pt x="287842" y="228704"/>
                    <a:pt x="224687" y="228704"/>
                  </a:cubicBezTo>
                  <a:lnTo>
                    <a:pt x="114352" y="228704"/>
                  </a:lnTo>
                  <a:cubicBezTo>
                    <a:pt x="51197" y="228704"/>
                    <a:pt x="0" y="177507"/>
                    <a:pt x="0" y="114352"/>
                  </a:cubicBezTo>
                  <a:lnTo>
                    <a:pt x="0" y="114352"/>
                  </a:lnTo>
                  <a:cubicBezTo>
                    <a:pt x="0" y="51197"/>
                    <a:pt x="51197" y="0"/>
                    <a:pt x="114352"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48" name="TextBox 48"/>
            <p:cNvSpPr txBox="1"/>
            <p:nvPr/>
          </p:nvSpPr>
          <p:spPr>
            <a:xfrm>
              <a:off x="0" y="-19050"/>
              <a:ext cx="339039" cy="247754"/>
            </a:xfrm>
            <a:prstGeom prst="rect">
              <a:avLst/>
            </a:prstGeom>
          </p:spPr>
          <p:txBody>
            <a:bodyPr lIns="50800" tIns="50800" rIns="50800" bIns="50800" rtlCol="0" anchor="ctr"/>
            <a:lstStyle/>
            <a:p>
              <a:pPr algn="ctr">
                <a:lnSpc>
                  <a:spcPts val="2451"/>
                </a:lnSpc>
              </a:pPr>
              <a:r>
                <a:rPr lang="en-US" sz="1900" b="1" spc="74">
                  <a:solidFill>
                    <a:srgbClr val="01426A"/>
                  </a:solidFill>
                  <a:latin typeface="Playfair Display Bold"/>
                  <a:ea typeface="Playfair Display Bold"/>
                  <a:cs typeface="Playfair Display Bold"/>
                  <a:sym typeface="Playfair Display Bold"/>
                </a:rPr>
                <a:t>Official Maps</a:t>
              </a:r>
            </a:p>
          </p:txBody>
        </p:sp>
      </p:grpSp>
      <p:sp>
        <p:nvSpPr>
          <p:cNvPr id="49" name="AutoShape 49"/>
          <p:cNvSpPr/>
          <p:nvPr/>
        </p:nvSpPr>
        <p:spPr>
          <a:xfrm>
            <a:off x="6175928" y="4890153"/>
            <a:ext cx="2007018" cy="516429"/>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50" name="Group 50"/>
          <p:cNvGrpSpPr/>
          <p:nvPr/>
        </p:nvGrpSpPr>
        <p:grpSpPr>
          <a:xfrm>
            <a:off x="5786334" y="5511214"/>
            <a:ext cx="1648948" cy="801972"/>
            <a:chOff x="0" y="0"/>
            <a:chExt cx="434291" cy="211219"/>
          </a:xfrm>
        </p:grpSpPr>
        <p:sp>
          <p:nvSpPr>
            <p:cNvPr id="51" name="Freeform 51"/>
            <p:cNvSpPr/>
            <p:nvPr/>
          </p:nvSpPr>
          <p:spPr>
            <a:xfrm>
              <a:off x="0" y="0"/>
              <a:ext cx="434291" cy="211219"/>
            </a:xfrm>
            <a:custGeom>
              <a:avLst/>
              <a:gdLst/>
              <a:ahLst/>
              <a:cxnLst/>
              <a:rect l="l" t="t" r="r" b="b"/>
              <a:pathLst>
                <a:path w="434291" h="211219">
                  <a:moveTo>
                    <a:pt x="105610" y="0"/>
                  </a:moveTo>
                  <a:lnTo>
                    <a:pt x="328681" y="0"/>
                  </a:lnTo>
                  <a:cubicBezTo>
                    <a:pt x="356691" y="0"/>
                    <a:pt x="383553" y="11127"/>
                    <a:pt x="403359" y="30932"/>
                  </a:cubicBezTo>
                  <a:cubicBezTo>
                    <a:pt x="423164" y="50738"/>
                    <a:pt x="434291" y="77600"/>
                    <a:pt x="434291" y="105610"/>
                  </a:cubicBezTo>
                  <a:lnTo>
                    <a:pt x="434291" y="105610"/>
                  </a:lnTo>
                  <a:cubicBezTo>
                    <a:pt x="434291" y="163936"/>
                    <a:pt x="387008" y="211219"/>
                    <a:pt x="328681" y="211219"/>
                  </a:cubicBezTo>
                  <a:lnTo>
                    <a:pt x="105610" y="211219"/>
                  </a:lnTo>
                  <a:cubicBezTo>
                    <a:pt x="47283" y="211219"/>
                    <a:pt x="0" y="163936"/>
                    <a:pt x="0" y="105610"/>
                  </a:cubicBezTo>
                  <a:lnTo>
                    <a:pt x="0" y="105610"/>
                  </a:lnTo>
                  <a:cubicBezTo>
                    <a:pt x="0" y="47283"/>
                    <a:pt x="47283" y="0"/>
                    <a:pt x="105610"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52" name="TextBox 52"/>
            <p:cNvSpPr txBox="1"/>
            <p:nvPr/>
          </p:nvSpPr>
          <p:spPr>
            <a:xfrm>
              <a:off x="0" y="-9525"/>
              <a:ext cx="434291" cy="220744"/>
            </a:xfrm>
            <a:prstGeom prst="rect">
              <a:avLst/>
            </a:prstGeom>
          </p:spPr>
          <p:txBody>
            <a:bodyPr lIns="50800" tIns="50800" rIns="50800" bIns="50800" rtlCol="0" anchor="ctr"/>
            <a:lstStyle/>
            <a:p>
              <a:pPr algn="ctr">
                <a:lnSpc>
                  <a:spcPts val="2193"/>
                </a:lnSpc>
              </a:pPr>
              <a:r>
                <a:rPr lang="en-US" sz="1700" b="1" spc="66">
                  <a:solidFill>
                    <a:srgbClr val="01426A"/>
                  </a:solidFill>
                  <a:latin typeface="Playfair Display Bold"/>
                  <a:ea typeface="Playfair Display Bold"/>
                  <a:cs typeface="Playfair Display Bold"/>
                  <a:sym typeface="Playfair Display Bold"/>
                </a:rPr>
                <a:t>Coastal Plan Policies</a:t>
              </a:r>
            </a:p>
          </p:txBody>
        </p:sp>
      </p:grpSp>
      <p:sp>
        <p:nvSpPr>
          <p:cNvPr id="53" name="AutoShape 53"/>
          <p:cNvSpPr/>
          <p:nvPr/>
        </p:nvSpPr>
        <p:spPr>
          <a:xfrm>
            <a:off x="6175928" y="4890153"/>
            <a:ext cx="434880" cy="621060"/>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54" name="Group 54"/>
          <p:cNvGrpSpPr/>
          <p:nvPr/>
        </p:nvGrpSpPr>
        <p:grpSpPr>
          <a:xfrm>
            <a:off x="2792441" y="5397808"/>
            <a:ext cx="1379554" cy="859804"/>
            <a:chOff x="0" y="0"/>
            <a:chExt cx="363339" cy="226451"/>
          </a:xfrm>
        </p:grpSpPr>
        <p:sp>
          <p:nvSpPr>
            <p:cNvPr id="55" name="Freeform 55"/>
            <p:cNvSpPr/>
            <p:nvPr/>
          </p:nvSpPr>
          <p:spPr>
            <a:xfrm>
              <a:off x="0" y="0"/>
              <a:ext cx="363339" cy="226451"/>
            </a:xfrm>
            <a:custGeom>
              <a:avLst/>
              <a:gdLst/>
              <a:ahLst/>
              <a:cxnLst/>
              <a:rect l="l" t="t" r="r" b="b"/>
              <a:pathLst>
                <a:path w="363339" h="226451">
                  <a:moveTo>
                    <a:pt x="113225" y="0"/>
                  </a:moveTo>
                  <a:lnTo>
                    <a:pt x="250114" y="0"/>
                  </a:lnTo>
                  <a:cubicBezTo>
                    <a:pt x="312647" y="0"/>
                    <a:pt x="363339" y="50693"/>
                    <a:pt x="363339" y="113225"/>
                  </a:cubicBezTo>
                  <a:lnTo>
                    <a:pt x="363339" y="113225"/>
                  </a:lnTo>
                  <a:cubicBezTo>
                    <a:pt x="363339" y="175758"/>
                    <a:pt x="312647" y="226451"/>
                    <a:pt x="250114" y="226451"/>
                  </a:cubicBezTo>
                  <a:lnTo>
                    <a:pt x="113225" y="226451"/>
                  </a:lnTo>
                  <a:cubicBezTo>
                    <a:pt x="50693" y="226451"/>
                    <a:pt x="0" y="175758"/>
                    <a:pt x="0" y="113225"/>
                  </a:cubicBezTo>
                  <a:lnTo>
                    <a:pt x="0" y="113225"/>
                  </a:lnTo>
                  <a:cubicBezTo>
                    <a:pt x="0" y="50693"/>
                    <a:pt x="50693" y="0"/>
                    <a:pt x="113225"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56" name="TextBox 56"/>
            <p:cNvSpPr txBox="1"/>
            <p:nvPr/>
          </p:nvSpPr>
          <p:spPr>
            <a:xfrm>
              <a:off x="0" y="0"/>
              <a:ext cx="363339" cy="226451"/>
            </a:xfrm>
            <a:prstGeom prst="rect">
              <a:avLst/>
            </a:prstGeom>
          </p:spPr>
          <p:txBody>
            <a:bodyPr lIns="50800" tIns="50800" rIns="50800" bIns="50800" rtlCol="0" anchor="ctr"/>
            <a:lstStyle/>
            <a:p>
              <a:pPr algn="ctr">
                <a:lnSpc>
                  <a:spcPts val="1677"/>
                </a:lnSpc>
              </a:pPr>
              <a:r>
                <a:rPr lang="en-US" sz="1300" b="1" spc="50">
                  <a:solidFill>
                    <a:srgbClr val="01426A"/>
                  </a:solidFill>
                  <a:latin typeface="Playfair Display Bold"/>
                  <a:ea typeface="Playfair Display Bold"/>
                  <a:cs typeface="Playfair Display Bold"/>
                  <a:sym typeface="Playfair Display Bold"/>
                </a:rPr>
                <a:t>Coastal Zone Framework for Planning</a:t>
              </a:r>
            </a:p>
          </p:txBody>
        </p:sp>
      </p:grpSp>
      <p:sp>
        <p:nvSpPr>
          <p:cNvPr id="57" name="AutoShape 57"/>
          <p:cNvSpPr/>
          <p:nvPr/>
        </p:nvSpPr>
        <p:spPr>
          <a:xfrm flipH="1">
            <a:off x="3482217" y="4890153"/>
            <a:ext cx="2693711" cy="507655"/>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58" name="Group 58"/>
          <p:cNvGrpSpPr/>
          <p:nvPr/>
        </p:nvGrpSpPr>
        <p:grpSpPr>
          <a:xfrm>
            <a:off x="13778545" y="4164964"/>
            <a:ext cx="3211907" cy="508616"/>
            <a:chOff x="0" y="0"/>
            <a:chExt cx="845934" cy="133957"/>
          </a:xfrm>
        </p:grpSpPr>
        <p:sp>
          <p:nvSpPr>
            <p:cNvPr id="59" name="Freeform 59"/>
            <p:cNvSpPr/>
            <p:nvPr/>
          </p:nvSpPr>
          <p:spPr>
            <a:xfrm>
              <a:off x="0" y="0"/>
              <a:ext cx="845934" cy="133957"/>
            </a:xfrm>
            <a:custGeom>
              <a:avLst/>
              <a:gdLst/>
              <a:ahLst/>
              <a:cxnLst/>
              <a:rect l="l" t="t" r="r" b="b"/>
              <a:pathLst>
                <a:path w="845934" h="133957">
                  <a:moveTo>
                    <a:pt x="66978" y="0"/>
                  </a:moveTo>
                  <a:lnTo>
                    <a:pt x="778956" y="0"/>
                  </a:lnTo>
                  <a:cubicBezTo>
                    <a:pt x="796720" y="0"/>
                    <a:pt x="813756" y="7057"/>
                    <a:pt x="826317" y="19617"/>
                  </a:cubicBezTo>
                  <a:cubicBezTo>
                    <a:pt x="838878" y="32178"/>
                    <a:pt x="845934" y="49215"/>
                    <a:pt x="845934" y="66978"/>
                  </a:cubicBezTo>
                  <a:lnTo>
                    <a:pt x="845934" y="66978"/>
                  </a:lnTo>
                  <a:cubicBezTo>
                    <a:pt x="845934" y="103969"/>
                    <a:pt x="815947" y="133957"/>
                    <a:pt x="778956" y="133957"/>
                  </a:cubicBezTo>
                  <a:lnTo>
                    <a:pt x="66978" y="133957"/>
                  </a:lnTo>
                  <a:cubicBezTo>
                    <a:pt x="49215" y="133957"/>
                    <a:pt x="32178" y="126900"/>
                    <a:pt x="19617" y="114339"/>
                  </a:cubicBezTo>
                  <a:cubicBezTo>
                    <a:pt x="7057" y="101778"/>
                    <a:pt x="0" y="84742"/>
                    <a:pt x="0" y="66978"/>
                  </a:cubicBezTo>
                  <a:lnTo>
                    <a:pt x="0" y="66978"/>
                  </a:lnTo>
                  <a:cubicBezTo>
                    <a:pt x="0" y="49215"/>
                    <a:pt x="7057" y="32178"/>
                    <a:pt x="19617" y="19617"/>
                  </a:cubicBezTo>
                  <a:cubicBezTo>
                    <a:pt x="32178" y="7057"/>
                    <a:pt x="49215" y="0"/>
                    <a:pt x="66978"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60" name="TextBox 60"/>
            <p:cNvSpPr txBox="1"/>
            <p:nvPr/>
          </p:nvSpPr>
          <p:spPr>
            <a:xfrm>
              <a:off x="0" y="-9525"/>
              <a:ext cx="845934" cy="143482"/>
            </a:xfrm>
            <a:prstGeom prst="rect">
              <a:avLst/>
            </a:prstGeom>
          </p:spPr>
          <p:txBody>
            <a:bodyPr lIns="50800" tIns="50800" rIns="50800" bIns="50800" rtlCol="0" anchor="ctr"/>
            <a:lstStyle/>
            <a:p>
              <a:pPr algn="ctr">
                <a:lnSpc>
                  <a:spcPts val="1935"/>
                </a:lnSpc>
              </a:pPr>
              <a:r>
                <a:rPr lang="en-US" sz="1500" b="1" spc="58">
                  <a:solidFill>
                    <a:srgbClr val="01426A"/>
                  </a:solidFill>
                  <a:latin typeface="Playfair Display Bold"/>
                  <a:ea typeface="Playfair Display Bold"/>
                  <a:cs typeface="Playfair Display Bold"/>
                  <a:sym typeface="Playfair Display Bold"/>
                </a:rPr>
                <a:t>Conservation &amp; Open Space</a:t>
              </a:r>
            </a:p>
          </p:txBody>
        </p:sp>
      </p:grpSp>
      <p:sp>
        <p:nvSpPr>
          <p:cNvPr id="61" name="AutoShape 61"/>
          <p:cNvSpPr/>
          <p:nvPr/>
        </p:nvSpPr>
        <p:spPr>
          <a:xfrm>
            <a:off x="15384498" y="3743046"/>
            <a:ext cx="0" cy="421917"/>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62" name="Group 62"/>
          <p:cNvGrpSpPr/>
          <p:nvPr/>
        </p:nvGrpSpPr>
        <p:grpSpPr>
          <a:xfrm>
            <a:off x="13778545" y="5143500"/>
            <a:ext cx="3211907" cy="508616"/>
            <a:chOff x="0" y="0"/>
            <a:chExt cx="845934" cy="133957"/>
          </a:xfrm>
        </p:grpSpPr>
        <p:sp>
          <p:nvSpPr>
            <p:cNvPr id="63" name="Freeform 63"/>
            <p:cNvSpPr/>
            <p:nvPr/>
          </p:nvSpPr>
          <p:spPr>
            <a:xfrm>
              <a:off x="0" y="0"/>
              <a:ext cx="845934" cy="133957"/>
            </a:xfrm>
            <a:custGeom>
              <a:avLst/>
              <a:gdLst/>
              <a:ahLst/>
              <a:cxnLst/>
              <a:rect l="l" t="t" r="r" b="b"/>
              <a:pathLst>
                <a:path w="845934" h="133957">
                  <a:moveTo>
                    <a:pt x="66978" y="0"/>
                  </a:moveTo>
                  <a:lnTo>
                    <a:pt x="778956" y="0"/>
                  </a:lnTo>
                  <a:cubicBezTo>
                    <a:pt x="796720" y="0"/>
                    <a:pt x="813756" y="7057"/>
                    <a:pt x="826317" y="19617"/>
                  </a:cubicBezTo>
                  <a:cubicBezTo>
                    <a:pt x="838878" y="32178"/>
                    <a:pt x="845934" y="49215"/>
                    <a:pt x="845934" y="66978"/>
                  </a:cubicBezTo>
                  <a:lnTo>
                    <a:pt x="845934" y="66978"/>
                  </a:lnTo>
                  <a:cubicBezTo>
                    <a:pt x="845934" y="103969"/>
                    <a:pt x="815947" y="133957"/>
                    <a:pt x="778956" y="133957"/>
                  </a:cubicBezTo>
                  <a:lnTo>
                    <a:pt x="66978" y="133957"/>
                  </a:lnTo>
                  <a:cubicBezTo>
                    <a:pt x="49215" y="133957"/>
                    <a:pt x="32178" y="126900"/>
                    <a:pt x="19617" y="114339"/>
                  </a:cubicBezTo>
                  <a:cubicBezTo>
                    <a:pt x="7057" y="101778"/>
                    <a:pt x="0" y="84742"/>
                    <a:pt x="0" y="66978"/>
                  </a:cubicBezTo>
                  <a:lnTo>
                    <a:pt x="0" y="66978"/>
                  </a:lnTo>
                  <a:cubicBezTo>
                    <a:pt x="0" y="49215"/>
                    <a:pt x="7057" y="32178"/>
                    <a:pt x="19617" y="19617"/>
                  </a:cubicBezTo>
                  <a:cubicBezTo>
                    <a:pt x="32178" y="7057"/>
                    <a:pt x="49215" y="0"/>
                    <a:pt x="66978"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64" name="TextBox 64"/>
            <p:cNvSpPr txBox="1"/>
            <p:nvPr/>
          </p:nvSpPr>
          <p:spPr>
            <a:xfrm>
              <a:off x="0" y="-9525"/>
              <a:ext cx="845934" cy="143482"/>
            </a:xfrm>
            <a:prstGeom prst="rect">
              <a:avLst/>
            </a:prstGeom>
          </p:spPr>
          <p:txBody>
            <a:bodyPr lIns="50800" tIns="50800" rIns="50800" bIns="50800" rtlCol="0" anchor="ctr"/>
            <a:lstStyle/>
            <a:p>
              <a:pPr algn="ctr">
                <a:lnSpc>
                  <a:spcPts val="1935"/>
                </a:lnSpc>
              </a:pPr>
              <a:r>
                <a:rPr lang="en-US" sz="1500" b="1" spc="58">
                  <a:solidFill>
                    <a:srgbClr val="01426A"/>
                  </a:solidFill>
                  <a:latin typeface="Playfair Display Bold"/>
                  <a:ea typeface="Playfair Display Bold"/>
                  <a:cs typeface="Playfair Display Bold"/>
                  <a:sym typeface="Playfair Display Bold"/>
                </a:rPr>
                <a:t>Housing</a:t>
              </a:r>
            </a:p>
          </p:txBody>
        </p:sp>
      </p:grpSp>
      <p:sp>
        <p:nvSpPr>
          <p:cNvPr id="65" name="AutoShape 65"/>
          <p:cNvSpPr/>
          <p:nvPr/>
        </p:nvSpPr>
        <p:spPr>
          <a:xfrm>
            <a:off x="15384498" y="4673580"/>
            <a:ext cx="0" cy="469920"/>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66" name="Group 66"/>
          <p:cNvGrpSpPr/>
          <p:nvPr/>
        </p:nvGrpSpPr>
        <p:grpSpPr>
          <a:xfrm>
            <a:off x="13778545" y="6156941"/>
            <a:ext cx="3211907" cy="508616"/>
            <a:chOff x="0" y="0"/>
            <a:chExt cx="845934" cy="133957"/>
          </a:xfrm>
        </p:grpSpPr>
        <p:sp>
          <p:nvSpPr>
            <p:cNvPr id="67" name="Freeform 67"/>
            <p:cNvSpPr/>
            <p:nvPr/>
          </p:nvSpPr>
          <p:spPr>
            <a:xfrm>
              <a:off x="0" y="0"/>
              <a:ext cx="845934" cy="133957"/>
            </a:xfrm>
            <a:custGeom>
              <a:avLst/>
              <a:gdLst/>
              <a:ahLst/>
              <a:cxnLst/>
              <a:rect l="l" t="t" r="r" b="b"/>
              <a:pathLst>
                <a:path w="845934" h="133957">
                  <a:moveTo>
                    <a:pt x="66978" y="0"/>
                  </a:moveTo>
                  <a:lnTo>
                    <a:pt x="778956" y="0"/>
                  </a:lnTo>
                  <a:cubicBezTo>
                    <a:pt x="796720" y="0"/>
                    <a:pt x="813756" y="7057"/>
                    <a:pt x="826317" y="19617"/>
                  </a:cubicBezTo>
                  <a:cubicBezTo>
                    <a:pt x="838878" y="32178"/>
                    <a:pt x="845934" y="49215"/>
                    <a:pt x="845934" y="66978"/>
                  </a:cubicBezTo>
                  <a:lnTo>
                    <a:pt x="845934" y="66978"/>
                  </a:lnTo>
                  <a:cubicBezTo>
                    <a:pt x="845934" y="103969"/>
                    <a:pt x="815947" y="133957"/>
                    <a:pt x="778956" y="133957"/>
                  </a:cubicBezTo>
                  <a:lnTo>
                    <a:pt x="66978" y="133957"/>
                  </a:lnTo>
                  <a:cubicBezTo>
                    <a:pt x="49215" y="133957"/>
                    <a:pt x="32178" y="126900"/>
                    <a:pt x="19617" y="114339"/>
                  </a:cubicBezTo>
                  <a:cubicBezTo>
                    <a:pt x="7057" y="101778"/>
                    <a:pt x="0" y="84742"/>
                    <a:pt x="0" y="66978"/>
                  </a:cubicBezTo>
                  <a:lnTo>
                    <a:pt x="0" y="66978"/>
                  </a:lnTo>
                  <a:cubicBezTo>
                    <a:pt x="0" y="49215"/>
                    <a:pt x="7057" y="32178"/>
                    <a:pt x="19617" y="19617"/>
                  </a:cubicBezTo>
                  <a:cubicBezTo>
                    <a:pt x="32178" y="7057"/>
                    <a:pt x="49215" y="0"/>
                    <a:pt x="66978"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68" name="TextBox 68"/>
            <p:cNvSpPr txBox="1"/>
            <p:nvPr/>
          </p:nvSpPr>
          <p:spPr>
            <a:xfrm>
              <a:off x="0" y="-9525"/>
              <a:ext cx="845934" cy="143482"/>
            </a:xfrm>
            <a:prstGeom prst="rect">
              <a:avLst/>
            </a:prstGeom>
          </p:spPr>
          <p:txBody>
            <a:bodyPr lIns="50800" tIns="50800" rIns="50800" bIns="50800" rtlCol="0" anchor="ctr"/>
            <a:lstStyle/>
            <a:p>
              <a:pPr algn="ctr">
                <a:lnSpc>
                  <a:spcPts val="1935"/>
                </a:lnSpc>
              </a:pPr>
              <a:r>
                <a:rPr lang="en-US" sz="1500" b="1" spc="58">
                  <a:solidFill>
                    <a:srgbClr val="01426A"/>
                  </a:solidFill>
                  <a:latin typeface="Playfair Display Bold"/>
                  <a:ea typeface="Playfair Display Bold"/>
                  <a:cs typeface="Playfair Display Bold"/>
                  <a:sym typeface="Playfair Display Bold"/>
                </a:rPr>
                <a:t>Noise</a:t>
              </a:r>
            </a:p>
          </p:txBody>
        </p:sp>
      </p:grpSp>
      <p:sp>
        <p:nvSpPr>
          <p:cNvPr id="69" name="AutoShape 69"/>
          <p:cNvSpPr/>
          <p:nvPr/>
        </p:nvSpPr>
        <p:spPr>
          <a:xfrm>
            <a:off x="15384498" y="5652116"/>
            <a:ext cx="0" cy="504825"/>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70" name="Group 70"/>
          <p:cNvGrpSpPr/>
          <p:nvPr/>
        </p:nvGrpSpPr>
        <p:grpSpPr>
          <a:xfrm>
            <a:off x="13778545" y="7202133"/>
            <a:ext cx="3211907" cy="508616"/>
            <a:chOff x="0" y="0"/>
            <a:chExt cx="845934" cy="133957"/>
          </a:xfrm>
        </p:grpSpPr>
        <p:sp>
          <p:nvSpPr>
            <p:cNvPr id="71" name="Freeform 71"/>
            <p:cNvSpPr/>
            <p:nvPr/>
          </p:nvSpPr>
          <p:spPr>
            <a:xfrm>
              <a:off x="0" y="0"/>
              <a:ext cx="845934" cy="133957"/>
            </a:xfrm>
            <a:custGeom>
              <a:avLst/>
              <a:gdLst/>
              <a:ahLst/>
              <a:cxnLst/>
              <a:rect l="l" t="t" r="r" b="b"/>
              <a:pathLst>
                <a:path w="845934" h="133957">
                  <a:moveTo>
                    <a:pt x="66978" y="0"/>
                  </a:moveTo>
                  <a:lnTo>
                    <a:pt x="778956" y="0"/>
                  </a:lnTo>
                  <a:cubicBezTo>
                    <a:pt x="796720" y="0"/>
                    <a:pt x="813756" y="7057"/>
                    <a:pt x="826317" y="19617"/>
                  </a:cubicBezTo>
                  <a:cubicBezTo>
                    <a:pt x="838878" y="32178"/>
                    <a:pt x="845934" y="49215"/>
                    <a:pt x="845934" y="66978"/>
                  </a:cubicBezTo>
                  <a:lnTo>
                    <a:pt x="845934" y="66978"/>
                  </a:lnTo>
                  <a:cubicBezTo>
                    <a:pt x="845934" y="103969"/>
                    <a:pt x="815947" y="133957"/>
                    <a:pt x="778956" y="133957"/>
                  </a:cubicBezTo>
                  <a:lnTo>
                    <a:pt x="66978" y="133957"/>
                  </a:lnTo>
                  <a:cubicBezTo>
                    <a:pt x="49215" y="133957"/>
                    <a:pt x="32178" y="126900"/>
                    <a:pt x="19617" y="114339"/>
                  </a:cubicBezTo>
                  <a:cubicBezTo>
                    <a:pt x="7057" y="101778"/>
                    <a:pt x="0" y="84742"/>
                    <a:pt x="0" y="66978"/>
                  </a:cubicBezTo>
                  <a:lnTo>
                    <a:pt x="0" y="66978"/>
                  </a:lnTo>
                  <a:cubicBezTo>
                    <a:pt x="0" y="49215"/>
                    <a:pt x="7057" y="32178"/>
                    <a:pt x="19617" y="19617"/>
                  </a:cubicBezTo>
                  <a:cubicBezTo>
                    <a:pt x="32178" y="7057"/>
                    <a:pt x="49215" y="0"/>
                    <a:pt x="66978"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72" name="TextBox 72"/>
            <p:cNvSpPr txBox="1"/>
            <p:nvPr/>
          </p:nvSpPr>
          <p:spPr>
            <a:xfrm>
              <a:off x="0" y="-9525"/>
              <a:ext cx="845934" cy="143482"/>
            </a:xfrm>
            <a:prstGeom prst="rect">
              <a:avLst/>
            </a:prstGeom>
          </p:spPr>
          <p:txBody>
            <a:bodyPr lIns="50800" tIns="50800" rIns="50800" bIns="50800" rtlCol="0" anchor="ctr"/>
            <a:lstStyle/>
            <a:p>
              <a:pPr algn="ctr">
                <a:lnSpc>
                  <a:spcPts val="1935"/>
                </a:lnSpc>
              </a:pPr>
              <a:r>
                <a:rPr lang="en-US" sz="1500" b="1" spc="58">
                  <a:solidFill>
                    <a:srgbClr val="01426A"/>
                  </a:solidFill>
                  <a:latin typeface="Playfair Display Bold"/>
                  <a:ea typeface="Playfair Display Bold"/>
                  <a:cs typeface="Playfair Display Bold"/>
                  <a:sym typeface="Playfair Display Bold"/>
                </a:rPr>
                <a:t>Safety</a:t>
              </a:r>
            </a:p>
          </p:txBody>
        </p:sp>
      </p:grpSp>
      <p:sp>
        <p:nvSpPr>
          <p:cNvPr id="73" name="AutoShape 73"/>
          <p:cNvSpPr/>
          <p:nvPr/>
        </p:nvSpPr>
        <p:spPr>
          <a:xfrm>
            <a:off x="15384498" y="6665558"/>
            <a:ext cx="0" cy="536575"/>
          </a:xfrm>
          <a:prstGeom prst="line">
            <a:avLst/>
          </a:prstGeom>
          <a:ln w="47625" cap="flat">
            <a:solidFill>
              <a:srgbClr val="A79C93"/>
            </a:solidFill>
            <a:prstDash val="solid"/>
            <a:headEnd type="none" w="sm" len="sm"/>
            <a:tailEnd type="arrow" w="med" len="sm"/>
          </a:ln>
        </p:spPr>
        <p:txBody>
          <a:bodyPr/>
          <a:lstStyle/>
          <a:p>
            <a:endParaRPr lang="en-US"/>
          </a:p>
        </p:txBody>
      </p:sp>
      <p:grpSp>
        <p:nvGrpSpPr>
          <p:cNvPr id="74" name="Group 74"/>
          <p:cNvGrpSpPr/>
          <p:nvPr/>
        </p:nvGrpSpPr>
        <p:grpSpPr>
          <a:xfrm>
            <a:off x="13778545" y="8215574"/>
            <a:ext cx="3211907" cy="508616"/>
            <a:chOff x="0" y="0"/>
            <a:chExt cx="845934" cy="133957"/>
          </a:xfrm>
        </p:grpSpPr>
        <p:sp>
          <p:nvSpPr>
            <p:cNvPr id="75" name="Freeform 75"/>
            <p:cNvSpPr/>
            <p:nvPr/>
          </p:nvSpPr>
          <p:spPr>
            <a:xfrm>
              <a:off x="0" y="0"/>
              <a:ext cx="845934" cy="133957"/>
            </a:xfrm>
            <a:custGeom>
              <a:avLst/>
              <a:gdLst/>
              <a:ahLst/>
              <a:cxnLst/>
              <a:rect l="l" t="t" r="r" b="b"/>
              <a:pathLst>
                <a:path w="845934" h="133957">
                  <a:moveTo>
                    <a:pt x="66978" y="0"/>
                  </a:moveTo>
                  <a:lnTo>
                    <a:pt x="778956" y="0"/>
                  </a:lnTo>
                  <a:cubicBezTo>
                    <a:pt x="796720" y="0"/>
                    <a:pt x="813756" y="7057"/>
                    <a:pt x="826317" y="19617"/>
                  </a:cubicBezTo>
                  <a:cubicBezTo>
                    <a:pt x="838878" y="32178"/>
                    <a:pt x="845934" y="49215"/>
                    <a:pt x="845934" y="66978"/>
                  </a:cubicBezTo>
                  <a:lnTo>
                    <a:pt x="845934" y="66978"/>
                  </a:lnTo>
                  <a:cubicBezTo>
                    <a:pt x="845934" y="103969"/>
                    <a:pt x="815947" y="133957"/>
                    <a:pt x="778956" y="133957"/>
                  </a:cubicBezTo>
                  <a:lnTo>
                    <a:pt x="66978" y="133957"/>
                  </a:lnTo>
                  <a:cubicBezTo>
                    <a:pt x="49215" y="133957"/>
                    <a:pt x="32178" y="126900"/>
                    <a:pt x="19617" y="114339"/>
                  </a:cubicBezTo>
                  <a:cubicBezTo>
                    <a:pt x="7057" y="101778"/>
                    <a:pt x="0" y="84742"/>
                    <a:pt x="0" y="66978"/>
                  </a:cubicBezTo>
                  <a:lnTo>
                    <a:pt x="0" y="66978"/>
                  </a:lnTo>
                  <a:cubicBezTo>
                    <a:pt x="0" y="49215"/>
                    <a:pt x="7057" y="32178"/>
                    <a:pt x="19617" y="19617"/>
                  </a:cubicBezTo>
                  <a:cubicBezTo>
                    <a:pt x="32178" y="7057"/>
                    <a:pt x="49215" y="0"/>
                    <a:pt x="66978" y="0"/>
                  </a:cubicBezTo>
                  <a:close/>
                </a:path>
              </a:pathLst>
            </a:custGeom>
            <a:solidFill>
              <a:srgbClr val="000000">
                <a:alpha val="0"/>
              </a:srgbClr>
            </a:solidFill>
            <a:ln w="47625" cap="rnd">
              <a:solidFill>
                <a:srgbClr val="A79C93"/>
              </a:solidFill>
              <a:prstDash val="solid"/>
              <a:round/>
            </a:ln>
          </p:spPr>
          <p:txBody>
            <a:bodyPr/>
            <a:lstStyle/>
            <a:p>
              <a:endParaRPr lang="en-US"/>
            </a:p>
          </p:txBody>
        </p:sp>
        <p:sp>
          <p:nvSpPr>
            <p:cNvPr id="76" name="TextBox 76"/>
            <p:cNvSpPr txBox="1"/>
            <p:nvPr/>
          </p:nvSpPr>
          <p:spPr>
            <a:xfrm>
              <a:off x="0" y="-9525"/>
              <a:ext cx="845934" cy="143482"/>
            </a:xfrm>
            <a:prstGeom prst="rect">
              <a:avLst/>
            </a:prstGeom>
          </p:spPr>
          <p:txBody>
            <a:bodyPr lIns="50800" tIns="50800" rIns="50800" bIns="50800" rtlCol="0" anchor="ctr"/>
            <a:lstStyle/>
            <a:p>
              <a:pPr algn="ctr">
                <a:lnSpc>
                  <a:spcPts val="1935"/>
                </a:lnSpc>
              </a:pPr>
              <a:r>
                <a:rPr lang="en-US" sz="1500" b="1" spc="58">
                  <a:solidFill>
                    <a:srgbClr val="01426A"/>
                  </a:solidFill>
                  <a:latin typeface="Playfair Display Bold"/>
                  <a:ea typeface="Playfair Display Bold"/>
                  <a:cs typeface="Playfair Display Bold"/>
                  <a:sym typeface="Playfair Display Bold"/>
                </a:rPr>
                <a:t>Non-Mandatory Elements</a:t>
              </a:r>
            </a:p>
          </p:txBody>
        </p:sp>
      </p:grpSp>
      <p:sp>
        <p:nvSpPr>
          <p:cNvPr id="77" name="AutoShape 77"/>
          <p:cNvSpPr/>
          <p:nvPr/>
        </p:nvSpPr>
        <p:spPr>
          <a:xfrm>
            <a:off x="15384498" y="7710749"/>
            <a:ext cx="0" cy="504825"/>
          </a:xfrm>
          <a:prstGeom prst="line">
            <a:avLst/>
          </a:prstGeom>
          <a:ln w="47625" cap="flat">
            <a:solidFill>
              <a:srgbClr val="A79C93"/>
            </a:solidFill>
            <a:prstDash val="solid"/>
            <a:headEnd type="none" w="sm" len="sm"/>
            <a:tailEnd type="arrow" w="med" len="sm"/>
          </a:ln>
        </p:spPr>
        <p:txBody>
          <a:bodyPr/>
          <a:lstStyle/>
          <a:p>
            <a:endParaRPr lang="en-US"/>
          </a:p>
        </p:txBody>
      </p:sp>
      <p:sp>
        <p:nvSpPr>
          <p:cNvPr id="78" name="AutoShape 78"/>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79" name="Freeform 79"/>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4"/>
            <a:stretch>
              <a:fillRect/>
            </a:stretch>
          </a:blipFill>
        </p:spPr>
        <p:txBody>
          <a:bodyPr/>
          <a:lstStyle/>
          <a:p>
            <a:endParaRPr lang="en-US"/>
          </a:p>
        </p:txBody>
      </p:sp>
      <p:sp>
        <p:nvSpPr>
          <p:cNvPr id="80" name="Freeform 80"/>
          <p:cNvSpPr/>
          <p:nvPr/>
        </p:nvSpPr>
        <p:spPr>
          <a:xfrm>
            <a:off x="8518941" y="6871387"/>
            <a:ext cx="656363" cy="1275463"/>
          </a:xfrm>
          <a:custGeom>
            <a:avLst/>
            <a:gdLst/>
            <a:ahLst/>
            <a:cxnLst/>
            <a:rect l="l" t="t" r="r" b="b"/>
            <a:pathLst>
              <a:path w="656363" h="1275463">
                <a:moveTo>
                  <a:pt x="0" y="0"/>
                </a:moveTo>
                <a:lnTo>
                  <a:pt x="656364" y="0"/>
                </a:lnTo>
                <a:lnTo>
                  <a:pt x="656364" y="1275462"/>
                </a:lnTo>
                <a:lnTo>
                  <a:pt x="0" y="1275462"/>
                </a:lnTo>
                <a:lnTo>
                  <a:pt x="0" y="0"/>
                </a:lnTo>
                <a:close/>
              </a:path>
            </a:pathLst>
          </a:custGeom>
          <a:blipFill>
            <a:blip r:embed="rId5"/>
            <a:stretch>
              <a:fillRect l="-2341" r="-2341" b="-23840"/>
            </a:stretch>
          </a:blipFill>
        </p:spPr>
        <p:txBody>
          <a:bodyPr/>
          <a:lstStyle/>
          <a:p>
            <a:endParaRPr lang="en-US"/>
          </a:p>
        </p:txBody>
      </p:sp>
      <p:sp>
        <p:nvSpPr>
          <p:cNvPr id="81" name="TextBox 81"/>
          <p:cNvSpPr txBox="1"/>
          <p:nvPr/>
        </p:nvSpPr>
        <p:spPr>
          <a:xfrm>
            <a:off x="10345250" y="4974675"/>
            <a:ext cx="3134214" cy="225453"/>
          </a:xfrm>
          <a:prstGeom prst="rect">
            <a:avLst/>
          </a:prstGeom>
        </p:spPr>
        <p:txBody>
          <a:bodyPr lIns="0" tIns="0" rIns="0" bIns="0" rtlCol="0" anchor="t">
            <a:spAutoFit/>
          </a:bodyPr>
          <a:lstStyle/>
          <a:p>
            <a:pPr algn="ctr">
              <a:lnSpc>
                <a:spcPts val="1749"/>
              </a:lnSpc>
              <a:spcBef>
                <a:spcPct val="0"/>
              </a:spcBef>
            </a:pPr>
            <a:r>
              <a:rPr lang="en-US" sz="1249" i="1">
                <a:solidFill>
                  <a:srgbClr val="83786F"/>
                </a:solidFill>
                <a:latin typeface="Public Sans Italics"/>
                <a:ea typeface="Public Sans Italics"/>
                <a:cs typeface="Public Sans Italics"/>
                <a:sym typeface="Public Sans Italics"/>
              </a:rPr>
              <a:t>**Not included in the Local Coastal Program</a:t>
            </a:r>
          </a:p>
        </p:txBody>
      </p:sp>
      <p:sp>
        <p:nvSpPr>
          <p:cNvPr id="82" name="TextBox 82"/>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83" name="TextBox 83"/>
          <p:cNvSpPr txBox="1"/>
          <p:nvPr/>
        </p:nvSpPr>
        <p:spPr>
          <a:xfrm>
            <a:off x="2680852" y="6745042"/>
            <a:ext cx="6494453" cy="1401807"/>
          </a:xfrm>
          <a:prstGeom prst="rect">
            <a:avLst/>
          </a:prstGeom>
        </p:spPr>
        <p:txBody>
          <a:bodyPr lIns="0" tIns="0" rIns="0" bIns="0" rtlCol="0" anchor="t">
            <a:spAutoFit/>
          </a:bodyPr>
          <a:lstStyle/>
          <a:p>
            <a:pPr algn="ctr">
              <a:lnSpc>
                <a:spcPts val="6392"/>
              </a:lnSpc>
            </a:pPr>
            <a:r>
              <a:rPr lang="en-US" sz="3632" b="1">
                <a:solidFill>
                  <a:srgbClr val="01426A"/>
                </a:solidFill>
                <a:latin typeface="Playfair Display Bold"/>
                <a:ea typeface="Playfair Display Bold"/>
                <a:cs typeface="Playfair Display Bold"/>
                <a:sym typeface="Playfair Display Bold"/>
              </a:rPr>
              <a:t>PART OF THE LOCAL </a:t>
            </a:r>
          </a:p>
          <a:p>
            <a:pPr algn="ctr">
              <a:lnSpc>
                <a:spcPts val="4249"/>
              </a:lnSpc>
            </a:pPr>
            <a:r>
              <a:rPr lang="en-US" sz="3632" b="1">
                <a:solidFill>
                  <a:srgbClr val="01426A"/>
                </a:solidFill>
                <a:latin typeface="Playfair Display Bold"/>
                <a:ea typeface="Playfair Display Bold"/>
                <a:cs typeface="Playfair Display Bold"/>
                <a:sym typeface="Playfair Display Bold"/>
              </a:rPr>
              <a:t>COASTAL PROGRAM</a:t>
            </a:r>
          </a:p>
        </p:txBody>
      </p:sp>
      <p:sp>
        <p:nvSpPr>
          <p:cNvPr id="84" name="Freeform 84"/>
          <p:cNvSpPr/>
          <p:nvPr/>
        </p:nvSpPr>
        <p:spPr>
          <a:xfrm>
            <a:off x="2547726" y="6322711"/>
            <a:ext cx="6477217" cy="329749"/>
          </a:xfrm>
          <a:custGeom>
            <a:avLst/>
            <a:gdLst/>
            <a:ahLst/>
            <a:cxnLst/>
            <a:rect l="l" t="t" r="r" b="b"/>
            <a:pathLst>
              <a:path w="6477217" h="329749">
                <a:moveTo>
                  <a:pt x="0" y="0"/>
                </a:moveTo>
                <a:lnTo>
                  <a:pt x="6477217" y="0"/>
                </a:lnTo>
                <a:lnTo>
                  <a:pt x="6477217" y="329749"/>
                </a:lnTo>
                <a:lnTo>
                  <a:pt x="0" y="3297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5" name="Freeform 85"/>
          <p:cNvSpPr/>
          <p:nvPr/>
        </p:nvSpPr>
        <p:spPr>
          <a:xfrm>
            <a:off x="396587" y="-95121"/>
            <a:ext cx="2531099" cy="2421392"/>
          </a:xfrm>
          <a:custGeom>
            <a:avLst/>
            <a:gdLst/>
            <a:ahLst/>
            <a:cxnLst/>
            <a:rect l="l" t="t" r="r" b="b"/>
            <a:pathLst>
              <a:path w="2531099" h="2421392">
                <a:moveTo>
                  <a:pt x="0" y="0"/>
                </a:moveTo>
                <a:lnTo>
                  <a:pt x="2531099" y="0"/>
                </a:lnTo>
                <a:lnTo>
                  <a:pt x="2531099" y="2421392"/>
                </a:lnTo>
                <a:lnTo>
                  <a:pt x="0" y="2421392"/>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207028" y="5998483"/>
            <a:ext cx="18535911" cy="4866758"/>
          </a:xfrm>
          <a:custGeom>
            <a:avLst/>
            <a:gdLst/>
            <a:ahLst/>
            <a:cxnLst/>
            <a:rect l="l" t="t" r="r" b="b"/>
            <a:pathLst>
              <a:path w="18535911" h="4866758">
                <a:moveTo>
                  <a:pt x="0" y="0"/>
                </a:moveTo>
                <a:lnTo>
                  <a:pt x="18535911" y="0"/>
                </a:lnTo>
                <a:lnTo>
                  <a:pt x="18535911" y="4866758"/>
                </a:lnTo>
                <a:lnTo>
                  <a:pt x="0" y="4866758"/>
                </a:lnTo>
                <a:lnTo>
                  <a:pt x="0" y="0"/>
                </a:lnTo>
                <a:close/>
              </a:path>
            </a:pathLst>
          </a:custGeom>
          <a:blipFill>
            <a:blip r:embed="rId2"/>
            <a:stretch>
              <a:fillRect l="-2664" r="-2664" b="-12828"/>
            </a:stretch>
          </a:blipFill>
        </p:spPr>
        <p:txBody>
          <a:bodyPr/>
          <a:lstStyle/>
          <a:p>
            <a:endParaRPr lang="en-US"/>
          </a:p>
        </p:txBody>
      </p:sp>
      <p:sp>
        <p:nvSpPr>
          <p:cNvPr id="3" name="AutoShape 3"/>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4" name="Freeform 4"/>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3"/>
            <a:stretch>
              <a:fillRect/>
            </a:stretch>
          </a:blipFill>
        </p:spPr>
        <p:txBody>
          <a:bodyPr/>
          <a:lstStyle/>
          <a:p>
            <a:endParaRPr lang="en-US"/>
          </a:p>
        </p:txBody>
      </p:sp>
      <p:sp>
        <p:nvSpPr>
          <p:cNvPr id="5" name="Freeform 5"/>
          <p:cNvSpPr/>
          <p:nvPr/>
        </p:nvSpPr>
        <p:spPr>
          <a:xfrm>
            <a:off x="-2887158" y="-1974799"/>
            <a:ext cx="16230600" cy="7973282"/>
          </a:xfrm>
          <a:custGeom>
            <a:avLst/>
            <a:gdLst/>
            <a:ahLst/>
            <a:cxnLst/>
            <a:rect l="l" t="t" r="r" b="b"/>
            <a:pathLst>
              <a:path w="16230600" h="7973282">
                <a:moveTo>
                  <a:pt x="0" y="0"/>
                </a:moveTo>
                <a:lnTo>
                  <a:pt x="16230600" y="0"/>
                </a:lnTo>
                <a:lnTo>
                  <a:pt x="16230600" y="7973282"/>
                </a:lnTo>
                <a:lnTo>
                  <a:pt x="0" y="7973282"/>
                </a:lnTo>
                <a:lnTo>
                  <a:pt x="0" y="0"/>
                </a:lnTo>
                <a:close/>
              </a:path>
            </a:pathLst>
          </a:custGeom>
          <a:blipFill>
            <a:blip r:embed="rId4"/>
            <a:stretch>
              <a:fillRect/>
            </a:stretch>
          </a:blipFill>
        </p:spPr>
        <p:txBody>
          <a:bodyPr/>
          <a:lstStyle/>
          <a:p>
            <a:endParaRPr lang="en-US"/>
          </a:p>
        </p:txBody>
      </p:sp>
      <p:sp>
        <p:nvSpPr>
          <p:cNvPr id="6" name="Freeform 6"/>
          <p:cNvSpPr/>
          <p:nvPr/>
        </p:nvSpPr>
        <p:spPr>
          <a:xfrm>
            <a:off x="6894677" y="-2414554"/>
            <a:ext cx="14630400" cy="8229600"/>
          </a:xfrm>
          <a:custGeom>
            <a:avLst/>
            <a:gdLst/>
            <a:ahLst/>
            <a:cxnLst/>
            <a:rect l="l" t="t" r="r" b="b"/>
            <a:pathLst>
              <a:path w="14630400" h="8229600">
                <a:moveTo>
                  <a:pt x="0" y="0"/>
                </a:moveTo>
                <a:lnTo>
                  <a:pt x="14630400" y="0"/>
                </a:lnTo>
                <a:lnTo>
                  <a:pt x="14630400" y="8229600"/>
                </a:lnTo>
                <a:lnTo>
                  <a:pt x="0" y="8229600"/>
                </a:lnTo>
                <a:lnTo>
                  <a:pt x="0" y="0"/>
                </a:lnTo>
                <a:close/>
              </a:path>
            </a:pathLst>
          </a:custGeom>
          <a:blipFill>
            <a:blip r:embed="rId5"/>
            <a:stretch>
              <a:fillRect/>
            </a:stretch>
          </a:blipFill>
        </p:spPr>
        <p:txBody>
          <a:bodyPr/>
          <a:lstStyle/>
          <a:p>
            <a:endParaRPr lang="en-US"/>
          </a:p>
        </p:txBody>
      </p:sp>
      <p:sp>
        <p:nvSpPr>
          <p:cNvPr id="7" name="Freeform 7"/>
          <p:cNvSpPr/>
          <p:nvPr/>
        </p:nvSpPr>
        <p:spPr>
          <a:xfrm>
            <a:off x="13038148" y="6225707"/>
            <a:ext cx="4588115" cy="3943867"/>
          </a:xfrm>
          <a:custGeom>
            <a:avLst/>
            <a:gdLst/>
            <a:ahLst/>
            <a:cxnLst/>
            <a:rect l="l" t="t" r="r" b="b"/>
            <a:pathLst>
              <a:path w="4588115" h="3943867">
                <a:moveTo>
                  <a:pt x="0" y="0"/>
                </a:moveTo>
                <a:lnTo>
                  <a:pt x="4588116" y="0"/>
                </a:lnTo>
                <a:lnTo>
                  <a:pt x="4588116" y="3943867"/>
                </a:lnTo>
                <a:lnTo>
                  <a:pt x="0" y="3943867"/>
                </a:lnTo>
                <a:lnTo>
                  <a:pt x="0" y="0"/>
                </a:lnTo>
                <a:close/>
              </a:path>
            </a:pathLst>
          </a:custGeom>
          <a:blipFill>
            <a:blip r:embed="rId6"/>
            <a:stretch>
              <a:fillRect/>
            </a:stretch>
          </a:blipFill>
        </p:spPr>
        <p:txBody>
          <a:bodyPr/>
          <a:lstStyle/>
          <a:p>
            <a:endParaRPr lang="en-US"/>
          </a:p>
        </p:txBody>
      </p:sp>
      <p:graphicFrame>
        <p:nvGraphicFramePr>
          <p:cNvPr id="8" name="Table 8"/>
          <p:cNvGraphicFramePr>
            <a:graphicFrameLocks noGrp="1"/>
          </p:cNvGraphicFramePr>
          <p:nvPr/>
        </p:nvGraphicFramePr>
        <p:xfrm>
          <a:off x="4078123" y="2704639"/>
          <a:ext cx="10131754" cy="6768663"/>
        </p:xfrm>
        <a:graphic>
          <a:graphicData uri="http://schemas.openxmlformats.org/drawingml/2006/table">
            <a:tbl>
              <a:tblPr/>
              <a:tblGrid>
                <a:gridCol w="10131754">
                  <a:extLst>
                    <a:ext uri="{9D8B030D-6E8A-4147-A177-3AD203B41FA5}">
                      <a16:colId xmlns:a16="http://schemas.microsoft.com/office/drawing/2014/main" val="20000"/>
                    </a:ext>
                  </a:extLst>
                </a:gridCol>
              </a:tblGrid>
              <a:tr h="1264631">
                <a:tc>
                  <a:txBody>
                    <a:bodyPr/>
                    <a:lstStyle/>
                    <a:p>
                      <a:pPr algn="ctr">
                        <a:lnSpc>
                          <a:spcPts val="5319"/>
                        </a:lnSpc>
                        <a:defRPr/>
                      </a:pPr>
                      <a:r>
                        <a:rPr lang="en-US" sz="3799" b="1">
                          <a:solidFill>
                            <a:srgbClr val="01426A"/>
                          </a:solidFill>
                          <a:latin typeface="Public Sans Bold"/>
                          <a:ea typeface="Public Sans Bold"/>
                          <a:cs typeface="Public Sans Bold"/>
                          <a:sym typeface="Public Sans Bold"/>
                        </a:rPr>
                        <a:t>Area </a:t>
                      </a:r>
                      <a:r>
                        <a:rPr lang="en-US" sz="3799">
                          <a:solidFill>
                            <a:srgbClr val="01426A"/>
                          </a:solidFill>
                          <a:latin typeface="Public Sans"/>
                          <a:ea typeface="Public Sans"/>
                          <a:cs typeface="Public Sans"/>
                          <a:sym typeface="Public Sans"/>
                        </a:rPr>
                        <a:t>(Part II)</a:t>
                      </a:r>
                      <a:endParaRPr lang="en-US" sz="1100"/>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extLst>
                  <a:ext uri="{0D108BD9-81ED-4DB2-BD59-A6C34878D82A}">
                    <a16:rowId xmlns:a16="http://schemas.microsoft.com/office/drawing/2014/main" val="10000"/>
                  </a:ext>
                </a:extLst>
              </a:tr>
              <a:tr h="1139891">
                <a:tc>
                  <a:txBody>
                    <a:bodyPr/>
                    <a:lstStyle/>
                    <a:p>
                      <a:pPr algn="ctr">
                        <a:lnSpc>
                          <a:spcPts val="4899"/>
                        </a:lnSpc>
                        <a:defRPr/>
                      </a:pPr>
                      <a:r>
                        <a:rPr lang="en-US" sz="3499">
                          <a:solidFill>
                            <a:srgbClr val="01426A"/>
                          </a:solidFill>
                          <a:latin typeface="Public Sans"/>
                          <a:ea typeface="Public Sans"/>
                          <a:cs typeface="Public Sans"/>
                          <a:sym typeface="Public Sans"/>
                        </a:rPr>
                        <a:t>Estero</a:t>
                      </a:r>
                      <a:endParaRPr lang="en-US" sz="1100"/>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extLst>
                  <a:ext uri="{0D108BD9-81ED-4DB2-BD59-A6C34878D82A}">
                    <a16:rowId xmlns:a16="http://schemas.microsoft.com/office/drawing/2014/main" val="10001"/>
                  </a:ext>
                </a:extLst>
              </a:tr>
              <a:tr h="1265942">
                <a:tc>
                  <a:txBody>
                    <a:bodyPr/>
                    <a:lstStyle/>
                    <a:p>
                      <a:pPr algn="ctr">
                        <a:lnSpc>
                          <a:spcPts val="4899"/>
                        </a:lnSpc>
                        <a:defRPr/>
                      </a:pPr>
                      <a:r>
                        <a:rPr lang="en-US" sz="3499">
                          <a:solidFill>
                            <a:srgbClr val="01426A"/>
                          </a:solidFill>
                          <a:latin typeface="Public Sans"/>
                          <a:ea typeface="Public Sans"/>
                          <a:cs typeface="Public Sans"/>
                          <a:sym typeface="Public Sans"/>
                        </a:rPr>
                        <a:t>North Coast</a:t>
                      </a:r>
                      <a:endParaRPr lang="en-US" sz="1100"/>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extLst>
                  <a:ext uri="{0D108BD9-81ED-4DB2-BD59-A6C34878D82A}">
                    <a16:rowId xmlns:a16="http://schemas.microsoft.com/office/drawing/2014/main" val="10002"/>
                  </a:ext>
                </a:extLst>
              </a:tr>
              <a:tr h="1439478">
                <a:tc>
                  <a:txBody>
                    <a:bodyPr/>
                    <a:lstStyle/>
                    <a:p>
                      <a:pPr algn="ctr">
                        <a:lnSpc>
                          <a:spcPts val="4899"/>
                        </a:lnSpc>
                        <a:defRPr/>
                      </a:pPr>
                      <a:r>
                        <a:rPr lang="en-US" sz="3499">
                          <a:solidFill>
                            <a:srgbClr val="01426A"/>
                          </a:solidFill>
                          <a:latin typeface="Public Sans"/>
                          <a:ea typeface="Public Sans"/>
                          <a:cs typeface="Public Sans"/>
                          <a:sym typeface="Public Sans"/>
                        </a:rPr>
                        <a:t>San Luis Obispo (Coastal)</a:t>
                      </a:r>
                      <a:endParaRPr lang="en-US" sz="1100"/>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extLst>
                  <a:ext uri="{0D108BD9-81ED-4DB2-BD59-A6C34878D82A}">
                    <a16:rowId xmlns:a16="http://schemas.microsoft.com/office/drawing/2014/main" val="10003"/>
                  </a:ext>
                </a:extLst>
              </a:tr>
              <a:tr h="1658721">
                <a:tc>
                  <a:txBody>
                    <a:bodyPr/>
                    <a:lstStyle/>
                    <a:p>
                      <a:pPr algn="ctr">
                        <a:lnSpc>
                          <a:spcPts val="4899"/>
                        </a:lnSpc>
                        <a:defRPr/>
                      </a:pPr>
                      <a:r>
                        <a:rPr lang="en-US" sz="3499">
                          <a:solidFill>
                            <a:srgbClr val="01426A"/>
                          </a:solidFill>
                          <a:latin typeface="Public Sans"/>
                          <a:ea typeface="Public Sans"/>
                          <a:cs typeface="Public Sans"/>
                          <a:sym typeface="Public Sans"/>
                        </a:rPr>
                        <a:t>South County (Coastal)</a:t>
                      </a:r>
                      <a:endParaRPr lang="en-US" sz="1100"/>
                    </a:p>
                  </a:txBody>
                  <a:tcPr marL="190500" marR="190500" marT="190500" marB="190500" anchor="ctr">
                    <a:lnL w="38100" cap="flat" cmpd="sng" algn="ctr">
                      <a:solidFill>
                        <a:srgbClr val="83786F"/>
                      </a:solidFill>
                      <a:prstDash val="solid"/>
                      <a:round/>
                      <a:headEnd type="none" w="med" len="med"/>
                      <a:tailEnd type="none" w="med" len="med"/>
                    </a:lnL>
                    <a:lnR w="38100" cap="flat" cmpd="sng" algn="ctr">
                      <a:solidFill>
                        <a:srgbClr val="83786F"/>
                      </a:solidFill>
                      <a:prstDash val="solid"/>
                      <a:round/>
                      <a:headEnd type="none" w="med" len="med"/>
                      <a:tailEnd type="none" w="med" len="med"/>
                    </a:lnR>
                    <a:lnT w="38100" cap="flat" cmpd="sng" algn="ctr">
                      <a:solidFill>
                        <a:srgbClr val="83786F"/>
                      </a:solidFill>
                      <a:prstDash val="solid"/>
                      <a:round/>
                      <a:headEnd type="none" w="med" len="med"/>
                      <a:tailEnd type="none" w="med" len="med"/>
                    </a:lnT>
                    <a:lnB w="38100" cap="flat" cmpd="sng" algn="ctr">
                      <a:solidFill>
                        <a:srgbClr val="83786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Freeform 9"/>
          <p:cNvSpPr/>
          <p:nvPr/>
        </p:nvSpPr>
        <p:spPr>
          <a:xfrm>
            <a:off x="14209877" y="150403"/>
            <a:ext cx="4205290" cy="2554236"/>
          </a:xfrm>
          <a:custGeom>
            <a:avLst/>
            <a:gdLst/>
            <a:ahLst/>
            <a:cxnLst/>
            <a:rect l="l" t="t" r="r" b="b"/>
            <a:pathLst>
              <a:path w="4205290" h="2554236">
                <a:moveTo>
                  <a:pt x="0" y="0"/>
                </a:moveTo>
                <a:lnTo>
                  <a:pt x="4205289" y="0"/>
                </a:lnTo>
                <a:lnTo>
                  <a:pt x="4205289" y="2554236"/>
                </a:lnTo>
                <a:lnTo>
                  <a:pt x="0" y="25542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23955" y="2011842"/>
            <a:ext cx="3908895" cy="6420020"/>
          </a:xfrm>
          <a:custGeom>
            <a:avLst/>
            <a:gdLst/>
            <a:ahLst/>
            <a:cxnLst/>
            <a:rect l="l" t="t" r="r" b="b"/>
            <a:pathLst>
              <a:path w="3908895" h="6420020">
                <a:moveTo>
                  <a:pt x="0" y="0"/>
                </a:moveTo>
                <a:lnTo>
                  <a:pt x="3908894" y="0"/>
                </a:lnTo>
                <a:lnTo>
                  <a:pt x="3908894" y="6420020"/>
                </a:lnTo>
                <a:lnTo>
                  <a:pt x="0" y="6420020"/>
                </a:lnTo>
                <a:lnTo>
                  <a:pt x="0" y="0"/>
                </a:lnTo>
                <a:close/>
              </a:path>
            </a:pathLst>
          </a:custGeom>
          <a:blipFill>
            <a:blip r:embed="rId9">
              <a:alphaModFix amt="76000"/>
            </a:blip>
            <a:stretch>
              <a:fillRect l="-4439" r="-4439"/>
            </a:stretch>
          </a:blipFill>
        </p:spPr>
        <p:txBody>
          <a:bodyPr/>
          <a:lstStyle/>
          <a:p>
            <a:endParaRPr lang="en-US"/>
          </a:p>
        </p:txBody>
      </p:sp>
      <p:sp>
        <p:nvSpPr>
          <p:cNvPr id="11" name="Freeform 11"/>
          <p:cNvSpPr/>
          <p:nvPr/>
        </p:nvSpPr>
        <p:spPr>
          <a:xfrm rot="-1388235">
            <a:off x="14673584" y="5652464"/>
            <a:ext cx="2560007" cy="1381337"/>
          </a:xfrm>
          <a:custGeom>
            <a:avLst/>
            <a:gdLst/>
            <a:ahLst/>
            <a:cxnLst/>
            <a:rect l="l" t="t" r="r" b="b"/>
            <a:pathLst>
              <a:path w="2560007" h="1381337">
                <a:moveTo>
                  <a:pt x="0" y="0"/>
                </a:moveTo>
                <a:lnTo>
                  <a:pt x="2560008" y="0"/>
                </a:lnTo>
                <a:lnTo>
                  <a:pt x="2560008" y="1381337"/>
                </a:lnTo>
                <a:lnTo>
                  <a:pt x="0" y="1381337"/>
                </a:lnTo>
                <a:lnTo>
                  <a:pt x="0" y="0"/>
                </a:lnTo>
                <a:close/>
              </a:path>
            </a:pathLst>
          </a:custGeom>
          <a:blipFill>
            <a:blip r:embed="rId10">
              <a:alphaModFix amt="97000"/>
            </a:blip>
            <a:stretch>
              <a:fillRect/>
            </a:stretch>
          </a:blipFill>
        </p:spPr>
        <p:txBody>
          <a:bodyPr/>
          <a:lstStyle/>
          <a:p>
            <a:endParaRPr lang="en-US"/>
          </a:p>
        </p:txBody>
      </p:sp>
      <p:sp>
        <p:nvSpPr>
          <p:cNvPr id="12" name="Freeform 12"/>
          <p:cNvSpPr/>
          <p:nvPr/>
        </p:nvSpPr>
        <p:spPr>
          <a:xfrm>
            <a:off x="16883737" y="8350918"/>
            <a:ext cx="1445146" cy="1244632"/>
          </a:xfrm>
          <a:custGeom>
            <a:avLst/>
            <a:gdLst/>
            <a:ahLst/>
            <a:cxnLst/>
            <a:rect l="l" t="t" r="r" b="b"/>
            <a:pathLst>
              <a:path w="1445146" h="1244632">
                <a:moveTo>
                  <a:pt x="0" y="0"/>
                </a:moveTo>
                <a:lnTo>
                  <a:pt x="1445146" y="0"/>
                </a:lnTo>
                <a:lnTo>
                  <a:pt x="1445146" y="1244632"/>
                </a:lnTo>
                <a:lnTo>
                  <a:pt x="0" y="1244632"/>
                </a:lnTo>
                <a:lnTo>
                  <a:pt x="0" y="0"/>
                </a:lnTo>
                <a:close/>
              </a:path>
            </a:pathLst>
          </a:custGeom>
          <a:blipFill>
            <a:blip r:embed="rId11">
              <a:alphaModFix amt="85000"/>
            </a:blip>
            <a:stretch>
              <a:fillRect/>
            </a:stretch>
          </a:blipFill>
        </p:spPr>
        <p:txBody>
          <a:bodyPr/>
          <a:lstStyle/>
          <a:p>
            <a:endParaRPr lang="en-US"/>
          </a:p>
        </p:txBody>
      </p:sp>
      <p:sp>
        <p:nvSpPr>
          <p:cNvPr id="13" name="TextBox 13"/>
          <p:cNvSpPr txBox="1"/>
          <p:nvPr/>
        </p:nvSpPr>
        <p:spPr>
          <a:xfrm>
            <a:off x="16883737" y="9690800"/>
            <a:ext cx="1111710" cy="444762"/>
          </a:xfrm>
          <a:prstGeom prst="rect">
            <a:avLst/>
          </a:prstGeom>
        </p:spPr>
        <p:txBody>
          <a:bodyPr lIns="0" tIns="0" rIns="0" bIns="0" rtlCol="0" anchor="t">
            <a:spAutoFit/>
          </a:bodyPr>
          <a:lstStyle/>
          <a:p>
            <a:pPr algn="l">
              <a:lnSpc>
                <a:spcPts val="3228"/>
              </a:lnSpc>
            </a:pPr>
            <a:r>
              <a:rPr lang="en-US" sz="3547" spc="17">
                <a:solidFill>
                  <a:srgbClr val="01426A"/>
                </a:solidFill>
                <a:latin typeface="Playfair Display"/>
                <a:ea typeface="Playfair Display"/>
                <a:cs typeface="Playfair Display"/>
                <a:sym typeface="Playfair Display"/>
              </a:rPr>
              <a:t>P&amp;B</a:t>
            </a:r>
          </a:p>
        </p:txBody>
      </p:sp>
      <p:sp>
        <p:nvSpPr>
          <p:cNvPr id="14" name="TextBox 14"/>
          <p:cNvSpPr txBox="1"/>
          <p:nvPr/>
        </p:nvSpPr>
        <p:spPr>
          <a:xfrm>
            <a:off x="3561930" y="45628"/>
            <a:ext cx="11164139" cy="2542281"/>
          </a:xfrm>
          <a:prstGeom prst="rect">
            <a:avLst/>
          </a:prstGeom>
        </p:spPr>
        <p:txBody>
          <a:bodyPr lIns="0" tIns="0" rIns="0" bIns="0" rtlCol="0" anchor="t">
            <a:spAutoFit/>
          </a:bodyPr>
          <a:lstStyle/>
          <a:p>
            <a:pPr algn="ctr">
              <a:lnSpc>
                <a:spcPts val="7562"/>
              </a:lnSpc>
            </a:pPr>
            <a:r>
              <a:rPr lang="en-US" sz="5402">
                <a:solidFill>
                  <a:srgbClr val="01426A"/>
                </a:solidFill>
                <a:latin typeface="Playfair Display"/>
                <a:ea typeface="Playfair Display"/>
                <a:cs typeface="Playfair Display"/>
                <a:sym typeface="Playfair Display"/>
              </a:rPr>
              <a:t>Land Use and Circulation Elements </a:t>
            </a:r>
          </a:p>
          <a:p>
            <a:pPr algn="ctr">
              <a:lnSpc>
                <a:spcPts val="7562"/>
              </a:lnSpc>
              <a:spcBef>
                <a:spcPct val="0"/>
              </a:spcBef>
            </a:pPr>
            <a:r>
              <a:rPr lang="en-US" sz="5402">
                <a:solidFill>
                  <a:srgbClr val="01426A"/>
                </a:solidFill>
                <a:latin typeface="Playfair Display"/>
                <a:ea typeface="Playfair Display"/>
                <a:cs typeface="Playfair Display"/>
                <a:sym typeface="Playfair Display"/>
              </a:rPr>
              <a:t>of the General Plan</a:t>
            </a:r>
          </a:p>
          <a:p>
            <a:pPr algn="ctr">
              <a:lnSpc>
                <a:spcPts val="5132"/>
              </a:lnSpc>
              <a:spcBef>
                <a:spcPct val="0"/>
              </a:spcBef>
            </a:pPr>
            <a:r>
              <a:rPr lang="en-US" sz="3665" b="1" i="1">
                <a:solidFill>
                  <a:srgbClr val="83786F"/>
                </a:solidFill>
                <a:latin typeface="Playfair Display Bold Italics"/>
                <a:ea typeface="Playfair Display Bold Italics"/>
                <a:cs typeface="Playfair Display Bold Italics"/>
                <a:sym typeface="Playfair Display Bold Italics"/>
              </a:rPr>
              <a:t>(Coastal)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Freeform 4"/>
          <p:cNvSpPr/>
          <p:nvPr/>
        </p:nvSpPr>
        <p:spPr>
          <a:xfrm>
            <a:off x="2113725" y="2523381"/>
            <a:ext cx="12999406" cy="7951660"/>
          </a:xfrm>
          <a:custGeom>
            <a:avLst/>
            <a:gdLst/>
            <a:ahLst/>
            <a:cxnLst/>
            <a:rect l="l" t="t" r="r" b="b"/>
            <a:pathLst>
              <a:path w="12999406" h="7951660">
                <a:moveTo>
                  <a:pt x="0" y="0"/>
                </a:moveTo>
                <a:lnTo>
                  <a:pt x="12999406" y="0"/>
                </a:lnTo>
                <a:lnTo>
                  <a:pt x="12999406" y="7951660"/>
                </a:lnTo>
                <a:lnTo>
                  <a:pt x="0" y="7951660"/>
                </a:lnTo>
                <a:lnTo>
                  <a:pt x="0" y="0"/>
                </a:lnTo>
                <a:close/>
              </a:path>
            </a:pathLst>
          </a:custGeom>
          <a:blipFill>
            <a:blip r:embed="rId3"/>
            <a:stretch>
              <a:fillRect/>
            </a:stretch>
          </a:blipFill>
          <a:ln cap="sq">
            <a:noFill/>
            <a:prstDash val="solid"/>
            <a:miter/>
          </a:ln>
        </p:spPr>
        <p:txBody>
          <a:bodyPr/>
          <a:lstStyle/>
          <a:p>
            <a:endParaRPr lang="en-US"/>
          </a:p>
        </p:txBody>
      </p:sp>
      <p:sp>
        <p:nvSpPr>
          <p:cNvPr id="5" name="TextBox 5"/>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6" name="TextBox 6"/>
          <p:cNvSpPr txBox="1"/>
          <p:nvPr/>
        </p:nvSpPr>
        <p:spPr>
          <a:xfrm>
            <a:off x="470351" y="155527"/>
            <a:ext cx="17107759" cy="2633472"/>
          </a:xfrm>
          <a:prstGeom prst="rect">
            <a:avLst/>
          </a:prstGeom>
        </p:spPr>
        <p:txBody>
          <a:bodyPr lIns="0" tIns="0" rIns="0" bIns="0" rtlCol="0" anchor="t">
            <a:spAutoFit/>
          </a:bodyPr>
          <a:lstStyle/>
          <a:p>
            <a:pPr algn="ctr">
              <a:lnSpc>
                <a:spcPts val="7840"/>
              </a:lnSpc>
            </a:pPr>
            <a:r>
              <a:rPr lang="en-US" sz="5600">
                <a:solidFill>
                  <a:srgbClr val="83786F"/>
                </a:solidFill>
                <a:latin typeface="Playfair Display"/>
                <a:ea typeface="Playfair Display"/>
                <a:cs typeface="Playfair Display"/>
                <a:sym typeface="Playfair Display"/>
              </a:rPr>
              <a:t>Land Use and Circulation Elements </a:t>
            </a:r>
          </a:p>
          <a:p>
            <a:pPr algn="ctr">
              <a:lnSpc>
                <a:spcPts val="7840"/>
              </a:lnSpc>
              <a:spcBef>
                <a:spcPct val="0"/>
              </a:spcBef>
            </a:pPr>
            <a:r>
              <a:rPr lang="en-US" sz="5600">
                <a:solidFill>
                  <a:srgbClr val="83786F"/>
                </a:solidFill>
                <a:latin typeface="Playfair Display"/>
                <a:ea typeface="Playfair Display"/>
                <a:cs typeface="Playfair Display"/>
                <a:sym typeface="Playfair Display"/>
              </a:rPr>
              <a:t>of the General Plan</a:t>
            </a:r>
          </a:p>
          <a:p>
            <a:pPr algn="ctr">
              <a:lnSpc>
                <a:spcPts val="5320"/>
              </a:lnSpc>
              <a:spcBef>
                <a:spcPct val="0"/>
              </a:spcBef>
            </a:pPr>
            <a:r>
              <a:rPr lang="en-US" sz="3800" i="1">
                <a:solidFill>
                  <a:srgbClr val="83786F"/>
                </a:solidFill>
                <a:latin typeface="Playfair Display Italics"/>
                <a:ea typeface="Playfair Display Italics"/>
                <a:cs typeface="Playfair Display Italics"/>
                <a:sym typeface="Playfair Display Italics"/>
              </a:rPr>
              <a:t>(</a:t>
            </a:r>
            <a:r>
              <a:rPr lang="en-US" sz="3800" b="1" i="1">
                <a:solidFill>
                  <a:srgbClr val="83786F"/>
                </a:solidFill>
                <a:latin typeface="Playfair Display Bold Italics"/>
                <a:ea typeface="Playfair Display Bold Italics"/>
                <a:cs typeface="Playfair Display Bold Italics"/>
                <a:sym typeface="Playfair Display Bold Italics"/>
              </a:rPr>
              <a:t>Coastal</a:t>
            </a:r>
            <a:r>
              <a:rPr lang="en-US" sz="3800" i="1">
                <a:solidFill>
                  <a:srgbClr val="83786F"/>
                </a:solidFill>
                <a:latin typeface="Playfair Display Italics"/>
                <a:ea typeface="Playfair Display Italics"/>
                <a:cs typeface="Playfair Display Italics"/>
                <a:sym typeface="Playfair Display Italics"/>
              </a:rPr>
              <a:t>)</a:t>
            </a:r>
          </a:p>
        </p:txBody>
      </p:sp>
      <p:sp>
        <p:nvSpPr>
          <p:cNvPr id="7" name="TextBox 7"/>
          <p:cNvSpPr txBox="1"/>
          <p:nvPr/>
        </p:nvSpPr>
        <p:spPr>
          <a:xfrm>
            <a:off x="2845987" y="2099010"/>
            <a:ext cx="4119920" cy="667766"/>
          </a:xfrm>
          <a:prstGeom prst="rect">
            <a:avLst/>
          </a:prstGeom>
        </p:spPr>
        <p:txBody>
          <a:bodyPr lIns="0" tIns="0" rIns="0" bIns="0" rtlCol="0" anchor="t">
            <a:spAutoFit/>
          </a:bodyPr>
          <a:lstStyle/>
          <a:p>
            <a:pPr algn="l">
              <a:lnSpc>
                <a:spcPts val="5632"/>
              </a:lnSpc>
            </a:pPr>
            <a:r>
              <a:rPr lang="en-US" sz="3200">
                <a:solidFill>
                  <a:srgbClr val="01426A"/>
                </a:solidFill>
                <a:latin typeface="Public Sans"/>
                <a:ea typeface="Public Sans"/>
                <a:cs typeface="Public Sans"/>
                <a:sym typeface="Public Sans"/>
              </a:rPr>
              <a:t>Official Maps (Part III)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Freeform 4"/>
          <p:cNvSpPr/>
          <p:nvPr/>
        </p:nvSpPr>
        <p:spPr>
          <a:xfrm>
            <a:off x="5069624" y="8857307"/>
            <a:ext cx="8148752" cy="1312267"/>
          </a:xfrm>
          <a:custGeom>
            <a:avLst/>
            <a:gdLst/>
            <a:ahLst/>
            <a:cxnLst/>
            <a:rect l="l" t="t" r="r" b="b"/>
            <a:pathLst>
              <a:path w="8148752" h="1312267">
                <a:moveTo>
                  <a:pt x="0" y="0"/>
                </a:moveTo>
                <a:lnTo>
                  <a:pt x="8148752" y="0"/>
                </a:lnTo>
                <a:lnTo>
                  <a:pt x="8148752" y="1312267"/>
                </a:lnTo>
                <a:lnTo>
                  <a:pt x="0" y="1312267"/>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3853155" y="4420818"/>
            <a:ext cx="2958101" cy="4141395"/>
            <a:chOff x="0" y="0"/>
            <a:chExt cx="3944135" cy="5521860"/>
          </a:xfrm>
        </p:grpSpPr>
        <p:grpSp>
          <p:nvGrpSpPr>
            <p:cNvPr id="6" name="Group 6"/>
            <p:cNvGrpSpPr/>
            <p:nvPr/>
          </p:nvGrpSpPr>
          <p:grpSpPr>
            <a:xfrm>
              <a:off x="0" y="695786"/>
              <a:ext cx="3944135" cy="4826074"/>
              <a:chOff x="0" y="0"/>
              <a:chExt cx="779088" cy="953299"/>
            </a:xfrm>
          </p:grpSpPr>
          <p:sp>
            <p:nvSpPr>
              <p:cNvPr id="7" name="Freeform 7"/>
              <p:cNvSpPr/>
              <p:nvPr/>
            </p:nvSpPr>
            <p:spPr>
              <a:xfrm>
                <a:off x="0" y="0"/>
                <a:ext cx="779088" cy="953299"/>
              </a:xfrm>
              <a:custGeom>
                <a:avLst/>
                <a:gdLst/>
                <a:ahLst/>
                <a:cxnLst/>
                <a:rect l="l" t="t" r="r" b="b"/>
                <a:pathLst>
                  <a:path w="779088" h="953299">
                    <a:moveTo>
                      <a:pt x="133477" y="0"/>
                    </a:moveTo>
                    <a:lnTo>
                      <a:pt x="645612" y="0"/>
                    </a:lnTo>
                    <a:cubicBezTo>
                      <a:pt x="719329" y="0"/>
                      <a:pt x="779088" y="59760"/>
                      <a:pt x="779088" y="133477"/>
                    </a:cubicBezTo>
                    <a:lnTo>
                      <a:pt x="779088" y="819822"/>
                    </a:lnTo>
                    <a:cubicBezTo>
                      <a:pt x="779088" y="855222"/>
                      <a:pt x="765026" y="889172"/>
                      <a:pt x="739994" y="914204"/>
                    </a:cubicBezTo>
                    <a:cubicBezTo>
                      <a:pt x="714962" y="939236"/>
                      <a:pt x="681012" y="953299"/>
                      <a:pt x="645612" y="953299"/>
                    </a:cubicBezTo>
                    <a:lnTo>
                      <a:pt x="133477" y="953299"/>
                    </a:lnTo>
                    <a:cubicBezTo>
                      <a:pt x="59760" y="953299"/>
                      <a:pt x="0" y="893539"/>
                      <a:pt x="0" y="819822"/>
                    </a:cubicBezTo>
                    <a:lnTo>
                      <a:pt x="0" y="133477"/>
                    </a:lnTo>
                    <a:cubicBezTo>
                      <a:pt x="0" y="59760"/>
                      <a:pt x="59760" y="0"/>
                      <a:pt x="133477" y="0"/>
                    </a:cubicBezTo>
                    <a:close/>
                  </a:path>
                </a:pathLst>
              </a:custGeom>
              <a:solidFill>
                <a:srgbClr val="83786F"/>
              </a:solidFill>
            </p:spPr>
            <p:txBody>
              <a:bodyPr/>
              <a:lstStyle/>
              <a:p>
                <a:endParaRPr lang="en-US"/>
              </a:p>
            </p:txBody>
          </p:sp>
          <p:sp>
            <p:nvSpPr>
              <p:cNvPr id="8" name="TextBox 8"/>
              <p:cNvSpPr txBox="1"/>
              <p:nvPr/>
            </p:nvSpPr>
            <p:spPr>
              <a:xfrm>
                <a:off x="0" y="-28575"/>
                <a:ext cx="779088" cy="981874"/>
              </a:xfrm>
              <a:prstGeom prst="rect">
                <a:avLst/>
              </a:prstGeom>
            </p:spPr>
            <p:txBody>
              <a:bodyPr lIns="50800" tIns="50800" rIns="50800" bIns="50800" rtlCol="0" anchor="ctr"/>
              <a:lstStyle/>
              <a:p>
                <a:pPr algn="ctr">
                  <a:lnSpc>
                    <a:spcPts val="1889"/>
                  </a:lnSpc>
                </a:pPr>
                <a:endParaRPr/>
              </a:p>
            </p:txBody>
          </p:sp>
        </p:grpSp>
        <p:grpSp>
          <p:nvGrpSpPr>
            <p:cNvPr id="9" name="Group 9"/>
            <p:cNvGrpSpPr/>
            <p:nvPr/>
          </p:nvGrpSpPr>
          <p:grpSpPr>
            <a:xfrm>
              <a:off x="328466" y="0"/>
              <a:ext cx="3287203" cy="2129982"/>
              <a:chOff x="0" y="0"/>
              <a:chExt cx="649324" cy="420737"/>
            </a:xfrm>
          </p:grpSpPr>
          <p:sp>
            <p:nvSpPr>
              <p:cNvPr id="10" name="Freeform 10"/>
              <p:cNvSpPr/>
              <p:nvPr/>
            </p:nvSpPr>
            <p:spPr>
              <a:xfrm>
                <a:off x="0" y="0"/>
                <a:ext cx="649324" cy="420737"/>
              </a:xfrm>
              <a:custGeom>
                <a:avLst/>
                <a:gdLst/>
                <a:ahLst/>
                <a:cxnLst/>
                <a:rect l="l" t="t" r="r" b="b"/>
                <a:pathLst>
                  <a:path w="649324" h="420737">
                    <a:moveTo>
                      <a:pt x="446124" y="0"/>
                    </a:moveTo>
                    <a:cubicBezTo>
                      <a:pt x="558348" y="0"/>
                      <a:pt x="649324" y="94185"/>
                      <a:pt x="649324" y="210369"/>
                    </a:cubicBezTo>
                    <a:cubicBezTo>
                      <a:pt x="649324" y="326552"/>
                      <a:pt x="558348" y="420737"/>
                      <a:pt x="446124" y="420737"/>
                    </a:cubicBezTo>
                    <a:lnTo>
                      <a:pt x="203200" y="420737"/>
                    </a:lnTo>
                    <a:cubicBezTo>
                      <a:pt x="90976" y="420737"/>
                      <a:pt x="0" y="326552"/>
                      <a:pt x="0" y="210369"/>
                    </a:cubicBezTo>
                    <a:cubicBezTo>
                      <a:pt x="0" y="94185"/>
                      <a:pt x="90976" y="0"/>
                      <a:pt x="203200" y="0"/>
                    </a:cubicBezTo>
                    <a:close/>
                  </a:path>
                </a:pathLst>
              </a:custGeom>
              <a:solidFill>
                <a:srgbClr val="EFEEE7"/>
              </a:solidFill>
              <a:ln w="38100" cap="sq">
                <a:solidFill>
                  <a:srgbClr val="83786F"/>
                </a:solidFill>
                <a:prstDash val="solid"/>
                <a:miter/>
              </a:ln>
            </p:spPr>
            <p:txBody>
              <a:bodyPr/>
              <a:lstStyle/>
              <a:p>
                <a:endParaRPr lang="en-US"/>
              </a:p>
            </p:txBody>
          </p:sp>
          <p:sp>
            <p:nvSpPr>
              <p:cNvPr id="11" name="TextBox 11"/>
              <p:cNvSpPr txBox="1"/>
              <p:nvPr/>
            </p:nvSpPr>
            <p:spPr>
              <a:xfrm>
                <a:off x="0" y="-28575"/>
                <a:ext cx="649324" cy="449312"/>
              </a:xfrm>
              <a:prstGeom prst="rect">
                <a:avLst/>
              </a:prstGeom>
            </p:spPr>
            <p:txBody>
              <a:bodyPr lIns="50800" tIns="50800" rIns="50800" bIns="50800" rtlCol="0" anchor="ctr"/>
              <a:lstStyle/>
              <a:p>
                <a:pPr algn="ctr">
                  <a:lnSpc>
                    <a:spcPts val="1889"/>
                  </a:lnSpc>
                </a:pPr>
                <a:endParaRPr/>
              </a:p>
            </p:txBody>
          </p:sp>
        </p:grpSp>
        <p:sp>
          <p:nvSpPr>
            <p:cNvPr id="12" name="TextBox 12"/>
            <p:cNvSpPr txBox="1"/>
            <p:nvPr/>
          </p:nvSpPr>
          <p:spPr>
            <a:xfrm>
              <a:off x="409027" y="404379"/>
              <a:ext cx="2991498" cy="1273542"/>
            </a:xfrm>
            <a:prstGeom prst="rect">
              <a:avLst/>
            </a:prstGeom>
          </p:spPr>
          <p:txBody>
            <a:bodyPr lIns="0" tIns="0" rIns="0" bIns="0" rtlCol="0" anchor="t">
              <a:spAutoFit/>
            </a:bodyPr>
            <a:lstStyle/>
            <a:p>
              <a:pPr algn="ctr">
                <a:lnSpc>
                  <a:spcPts val="3919"/>
                </a:lnSpc>
                <a:spcBef>
                  <a:spcPct val="0"/>
                </a:spcBef>
              </a:pPr>
              <a:r>
                <a:rPr lang="en-US" sz="2799" spc="13">
                  <a:solidFill>
                    <a:srgbClr val="01426A"/>
                  </a:solidFill>
                  <a:latin typeface="Playfair Display"/>
                  <a:ea typeface="Playfair Display"/>
                  <a:cs typeface="Playfair Display"/>
                  <a:sym typeface="Playfair Display"/>
                </a:rPr>
                <a:t>Operational Standards</a:t>
              </a:r>
            </a:p>
          </p:txBody>
        </p:sp>
        <p:sp>
          <p:nvSpPr>
            <p:cNvPr id="13" name="TextBox 13"/>
            <p:cNvSpPr txBox="1"/>
            <p:nvPr/>
          </p:nvSpPr>
          <p:spPr>
            <a:xfrm>
              <a:off x="193882" y="2438831"/>
              <a:ext cx="3421787" cy="2210661"/>
            </a:xfrm>
            <a:prstGeom prst="rect">
              <a:avLst/>
            </a:prstGeom>
          </p:spPr>
          <p:txBody>
            <a:bodyPr lIns="0" tIns="0" rIns="0" bIns="0" rtlCol="0" anchor="t">
              <a:spAutoFit/>
            </a:bodyPr>
            <a:lstStyle/>
            <a:p>
              <a:pPr algn="ctr">
                <a:lnSpc>
                  <a:spcPts val="3367"/>
                </a:lnSpc>
              </a:pPr>
              <a:r>
                <a:rPr lang="en-US" sz="2405" i="1">
                  <a:solidFill>
                    <a:srgbClr val="FFFFFF"/>
                  </a:solidFill>
                  <a:latin typeface="Public Sans Italics"/>
                  <a:ea typeface="Public Sans Italics"/>
                  <a:cs typeface="Public Sans Italics"/>
                  <a:sym typeface="Public Sans Italics"/>
                </a:rPr>
                <a:t>For example:</a:t>
              </a:r>
            </a:p>
            <a:p>
              <a:pPr algn="ctr">
                <a:lnSpc>
                  <a:spcPts val="3367"/>
                </a:lnSpc>
              </a:pPr>
              <a:r>
                <a:rPr lang="en-US" sz="2405">
                  <a:solidFill>
                    <a:srgbClr val="FFFFFF"/>
                  </a:solidFill>
                  <a:latin typeface="Public Sans"/>
                  <a:ea typeface="Public Sans"/>
                  <a:cs typeface="Public Sans"/>
                  <a:sym typeface="Public Sans"/>
                </a:rPr>
                <a:t>Noise control, </a:t>
              </a:r>
            </a:p>
            <a:p>
              <a:pPr algn="ctr">
                <a:lnSpc>
                  <a:spcPts val="3367"/>
                </a:lnSpc>
                <a:spcBef>
                  <a:spcPct val="0"/>
                </a:spcBef>
              </a:pPr>
              <a:r>
                <a:rPr lang="en-US" sz="2405">
                  <a:solidFill>
                    <a:srgbClr val="FFFFFF"/>
                  </a:solidFill>
                  <a:latin typeface="Public Sans"/>
                  <a:ea typeface="Public Sans"/>
                  <a:cs typeface="Public Sans"/>
                  <a:sym typeface="Public Sans"/>
                </a:rPr>
                <a:t>Air quality, Maximum hours</a:t>
              </a:r>
            </a:p>
          </p:txBody>
        </p:sp>
      </p:grpSp>
      <p:grpSp>
        <p:nvGrpSpPr>
          <p:cNvPr id="14" name="Group 14"/>
          <p:cNvGrpSpPr/>
          <p:nvPr/>
        </p:nvGrpSpPr>
        <p:grpSpPr>
          <a:xfrm>
            <a:off x="5065919" y="4420818"/>
            <a:ext cx="2958101" cy="4141395"/>
            <a:chOff x="0" y="0"/>
            <a:chExt cx="3944135" cy="5521860"/>
          </a:xfrm>
        </p:grpSpPr>
        <p:grpSp>
          <p:nvGrpSpPr>
            <p:cNvPr id="15" name="Group 15"/>
            <p:cNvGrpSpPr/>
            <p:nvPr/>
          </p:nvGrpSpPr>
          <p:grpSpPr>
            <a:xfrm>
              <a:off x="0" y="695786"/>
              <a:ext cx="3944135" cy="4826074"/>
              <a:chOff x="0" y="0"/>
              <a:chExt cx="779088" cy="953299"/>
            </a:xfrm>
          </p:grpSpPr>
          <p:sp>
            <p:nvSpPr>
              <p:cNvPr id="16" name="Freeform 16"/>
              <p:cNvSpPr/>
              <p:nvPr/>
            </p:nvSpPr>
            <p:spPr>
              <a:xfrm>
                <a:off x="0" y="0"/>
                <a:ext cx="779088" cy="953299"/>
              </a:xfrm>
              <a:custGeom>
                <a:avLst/>
                <a:gdLst/>
                <a:ahLst/>
                <a:cxnLst/>
                <a:rect l="l" t="t" r="r" b="b"/>
                <a:pathLst>
                  <a:path w="779088" h="953299">
                    <a:moveTo>
                      <a:pt x="133477" y="0"/>
                    </a:moveTo>
                    <a:lnTo>
                      <a:pt x="645612" y="0"/>
                    </a:lnTo>
                    <a:cubicBezTo>
                      <a:pt x="719329" y="0"/>
                      <a:pt x="779088" y="59760"/>
                      <a:pt x="779088" y="133477"/>
                    </a:cubicBezTo>
                    <a:lnTo>
                      <a:pt x="779088" y="819822"/>
                    </a:lnTo>
                    <a:cubicBezTo>
                      <a:pt x="779088" y="855222"/>
                      <a:pt x="765026" y="889172"/>
                      <a:pt x="739994" y="914204"/>
                    </a:cubicBezTo>
                    <a:cubicBezTo>
                      <a:pt x="714962" y="939236"/>
                      <a:pt x="681012" y="953299"/>
                      <a:pt x="645612" y="953299"/>
                    </a:cubicBezTo>
                    <a:lnTo>
                      <a:pt x="133477" y="953299"/>
                    </a:lnTo>
                    <a:cubicBezTo>
                      <a:pt x="59760" y="953299"/>
                      <a:pt x="0" y="893539"/>
                      <a:pt x="0" y="819822"/>
                    </a:cubicBezTo>
                    <a:lnTo>
                      <a:pt x="0" y="133477"/>
                    </a:lnTo>
                    <a:cubicBezTo>
                      <a:pt x="0" y="59760"/>
                      <a:pt x="59760" y="0"/>
                      <a:pt x="133477" y="0"/>
                    </a:cubicBezTo>
                    <a:close/>
                  </a:path>
                </a:pathLst>
              </a:custGeom>
              <a:solidFill>
                <a:srgbClr val="83786F"/>
              </a:solidFill>
            </p:spPr>
            <p:txBody>
              <a:bodyPr/>
              <a:lstStyle/>
              <a:p>
                <a:endParaRPr lang="en-US"/>
              </a:p>
            </p:txBody>
          </p:sp>
          <p:sp>
            <p:nvSpPr>
              <p:cNvPr id="17" name="TextBox 17"/>
              <p:cNvSpPr txBox="1"/>
              <p:nvPr/>
            </p:nvSpPr>
            <p:spPr>
              <a:xfrm>
                <a:off x="0" y="-28575"/>
                <a:ext cx="779088" cy="981874"/>
              </a:xfrm>
              <a:prstGeom prst="rect">
                <a:avLst/>
              </a:prstGeom>
            </p:spPr>
            <p:txBody>
              <a:bodyPr lIns="50800" tIns="50800" rIns="50800" bIns="50800" rtlCol="0" anchor="ctr"/>
              <a:lstStyle/>
              <a:p>
                <a:pPr algn="ctr">
                  <a:lnSpc>
                    <a:spcPts val="1889"/>
                  </a:lnSpc>
                </a:pPr>
                <a:endParaRPr/>
              </a:p>
            </p:txBody>
          </p:sp>
        </p:grpSp>
        <p:grpSp>
          <p:nvGrpSpPr>
            <p:cNvPr id="18" name="Group 18"/>
            <p:cNvGrpSpPr/>
            <p:nvPr/>
          </p:nvGrpSpPr>
          <p:grpSpPr>
            <a:xfrm>
              <a:off x="328466" y="0"/>
              <a:ext cx="3287203" cy="2087046"/>
              <a:chOff x="0" y="0"/>
              <a:chExt cx="649324" cy="412256"/>
            </a:xfrm>
          </p:grpSpPr>
          <p:sp>
            <p:nvSpPr>
              <p:cNvPr id="19" name="Freeform 19"/>
              <p:cNvSpPr/>
              <p:nvPr/>
            </p:nvSpPr>
            <p:spPr>
              <a:xfrm>
                <a:off x="0" y="0"/>
                <a:ext cx="649324" cy="412256"/>
              </a:xfrm>
              <a:custGeom>
                <a:avLst/>
                <a:gdLst/>
                <a:ahLst/>
                <a:cxnLst/>
                <a:rect l="l" t="t" r="r" b="b"/>
                <a:pathLst>
                  <a:path w="649324" h="412256">
                    <a:moveTo>
                      <a:pt x="446124" y="0"/>
                    </a:moveTo>
                    <a:cubicBezTo>
                      <a:pt x="558348" y="0"/>
                      <a:pt x="649324" y="92287"/>
                      <a:pt x="649324" y="206128"/>
                    </a:cubicBezTo>
                    <a:cubicBezTo>
                      <a:pt x="649324" y="319969"/>
                      <a:pt x="558348" y="412256"/>
                      <a:pt x="446124" y="412256"/>
                    </a:cubicBezTo>
                    <a:lnTo>
                      <a:pt x="203200" y="412256"/>
                    </a:lnTo>
                    <a:cubicBezTo>
                      <a:pt x="90976" y="412256"/>
                      <a:pt x="0" y="319969"/>
                      <a:pt x="0" y="206128"/>
                    </a:cubicBezTo>
                    <a:cubicBezTo>
                      <a:pt x="0" y="92287"/>
                      <a:pt x="90976" y="0"/>
                      <a:pt x="203200" y="0"/>
                    </a:cubicBezTo>
                    <a:close/>
                  </a:path>
                </a:pathLst>
              </a:custGeom>
              <a:solidFill>
                <a:srgbClr val="EFEEE7"/>
              </a:solidFill>
              <a:ln w="38100" cap="sq">
                <a:solidFill>
                  <a:srgbClr val="83786F"/>
                </a:solidFill>
                <a:prstDash val="solid"/>
                <a:miter/>
              </a:ln>
            </p:spPr>
            <p:txBody>
              <a:bodyPr/>
              <a:lstStyle/>
              <a:p>
                <a:endParaRPr lang="en-US"/>
              </a:p>
            </p:txBody>
          </p:sp>
          <p:sp>
            <p:nvSpPr>
              <p:cNvPr id="20" name="TextBox 20"/>
              <p:cNvSpPr txBox="1"/>
              <p:nvPr/>
            </p:nvSpPr>
            <p:spPr>
              <a:xfrm>
                <a:off x="0" y="-28575"/>
                <a:ext cx="649324" cy="440831"/>
              </a:xfrm>
              <a:prstGeom prst="rect">
                <a:avLst/>
              </a:prstGeom>
            </p:spPr>
            <p:txBody>
              <a:bodyPr lIns="50800" tIns="50800" rIns="50800" bIns="50800" rtlCol="0" anchor="ctr"/>
              <a:lstStyle/>
              <a:p>
                <a:pPr algn="ctr">
                  <a:lnSpc>
                    <a:spcPts val="1889"/>
                  </a:lnSpc>
                </a:pPr>
                <a:endParaRPr/>
              </a:p>
            </p:txBody>
          </p:sp>
        </p:grpSp>
        <p:sp>
          <p:nvSpPr>
            <p:cNvPr id="21" name="TextBox 21"/>
            <p:cNvSpPr txBox="1"/>
            <p:nvPr/>
          </p:nvSpPr>
          <p:spPr>
            <a:xfrm>
              <a:off x="409027" y="361443"/>
              <a:ext cx="2991498" cy="1273542"/>
            </a:xfrm>
            <a:prstGeom prst="rect">
              <a:avLst/>
            </a:prstGeom>
          </p:spPr>
          <p:txBody>
            <a:bodyPr lIns="0" tIns="0" rIns="0" bIns="0" rtlCol="0" anchor="t">
              <a:spAutoFit/>
            </a:bodyPr>
            <a:lstStyle/>
            <a:p>
              <a:pPr algn="ctr">
                <a:lnSpc>
                  <a:spcPts val="3919"/>
                </a:lnSpc>
                <a:spcBef>
                  <a:spcPct val="0"/>
                </a:spcBef>
              </a:pPr>
              <a:r>
                <a:rPr lang="en-US" sz="2799" spc="13">
                  <a:solidFill>
                    <a:srgbClr val="01426A"/>
                  </a:solidFill>
                  <a:latin typeface="Playfair Display"/>
                  <a:ea typeface="Playfair Display"/>
                  <a:cs typeface="Playfair Display"/>
                  <a:sym typeface="Playfair Display"/>
                </a:rPr>
                <a:t>Allowable Uses</a:t>
              </a:r>
            </a:p>
          </p:txBody>
        </p:sp>
        <p:sp>
          <p:nvSpPr>
            <p:cNvPr id="22" name="TextBox 22"/>
            <p:cNvSpPr txBox="1"/>
            <p:nvPr/>
          </p:nvSpPr>
          <p:spPr>
            <a:xfrm>
              <a:off x="193882" y="2395894"/>
              <a:ext cx="3421787" cy="2210661"/>
            </a:xfrm>
            <a:prstGeom prst="rect">
              <a:avLst/>
            </a:prstGeom>
          </p:spPr>
          <p:txBody>
            <a:bodyPr lIns="0" tIns="0" rIns="0" bIns="0" rtlCol="0" anchor="t">
              <a:spAutoFit/>
            </a:bodyPr>
            <a:lstStyle/>
            <a:p>
              <a:pPr algn="ctr">
                <a:lnSpc>
                  <a:spcPts val="3367"/>
                </a:lnSpc>
                <a:spcBef>
                  <a:spcPct val="0"/>
                </a:spcBef>
              </a:pPr>
              <a:r>
                <a:rPr lang="en-US" sz="2405">
                  <a:solidFill>
                    <a:srgbClr val="FFFFFF"/>
                  </a:solidFill>
                  <a:latin typeface="Public Sans"/>
                  <a:ea typeface="Public Sans"/>
                  <a:cs typeface="Public Sans"/>
                  <a:sym typeface="Public Sans"/>
                </a:rPr>
                <a:t>If allowed, requirements for approval of development</a:t>
              </a:r>
            </a:p>
          </p:txBody>
        </p:sp>
      </p:grpSp>
      <p:grpSp>
        <p:nvGrpSpPr>
          <p:cNvPr id="23" name="Group 23"/>
          <p:cNvGrpSpPr/>
          <p:nvPr/>
        </p:nvGrpSpPr>
        <p:grpSpPr>
          <a:xfrm>
            <a:off x="9724001" y="4402811"/>
            <a:ext cx="2958101" cy="4159402"/>
            <a:chOff x="0" y="0"/>
            <a:chExt cx="3944135" cy="5545869"/>
          </a:xfrm>
        </p:grpSpPr>
        <p:grpSp>
          <p:nvGrpSpPr>
            <p:cNvPr id="24" name="Group 24"/>
            <p:cNvGrpSpPr/>
            <p:nvPr/>
          </p:nvGrpSpPr>
          <p:grpSpPr>
            <a:xfrm>
              <a:off x="0" y="719795"/>
              <a:ext cx="3944135" cy="4826074"/>
              <a:chOff x="0" y="0"/>
              <a:chExt cx="779088" cy="953299"/>
            </a:xfrm>
          </p:grpSpPr>
          <p:sp>
            <p:nvSpPr>
              <p:cNvPr id="25" name="Freeform 25"/>
              <p:cNvSpPr/>
              <p:nvPr/>
            </p:nvSpPr>
            <p:spPr>
              <a:xfrm>
                <a:off x="0" y="0"/>
                <a:ext cx="779088" cy="953299"/>
              </a:xfrm>
              <a:custGeom>
                <a:avLst/>
                <a:gdLst/>
                <a:ahLst/>
                <a:cxnLst/>
                <a:rect l="l" t="t" r="r" b="b"/>
                <a:pathLst>
                  <a:path w="779088" h="953299">
                    <a:moveTo>
                      <a:pt x="133477" y="0"/>
                    </a:moveTo>
                    <a:lnTo>
                      <a:pt x="645612" y="0"/>
                    </a:lnTo>
                    <a:cubicBezTo>
                      <a:pt x="719329" y="0"/>
                      <a:pt x="779088" y="59760"/>
                      <a:pt x="779088" y="133477"/>
                    </a:cubicBezTo>
                    <a:lnTo>
                      <a:pt x="779088" y="819822"/>
                    </a:lnTo>
                    <a:cubicBezTo>
                      <a:pt x="779088" y="855222"/>
                      <a:pt x="765026" y="889172"/>
                      <a:pt x="739994" y="914204"/>
                    </a:cubicBezTo>
                    <a:cubicBezTo>
                      <a:pt x="714962" y="939236"/>
                      <a:pt x="681012" y="953299"/>
                      <a:pt x="645612" y="953299"/>
                    </a:cubicBezTo>
                    <a:lnTo>
                      <a:pt x="133477" y="953299"/>
                    </a:lnTo>
                    <a:cubicBezTo>
                      <a:pt x="59760" y="953299"/>
                      <a:pt x="0" y="893539"/>
                      <a:pt x="0" y="819822"/>
                    </a:cubicBezTo>
                    <a:lnTo>
                      <a:pt x="0" y="133477"/>
                    </a:lnTo>
                    <a:cubicBezTo>
                      <a:pt x="0" y="59760"/>
                      <a:pt x="59760" y="0"/>
                      <a:pt x="133477" y="0"/>
                    </a:cubicBezTo>
                    <a:close/>
                  </a:path>
                </a:pathLst>
              </a:custGeom>
              <a:solidFill>
                <a:srgbClr val="83786F"/>
              </a:solidFill>
            </p:spPr>
            <p:txBody>
              <a:bodyPr/>
              <a:lstStyle/>
              <a:p>
                <a:endParaRPr lang="en-US"/>
              </a:p>
            </p:txBody>
          </p:sp>
          <p:sp>
            <p:nvSpPr>
              <p:cNvPr id="26" name="TextBox 26"/>
              <p:cNvSpPr txBox="1"/>
              <p:nvPr/>
            </p:nvSpPr>
            <p:spPr>
              <a:xfrm>
                <a:off x="0" y="-28575"/>
                <a:ext cx="779088" cy="981874"/>
              </a:xfrm>
              <a:prstGeom prst="rect">
                <a:avLst/>
              </a:prstGeom>
            </p:spPr>
            <p:txBody>
              <a:bodyPr lIns="50800" tIns="50800" rIns="50800" bIns="50800" rtlCol="0" anchor="ctr"/>
              <a:lstStyle/>
              <a:p>
                <a:pPr algn="ctr">
                  <a:lnSpc>
                    <a:spcPts val="1889"/>
                  </a:lnSpc>
                </a:pPr>
                <a:endParaRPr/>
              </a:p>
            </p:txBody>
          </p:sp>
        </p:grpSp>
        <p:grpSp>
          <p:nvGrpSpPr>
            <p:cNvPr id="27" name="Group 27"/>
            <p:cNvGrpSpPr/>
            <p:nvPr/>
          </p:nvGrpSpPr>
          <p:grpSpPr>
            <a:xfrm>
              <a:off x="328466" y="0"/>
              <a:ext cx="3287203" cy="2129982"/>
              <a:chOff x="0" y="0"/>
              <a:chExt cx="649324" cy="420737"/>
            </a:xfrm>
          </p:grpSpPr>
          <p:sp>
            <p:nvSpPr>
              <p:cNvPr id="28" name="Freeform 28"/>
              <p:cNvSpPr/>
              <p:nvPr/>
            </p:nvSpPr>
            <p:spPr>
              <a:xfrm>
                <a:off x="0" y="0"/>
                <a:ext cx="649324" cy="420737"/>
              </a:xfrm>
              <a:custGeom>
                <a:avLst/>
                <a:gdLst/>
                <a:ahLst/>
                <a:cxnLst/>
                <a:rect l="l" t="t" r="r" b="b"/>
                <a:pathLst>
                  <a:path w="649324" h="420737">
                    <a:moveTo>
                      <a:pt x="446124" y="0"/>
                    </a:moveTo>
                    <a:cubicBezTo>
                      <a:pt x="558348" y="0"/>
                      <a:pt x="649324" y="94185"/>
                      <a:pt x="649324" y="210369"/>
                    </a:cubicBezTo>
                    <a:cubicBezTo>
                      <a:pt x="649324" y="326552"/>
                      <a:pt x="558348" y="420737"/>
                      <a:pt x="446124" y="420737"/>
                    </a:cubicBezTo>
                    <a:lnTo>
                      <a:pt x="203200" y="420737"/>
                    </a:lnTo>
                    <a:cubicBezTo>
                      <a:pt x="90976" y="420737"/>
                      <a:pt x="0" y="326552"/>
                      <a:pt x="0" y="210369"/>
                    </a:cubicBezTo>
                    <a:cubicBezTo>
                      <a:pt x="0" y="94185"/>
                      <a:pt x="90976" y="0"/>
                      <a:pt x="203200" y="0"/>
                    </a:cubicBezTo>
                    <a:close/>
                  </a:path>
                </a:pathLst>
              </a:custGeom>
              <a:solidFill>
                <a:srgbClr val="EFEEE7"/>
              </a:solidFill>
              <a:ln w="38100" cap="sq">
                <a:solidFill>
                  <a:srgbClr val="83786F"/>
                </a:solidFill>
                <a:prstDash val="solid"/>
                <a:miter/>
              </a:ln>
            </p:spPr>
            <p:txBody>
              <a:bodyPr/>
              <a:lstStyle/>
              <a:p>
                <a:endParaRPr lang="en-US"/>
              </a:p>
            </p:txBody>
          </p:sp>
          <p:sp>
            <p:nvSpPr>
              <p:cNvPr id="29" name="TextBox 29"/>
              <p:cNvSpPr txBox="1"/>
              <p:nvPr/>
            </p:nvSpPr>
            <p:spPr>
              <a:xfrm>
                <a:off x="0" y="-28575"/>
                <a:ext cx="649324" cy="449312"/>
              </a:xfrm>
              <a:prstGeom prst="rect">
                <a:avLst/>
              </a:prstGeom>
            </p:spPr>
            <p:txBody>
              <a:bodyPr lIns="50800" tIns="50800" rIns="50800" bIns="50800" rtlCol="0" anchor="ctr"/>
              <a:lstStyle/>
              <a:p>
                <a:pPr algn="ctr">
                  <a:lnSpc>
                    <a:spcPts val="1889"/>
                  </a:lnSpc>
                </a:pPr>
                <a:endParaRPr/>
              </a:p>
            </p:txBody>
          </p:sp>
        </p:grpSp>
        <p:sp>
          <p:nvSpPr>
            <p:cNvPr id="30" name="TextBox 30"/>
            <p:cNvSpPr txBox="1"/>
            <p:nvPr/>
          </p:nvSpPr>
          <p:spPr>
            <a:xfrm>
              <a:off x="409027" y="404379"/>
              <a:ext cx="2991498" cy="1273542"/>
            </a:xfrm>
            <a:prstGeom prst="rect">
              <a:avLst/>
            </a:prstGeom>
          </p:spPr>
          <p:txBody>
            <a:bodyPr lIns="0" tIns="0" rIns="0" bIns="0" rtlCol="0" anchor="t">
              <a:spAutoFit/>
            </a:bodyPr>
            <a:lstStyle/>
            <a:p>
              <a:pPr algn="ctr">
                <a:lnSpc>
                  <a:spcPts val="3919"/>
                </a:lnSpc>
              </a:pPr>
              <a:r>
                <a:rPr lang="en-US" sz="2799" spc="13">
                  <a:solidFill>
                    <a:srgbClr val="01426A"/>
                  </a:solidFill>
                  <a:latin typeface="Playfair Display"/>
                  <a:ea typeface="Playfair Display"/>
                  <a:cs typeface="Playfair Display"/>
                  <a:sym typeface="Playfair Display"/>
                </a:rPr>
                <a:t>Design</a:t>
              </a:r>
            </a:p>
            <a:p>
              <a:pPr algn="ctr">
                <a:lnSpc>
                  <a:spcPts val="3919"/>
                </a:lnSpc>
                <a:spcBef>
                  <a:spcPct val="0"/>
                </a:spcBef>
              </a:pPr>
              <a:r>
                <a:rPr lang="en-US" sz="2799" spc="13">
                  <a:solidFill>
                    <a:srgbClr val="01426A"/>
                  </a:solidFill>
                  <a:latin typeface="Playfair Display"/>
                  <a:ea typeface="Playfair Display"/>
                  <a:cs typeface="Playfair Display"/>
                  <a:sym typeface="Playfair Display"/>
                </a:rPr>
                <a:t>Standards</a:t>
              </a:r>
            </a:p>
          </p:txBody>
        </p:sp>
        <p:sp>
          <p:nvSpPr>
            <p:cNvPr id="31" name="TextBox 31"/>
            <p:cNvSpPr txBox="1"/>
            <p:nvPr/>
          </p:nvSpPr>
          <p:spPr>
            <a:xfrm>
              <a:off x="193882" y="2438831"/>
              <a:ext cx="3421787" cy="2210661"/>
            </a:xfrm>
            <a:prstGeom prst="rect">
              <a:avLst/>
            </a:prstGeom>
          </p:spPr>
          <p:txBody>
            <a:bodyPr lIns="0" tIns="0" rIns="0" bIns="0" rtlCol="0" anchor="t">
              <a:spAutoFit/>
            </a:bodyPr>
            <a:lstStyle/>
            <a:p>
              <a:pPr algn="ctr">
                <a:lnSpc>
                  <a:spcPts val="3367"/>
                </a:lnSpc>
              </a:pPr>
              <a:r>
                <a:rPr lang="en-US" sz="2405" i="1">
                  <a:solidFill>
                    <a:srgbClr val="FFFFFF"/>
                  </a:solidFill>
                  <a:latin typeface="Public Sans Italics"/>
                  <a:ea typeface="Public Sans Italics"/>
                  <a:cs typeface="Public Sans Italics"/>
                  <a:sym typeface="Public Sans Italics"/>
                </a:rPr>
                <a:t>For example:</a:t>
              </a:r>
            </a:p>
            <a:p>
              <a:pPr algn="ctr">
                <a:lnSpc>
                  <a:spcPts val="3367"/>
                </a:lnSpc>
              </a:pPr>
              <a:r>
                <a:rPr lang="en-US" sz="2405">
                  <a:solidFill>
                    <a:srgbClr val="FFFFFF"/>
                  </a:solidFill>
                  <a:latin typeface="Public Sans"/>
                  <a:ea typeface="Public Sans"/>
                  <a:cs typeface="Public Sans"/>
                  <a:sym typeface="Public Sans"/>
                </a:rPr>
                <a:t>Height, </a:t>
              </a:r>
            </a:p>
            <a:p>
              <a:pPr algn="ctr">
                <a:lnSpc>
                  <a:spcPts val="3367"/>
                </a:lnSpc>
              </a:pPr>
              <a:r>
                <a:rPr lang="en-US" sz="2405">
                  <a:solidFill>
                    <a:srgbClr val="FFFFFF"/>
                  </a:solidFill>
                  <a:latin typeface="Public Sans"/>
                  <a:ea typeface="Public Sans"/>
                  <a:cs typeface="Public Sans"/>
                  <a:sym typeface="Public Sans"/>
                </a:rPr>
                <a:t>Setbacks,</a:t>
              </a:r>
            </a:p>
            <a:p>
              <a:pPr algn="ctr">
                <a:lnSpc>
                  <a:spcPts val="3367"/>
                </a:lnSpc>
                <a:spcBef>
                  <a:spcPct val="0"/>
                </a:spcBef>
              </a:pPr>
              <a:r>
                <a:rPr lang="en-US" sz="2405">
                  <a:solidFill>
                    <a:srgbClr val="FFFFFF"/>
                  </a:solidFill>
                  <a:latin typeface="Public Sans"/>
                  <a:ea typeface="Public Sans"/>
                  <a:cs typeface="Public Sans"/>
                  <a:sym typeface="Public Sans"/>
                </a:rPr>
                <a:t>Parking</a:t>
              </a:r>
            </a:p>
          </p:txBody>
        </p:sp>
      </p:grpSp>
      <p:grpSp>
        <p:nvGrpSpPr>
          <p:cNvPr id="32" name="Group 32"/>
          <p:cNvGrpSpPr/>
          <p:nvPr/>
        </p:nvGrpSpPr>
        <p:grpSpPr>
          <a:xfrm>
            <a:off x="407838" y="4416530"/>
            <a:ext cx="2958101" cy="4145683"/>
            <a:chOff x="0" y="0"/>
            <a:chExt cx="3944135" cy="5527577"/>
          </a:xfrm>
        </p:grpSpPr>
        <p:grpSp>
          <p:nvGrpSpPr>
            <p:cNvPr id="33" name="Group 33"/>
            <p:cNvGrpSpPr/>
            <p:nvPr/>
          </p:nvGrpSpPr>
          <p:grpSpPr>
            <a:xfrm>
              <a:off x="0" y="701503"/>
              <a:ext cx="3944135" cy="4826074"/>
              <a:chOff x="0" y="0"/>
              <a:chExt cx="779088" cy="953299"/>
            </a:xfrm>
          </p:grpSpPr>
          <p:sp>
            <p:nvSpPr>
              <p:cNvPr id="34" name="Freeform 34"/>
              <p:cNvSpPr/>
              <p:nvPr/>
            </p:nvSpPr>
            <p:spPr>
              <a:xfrm>
                <a:off x="0" y="0"/>
                <a:ext cx="779088" cy="953299"/>
              </a:xfrm>
              <a:custGeom>
                <a:avLst/>
                <a:gdLst/>
                <a:ahLst/>
                <a:cxnLst/>
                <a:rect l="l" t="t" r="r" b="b"/>
                <a:pathLst>
                  <a:path w="779088" h="953299">
                    <a:moveTo>
                      <a:pt x="133477" y="0"/>
                    </a:moveTo>
                    <a:lnTo>
                      <a:pt x="645612" y="0"/>
                    </a:lnTo>
                    <a:cubicBezTo>
                      <a:pt x="719329" y="0"/>
                      <a:pt x="779088" y="59760"/>
                      <a:pt x="779088" y="133477"/>
                    </a:cubicBezTo>
                    <a:lnTo>
                      <a:pt x="779088" y="819822"/>
                    </a:lnTo>
                    <a:cubicBezTo>
                      <a:pt x="779088" y="855222"/>
                      <a:pt x="765026" y="889172"/>
                      <a:pt x="739994" y="914204"/>
                    </a:cubicBezTo>
                    <a:cubicBezTo>
                      <a:pt x="714962" y="939236"/>
                      <a:pt x="681012" y="953299"/>
                      <a:pt x="645612" y="953299"/>
                    </a:cubicBezTo>
                    <a:lnTo>
                      <a:pt x="133477" y="953299"/>
                    </a:lnTo>
                    <a:cubicBezTo>
                      <a:pt x="59760" y="953299"/>
                      <a:pt x="0" y="893539"/>
                      <a:pt x="0" y="819822"/>
                    </a:cubicBezTo>
                    <a:lnTo>
                      <a:pt x="0" y="133477"/>
                    </a:lnTo>
                    <a:cubicBezTo>
                      <a:pt x="0" y="59760"/>
                      <a:pt x="59760" y="0"/>
                      <a:pt x="133477" y="0"/>
                    </a:cubicBezTo>
                    <a:close/>
                  </a:path>
                </a:pathLst>
              </a:custGeom>
              <a:solidFill>
                <a:srgbClr val="83786F"/>
              </a:solidFill>
            </p:spPr>
            <p:txBody>
              <a:bodyPr/>
              <a:lstStyle/>
              <a:p>
                <a:endParaRPr lang="en-US"/>
              </a:p>
            </p:txBody>
          </p:sp>
          <p:sp>
            <p:nvSpPr>
              <p:cNvPr id="35" name="TextBox 35"/>
              <p:cNvSpPr txBox="1"/>
              <p:nvPr/>
            </p:nvSpPr>
            <p:spPr>
              <a:xfrm>
                <a:off x="0" y="-28575"/>
                <a:ext cx="779088" cy="981874"/>
              </a:xfrm>
              <a:prstGeom prst="rect">
                <a:avLst/>
              </a:prstGeom>
            </p:spPr>
            <p:txBody>
              <a:bodyPr lIns="50800" tIns="50800" rIns="50800" bIns="50800" rtlCol="0" anchor="ctr"/>
              <a:lstStyle/>
              <a:p>
                <a:pPr algn="ctr">
                  <a:lnSpc>
                    <a:spcPts val="1889"/>
                  </a:lnSpc>
                </a:pPr>
                <a:endParaRPr/>
              </a:p>
            </p:txBody>
          </p:sp>
        </p:grpSp>
        <p:grpSp>
          <p:nvGrpSpPr>
            <p:cNvPr id="36" name="Group 36"/>
            <p:cNvGrpSpPr/>
            <p:nvPr/>
          </p:nvGrpSpPr>
          <p:grpSpPr>
            <a:xfrm>
              <a:off x="328466" y="0"/>
              <a:ext cx="3287203" cy="2129982"/>
              <a:chOff x="0" y="0"/>
              <a:chExt cx="649324" cy="420737"/>
            </a:xfrm>
          </p:grpSpPr>
          <p:sp>
            <p:nvSpPr>
              <p:cNvPr id="37" name="Freeform 37"/>
              <p:cNvSpPr/>
              <p:nvPr/>
            </p:nvSpPr>
            <p:spPr>
              <a:xfrm>
                <a:off x="0" y="0"/>
                <a:ext cx="649324" cy="420737"/>
              </a:xfrm>
              <a:custGeom>
                <a:avLst/>
                <a:gdLst/>
                <a:ahLst/>
                <a:cxnLst/>
                <a:rect l="l" t="t" r="r" b="b"/>
                <a:pathLst>
                  <a:path w="649324" h="420737">
                    <a:moveTo>
                      <a:pt x="446124" y="0"/>
                    </a:moveTo>
                    <a:cubicBezTo>
                      <a:pt x="558348" y="0"/>
                      <a:pt x="649324" y="94185"/>
                      <a:pt x="649324" y="210369"/>
                    </a:cubicBezTo>
                    <a:cubicBezTo>
                      <a:pt x="649324" y="326552"/>
                      <a:pt x="558348" y="420737"/>
                      <a:pt x="446124" y="420737"/>
                    </a:cubicBezTo>
                    <a:lnTo>
                      <a:pt x="203200" y="420737"/>
                    </a:lnTo>
                    <a:cubicBezTo>
                      <a:pt x="90976" y="420737"/>
                      <a:pt x="0" y="326552"/>
                      <a:pt x="0" y="210369"/>
                    </a:cubicBezTo>
                    <a:cubicBezTo>
                      <a:pt x="0" y="94185"/>
                      <a:pt x="90976" y="0"/>
                      <a:pt x="203200" y="0"/>
                    </a:cubicBezTo>
                    <a:close/>
                  </a:path>
                </a:pathLst>
              </a:custGeom>
              <a:solidFill>
                <a:srgbClr val="EFEEE7"/>
              </a:solidFill>
              <a:ln w="38100" cap="sq">
                <a:solidFill>
                  <a:srgbClr val="83786F"/>
                </a:solidFill>
                <a:prstDash val="solid"/>
                <a:miter/>
              </a:ln>
            </p:spPr>
            <p:txBody>
              <a:bodyPr/>
              <a:lstStyle/>
              <a:p>
                <a:endParaRPr lang="en-US"/>
              </a:p>
            </p:txBody>
          </p:sp>
          <p:sp>
            <p:nvSpPr>
              <p:cNvPr id="38" name="TextBox 38"/>
              <p:cNvSpPr txBox="1"/>
              <p:nvPr/>
            </p:nvSpPr>
            <p:spPr>
              <a:xfrm>
                <a:off x="0" y="-28575"/>
                <a:ext cx="649324" cy="449312"/>
              </a:xfrm>
              <a:prstGeom prst="rect">
                <a:avLst/>
              </a:prstGeom>
            </p:spPr>
            <p:txBody>
              <a:bodyPr lIns="50800" tIns="50800" rIns="50800" bIns="50800" rtlCol="0" anchor="ctr"/>
              <a:lstStyle/>
              <a:p>
                <a:pPr algn="ctr">
                  <a:lnSpc>
                    <a:spcPts val="1889"/>
                  </a:lnSpc>
                </a:pPr>
                <a:endParaRPr/>
              </a:p>
            </p:txBody>
          </p:sp>
        </p:grpSp>
        <p:sp>
          <p:nvSpPr>
            <p:cNvPr id="39" name="TextBox 39"/>
            <p:cNvSpPr txBox="1"/>
            <p:nvPr/>
          </p:nvSpPr>
          <p:spPr>
            <a:xfrm>
              <a:off x="409027" y="404379"/>
              <a:ext cx="2991498" cy="1273542"/>
            </a:xfrm>
            <a:prstGeom prst="rect">
              <a:avLst/>
            </a:prstGeom>
          </p:spPr>
          <p:txBody>
            <a:bodyPr lIns="0" tIns="0" rIns="0" bIns="0" rtlCol="0" anchor="t">
              <a:spAutoFit/>
            </a:bodyPr>
            <a:lstStyle/>
            <a:p>
              <a:pPr algn="ctr">
                <a:lnSpc>
                  <a:spcPts val="3919"/>
                </a:lnSpc>
                <a:spcBef>
                  <a:spcPct val="0"/>
                </a:spcBef>
              </a:pPr>
              <a:r>
                <a:rPr lang="en-US" sz="2799" spc="13">
                  <a:solidFill>
                    <a:srgbClr val="01426A"/>
                  </a:solidFill>
                  <a:latin typeface="Playfair Display"/>
                  <a:ea typeface="Playfair Display"/>
                  <a:cs typeface="Playfair Display"/>
                  <a:sym typeface="Playfair Display"/>
                </a:rPr>
                <a:t>Land Use Definitions</a:t>
              </a:r>
            </a:p>
          </p:txBody>
        </p:sp>
        <p:sp>
          <p:nvSpPr>
            <p:cNvPr id="40" name="TextBox 40"/>
            <p:cNvSpPr txBox="1"/>
            <p:nvPr/>
          </p:nvSpPr>
          <p:spPr>
            <a:xfrm>
              <a:off x="193882" y="2438831"/>
              <a:ext cx="3421787" cy="2769404"/>
            </a:xfrm>
            <a:prstGeom prst="rect">
              <a:avLst/>
            </a:prstGeom>
          </p:spPr>
          <p:txBody>
            <a:bodyPr lIns="0" tIns="0" rIns="0" bIns="0" rtlCol="0" anchor="t">
              <a:spAutoFit/>
            </a:bodyPr>
            <a:lstStyle/>
            <a:p>
              <a:pPr algn="ctr">
                <a:lnSpc>
                  <a:spcPts val="3367"/>
                </a:lnSpc>
                <a:spcBef>
                  <a:spcPct val="0"/>
                </a:spcBef>
              </a:pPr>
              <a:r>
                <a:rPr lang="en-US" sz="2405">
                  <a:solidFill>
                    <a:srgbClr val="FFFFFF"/>
                  </a:solidFill>
                  <a:latin typeface="Public Sans"/>
                  <a:ea typeface="Public Sans"/>
                  <a:cs typeface="Public Sans"/>
                  <a:sym typeface="Public Sans"/>
                </a:rPr>
                <a:t>Definitions of land uses that describe their purpose and characteristics</a:t>
              </a:r>
            </a:p>
          </p:txBody>
        </p:sp>
      </p:grpSp>
      <p:sp>
        <p:nvSpPr>
          <p:cNvPr id="41" name="Freeform 41"/>
          <p:cNvSpPr/>
          <p:nvPr/>
        </p:nvSpPr>
        <p:spPr>
          <a:xfrm>
            <a:off x="0" y="0"/>
            <a:ext cx="2408318" cy="1529282"/>
          </a:xfrm>
          <a:custGeom>
            <a:avLst/>
            <a:gdLst/>
            <a:ahLst/>
            <a:cxnLst/>
            <a:rect l="l" t="t" r="r" b="b"/>
            <a:pathLst>
              <a:path w="2408318" h="1529282">
                <a:moveTo>
                  <a:pt x="0" y="0"/>
                </a:moveTo>
                <a:lnTo>
                  <a:pt x="2408318" y="0"/>
                </a:lnTo>
                <a:lnTo>
                  <a:pt x="2408318" y="1529282"/>
                </a:lnTo>
                <a:lnTo>
                  <a:pt x="0" y="1529282"/>
                </a:lnTo>
                <a:lnTo>
                  <a:pt x="0" y="0"/>
                </a:lnTo>
                <a:close/>
              </a:path>
            </a:pathLst>
          </a:custGeom>
          <a:blipFill>
            <a:blip r:embed="rId4"/>
            <a:stretch>
              <a:fillRect/>
            </a:stretch>
          </a:blipFill>
        </p:spPr>
        <p:txBody>
          <a:bodyPr/>
          <a:lstStyle/>
          <a:p>
            <a:endParaRPr lang="en-US"/>
          </a:p>
        </p:txBody>
      </p:sp>
      <p:sp>
        <p:nvSpPr>
          <p:cNvPr id="42" name="Freeform 42"/>
          <p:cNvSpPr/>
          <p:nvPr/>
        </p:nvSpPr>
        <p:spPr>
          <a:xfrm>
            <a:off x="16015339" y="0"/>
            <a:ext cx="2267016" cy="2180528"/>
          </a:xfrm>
          <a:custGeom>
            <a:avLst/>
            <a:gdLst/>
            <a:ahLst/>
            <a:cxnLst/>
            <a:rect l="l" t="t" r="r" b="b"/>
            <a:pathLst>
              <a:path w="2267016" h="2180528">
                <a:moveTo>
                  <a:pt x="0" y="0"/>
                </a:moveTo>
                <a:lnTo>
                  <a:pt x="2267016" y="0"/>
                </a:lnTo>
                <a:lnTo>
                  <a:pt x="2267016" y="2180528"/>
                </a:lnTo>
                <a:lnTo>
                  <a:pt x="0" y="2180528"/>
                </a:lnTo>
                <a:lnTo>
                  <a:pt x="0" y="0"/>
                </a:lnTo>
                <a:close/>
              </a:path>
            </a:pathLst>
          </a:custGeom>
          <a:blipFill>
            <a:blip r:embed="rId5"/>
            <a:stretch>
              <a:fillRect/>
            </a:stretch>
          </a:blipFill>
        </p:spPr>
        <p:txBody>
          <a:bodyPr/>
          <a:lstStyle/>
          <a:p>
            <a:endParaRPr lang="en-US"/>
          </a:p>
        </p:txBody>
      </p:sp>
      <p:sp>
        <p:nvSpPr>
          <p:cNvPr id="43" name="Freeform 43"/>
          <p:cNvSpPr/>
          <p:nvPr/>
        </p:nvSpPr>
        <p:spPr>
          <a:xfrm>
            <a:off x="11992432" y="4014860"/>
            <a:ext cx="2451889" cy="2476655"/>
          </a:xfrm>
          <a:custGeom>
            <a:avLst/>
            <a:gdLst/>
            <a:ahLst/>
            <a:cxnLst/>
            <a:rect l="l" t="t" r="r" b="b"/>
            <a:pathLst>
              <a:path w="2451889" h="2476655">
                <a:moveTo>
                  <a:pt x="0" y="0"/>
                </a:moveTo>
                <a:lnTo>
                  <a:pt x="2451888" y="0"/>
                </a:lnTo>
                <a:lnTo>
                  <a:pt x="2451888" y="2476655"/>
                </a:lnTo>
                <a:lnTo>
                  <a:pt x="0" y="2476655"/>
                </a:lnTo>
                <a:lnTo>
                  <a:pt x="0" y="0"/>
                </a:lnTo>
                <a:close/>
              </a:path>
            </a:pathLst>
          </a:custGeom>
          <a:blipFill>
            <a:blip r:embed="rId6"/>
            <a:stretch>
              <a:fillRect/>
            </a:stretch>
          </a:blipFill>
        </p:spPr>
        <p:txBody>
          <a:bodyPr/>
          <a:lstStyle/>
          <a:p>
            <a:endParaRPr lang="en-US"/>
          </a:p>
        </p:txBody>
      </p:sp>
      <p:sp>
        <p:nvSpPr>
          <p:cNvPr id="44" name="Freeform 44"/>
          <p:cNvSpPr/>
          <p:nvPr/>
        </p:nvSpPr>
        <p:spPr>
          <a:xfrm>
            <a:off x="2808210" y="4082235"/>
            <a:ext cx="2695276" cy="2122529"/>
          </a:xfrm>
          <a:custGeom>
            <a:avLst/>
            <a:gdLst/>
            <a:ahLst/>
            <a:cxnLst/>
            <a:rect l="l" t="t" r="r" b="b"/>
            <a:pathLst>
              <a:path w="2695276" h="2122529">
                <a:moveTo>
                  <a:pt x="0" y="0"/>
                </a:moveTo>
                <a:lnTo>
                  <a:pt x="2695276" y="0"/>
                </a:lnTo>
                <a:lnTo>
                  <a:pt x="2695276" y="2122530"/>
                </a:lnTo>
                <a:lnTo>
                  <a:pt x="0" y="2122530"/>
                </a:lnTo>
                <a:lnTo>
                  <a:pt x="0" y="0"/>
                </a:lnTo>
                <a:close/>
              </a:path>
            </a:pathLst>
          </a:custGeom>
          <a:blipFill>
            <a:blip r:embed="rId7"/>
            <a:stretch>
              <a:fillRect/>
            </a:stretch>
          </a:blipFill>
        </p:spPr>
        <p:txBody>
          <a:bodyPr/>
          <a:lstStyle/>
          <a:p>
            <a:endParaRPr lang="en-US"/>
          </a:p>
        </p:txBody>
      </p:sp>
      <p:sp>
        <p:nvSpPr>
          <p:cNvPr id="45" name="Freeform 45"/>
          <p:cNvSpPr/>
          <p:nvPr/>
        </p:nvSpPr>
        <p:spPr>
          <a:xfrm rot="-5400000">
            <a:off x="7215217" y="5240430"/>
            <a:ext cx="3145810" cy="1871757"/>
          </a:xfrm>
          <a:custGeom>
            <a:avLst/>
            <a:gdLst/>
            <a:ahLst/>
            <a:cxnLst/>
            <a:rect l="l" t="t" r="r" b="b"/>
            <a:pathLst>
              <a:path w="3145810" h="1871757">
                <a:moveTo>
                  <a:pt x="0" y="0"/>
                </a:moveTo>
                <a:lnTo>
                  <a:pt x="3145810" y="0"/>
                </a:lnTo>
                <a:lnTo>
                  <a:pt x="3145810" y="1871757"/>
                </a:lnTo>
                <a:lnTo>
                  <a:pt x="0" y="1871757"/>
                </a:lnTo>
                <a:lnTo>
                  <a:pt x="0" y="0"/>
                </a:lnTo>
                <a:close/>
              </a:path>
            </a:pathLst>
          </a:custGeom>
          <a:blipFill>
            <a:blip r:embed="rId8"/>
            <a:stretch>
              <a:fillRect/>
            </a:stretch>
          </a:blipFill>
        </p:spPr>
        <p:txBody>
          <a:bodyPr/>
          <a:lstStyle/>
          <a:p>
            <a:endParaRPr lang="en-US"/>
          </a:p>
        </p:txBody>
      </p:sp>
      <p:sp>
        <p:nvSpPr>
          <p:cNvPr id="46" name="Freeform 46"/>
          <p:cNvSpPr/>
          <p:nvPr/>
        </p:nvSpPr>
        <p:spPr>
          <a:xfrm>
            <a:off x="1204159" y="1239446"/>
            <a:ext cx="651090" cy="550171"/>
          </a:xfrm>
          <a:custGeom>
            <a:avLst/>
            <a:gdLst/>
            <a:ahLst/>
            <a:cxnLst/>
            <a:rect l="l" t="t" r="r" b="b"/>
            <a:pathLst>
              <a:path w="651090" h="550171">
                <a:moveTo>
                  <a:pt x="0" y="0"/>
                </a:moveTo>
                <a:lnTo>
                  <a:pt x="651090" y="0"/>
                </a:lnTo>
                <a:lnTo>
                  <a:pt x="651090" y="550171"/>
                </a:lnTo>
                <a:lnTo>
                  <a:pt x="0" y="550171"/>
                </a:lnTo>
                <a:lnTo>
                  <a:pt x="0" y="0"/>
                </a:lnTo>
                <a:close/>
              </a:path>
            </a:pathLst>
          </a:custGeom>
          <a:blipFill>
            <a:blip r:embed="rId9"/>
            <a:stretch>
              <a:fillRect/>
            </a:stretch>
          </a:blipFill>
        </p:spPr>
        <p:txBody>
          <a:bodyPr/>
          <a:lstStyle/>
          <a:p>
            <a:endParaRPr lang="en-US"/>
          </a:p>
        </p:txBody>
      </p:sp>
      <p:sp>
        <p:nvSpPr>
          <p:cNvPr id="47" name="TextBox 47"/>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48" name="TextBox 48"/>
          <p:cNvSpPr txBox="1"/>
          <p:nvPr/>
        </p:nvSpPr>
        <p:spPr>
          <a:xfrm>
            <a:off x="1350021" y="318834"/>
            <a:ext cx="16503182" cy="1872561"/>
          </a:xfrm>
          <a:prstGeom prst="rect">
            <a:avLst/>
          </a:prstGeom>
        </p:spPr>
        <p:txBody>
          <a:bodyPr lIns="0" tIns="0" rIns="0" bIns="0" rtlCol="0" anchor="t">
            <a:spAutoFit/>
          </a:bodyPr>
          <a:lstStyle/>
          <a:p>
            <a:pPr algn="ctr">
              <a:lnSpc>
                <a:spcPts val="7562"/>
              </a:lnSpc>
              <a:spcBef>
                <a:spcPct val="0"/>
              </a:spcBef>
            </a:pPr>
            <a:r>
              <a:rPr lang="en-US" sz="5402">
                <a:solidFill>
                  <a:srgbClr val="83786F"/>
                </a:solidFill>
                <a:latin typeface="Playfair Display"/>
                <a:ea typeface="Playfair Display"/>
                <a:cs typeface="Playfair Display"/>
                <a:sym typeface="Playfair Display"/>
              </a:rPr>
              <a:t>Land Use Ordinance</a:t>
            </a:r>
          </a:p>
          <a:p>
            <a:pPr algn="ctr">
              <a:lnSpc>
                <a:spcPts val="7562"/>
              </a:lnSpc>
              <a:spcBef>
                <a:spcPct val="0"/>
              </a:spcBef>
            </a:pPr>
            <a:r>
              <a:rPr lang="en-US" sz="5402" i="1">
                <a:solidFill>
                  <a:srgbClr val="83786F"/>
                </a:solidFill>
                <a:latin typeface="Playfair Display Italics"/>
                <a:ea typeface="Playfair Display Italics"/>
                <a:cs typeface="Playfair Display Italics"/>
                <a:sym typeface="Playfair Display Italics"/>
              </a:rPr>
              <a:t>Implements the General Plan by Regulating Uses </a:t>
            </a:r>
          </a:p>
        </p:txBody>
      </p:sp>
      <p:sp>
        <p:nvSpPr>
          <p:cNvPr id="49" name="TextBox 49"/>
          <p:cNvSpPr txBox="1"/>
          <p:nvPr/>
        </p:nvSpPr>
        <p:spPr>
          <a:xfrm>
            <a:off x="3365939" y="2368457"/>
            <a:ext cx="11966267" cy="1796796"/>
          </a:xfrm>
          <a:prstGeom prst="rect">
            <a:avLst/>
          </a:prstGeom>
        </p:spPr>
        <p:txBody>
          <a:bodyPr lIns="0" tIns="0" rIns="0" bIns="0" rtlCol="0" anchor="t">
            <a:spAutoFit/>
          </a:bodyPr>
          <a:lstStyle/>
          <a:p>
            <a:pPr algn="ctr">
              <a:lnSpc>
                <a:spcPts val="7392"/>
              </a:lnSpc>
            </a:pPr>
            <a:r>
              <a:rPr lang="en-US" sz="4200">
                <a:solidFill>
                  <a:srgbClr val="01426A"/>
                </a:solidFill>
                <a:latin typeface="Public Sans"/>
                <a:ea typeface="Public Sans"/>
                <a:cs typeface="Public Sans"/>
                <a:sym typeface="Public Sans"/>
              </a:rPr>
              <a:t>Inland Land Use Ordinance - Title 22</a:t>
            </a:r>
          </a:p>
          <a:p>
            <a:pPr algn="ctr">
              <a:lnSpc>
                <a:spcPts val="7392"/>
              </a:lnSpc>
            </a:pPr>
            <a:r>
              <a:rPr lang="en-US" sz="4200">
                <a:solidFill>
                  <a:srgbClr val="01426A"/>
                </a:solidFill>
                <a:latin typeface="Public Sans"/>
                <a:ea typeface="Public Sans"/>
                <a:cs typeface="Public Sans"/>
                <a:sym typeface="Public Sans"/>
              </a:rPr>
              <a:t>Coastal Zone Land Use Ordinance - Title 23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5" name="AutoShape 5"/>
          <p:cNvSpPr/>
          <p:nvPr/>
        </p:nvSpPr>
        <p:spPr>
          <a:xfrm flipV="1">
            <a:off x="1154782" y="510499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7" name="TextBox 7"/>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9" name="TextBox 9"/>
          <p:cNvSpPr txBox="1"/>
          <p:nvPr/>
        </p:nvSpPr>
        <p:spPr>
          <a:xfrm>
            <a:off x="2590800" y="4399464"/>
            <a:ext cx="13539952" cy="666849"/>
          </a:xfrm>
          <a:prstGeom prst="rect">
            <a:avLst/>
          </a:prstGeom>
        </p:spPr>
        <p:txBody>
          <a:bodyPr wrap="square" lIns="0" tIns="0" rIns="0" bIns="0" rtlCol="0" anchor="t">
            <a:spAutoFit/>
          </a:bodyPr>
          <a:lstStyle/>
          <a:p>
            <a:pPr algn="l">
              <a:lnSpc>
                <a:spcPts val="5194"/>
              </a:lnSpc>
              <a:spcBef>
                <a:spcPct val="0"/>
              </a:spcBef>
            </a:pPr>
            <a:r>
              <a:rPr lang="en-US" sz="5400" b="1" dirty="0">
                <a:solidFill>
                  <a:srgbClr val="83786F"/>
                </a:solidFill>
                <a:latin typeface="Public Sans Bold"/>
                <a:ea typeface="Public Sans Bold"/>
                <a:cs typeface="Public Sans Bold"/>
                <a:sym typeface="Public Sans Bold"/>
              </a:rPr>
              <a:t>PLANNING 101: CURRENT PLANNING</a:t>
            </a:r>
          </a:p>
        </p:txBody>
      </p:sp>
    </p:spTree>
  </p:cSld>
  <p:clrMapOvr>
    <a:masterClrMapping/>
  </p:clrMapOvr>
  <p:transition>
    <p:wip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rot="134589">
            <a:off x="10290844" y="6270600"/>
            <a:ext cx="7945354" cy="2802543"/>
          </a:xfrm>
          <a:custGeom>
            <a:avLst/>
            <a:gdLst/>
            <a:ahLst/>
            <a:cxnLst/>
            <a:rect l="l" t="t" r="r" b="b"/>
            <a:pathLst>
              <a:path w="7945354" h="2802543">
                <a:moveTo>
                  <a:pt x="0" y="0"/>
                </a:moveTo>
                <a:lnTo>
                  <a:pt x="7945354" y="0"/>
                </a:lnTo>
                <a:lnTo>
                  <a:pt x="7945354" y="2802543"/>
                </a:lnTo>
                <a:lnTo>
                  <a:pt x="0" y="28025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4" name="Freeform 4"/>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4"/>
            <a:stretch>
              <a:fillRect/>
            </a:stretch>
          </a:blipFill>
        </p:spPr>
        <p:txBody>
          <a:bodyPr/>
          <a:lstStyle/>
          <a:p>
            <a:endParaRPr lang="en-US"/>
          </a:p>
        </p:txBody>
      </p:sp>
      <p:sp>
        <p:nvSpPr>
          <p:cNvPr id="5" name="Freeform 5"/>
          <p:cNvSpPr/>
          <p:nvPr/>
        </p:nvSpPr>
        <p:spPr>
          <a:xfrm>
            <a:off x="326630" y="3290215"/>
            <a:ext cx="803513" cy="803513"/>
          </a:xfrm>
          <a:custGeom>
            <a:avLst/>
            <a:gdLst/>
            <a:ahLst/>
            <a:cxnLst/>
            <a:rect l="l" t="t" r="r" b="b"/>
            <a:pathLst>
              <a:path w="803513" h="803513">
                <a:moveTo>
                  <a:pt x="0" y="0"/>
                </a:moveTo>
                <a:lnTo>
                  <a:pt x="803513" y="0"/>
                </a:lnTo>
                <a:lnTo>
                  <a:pt x="803513" y="803513"/>
                </a:lnTo>
                <a:lnTo>
                  <a:pt x="0" y="8035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26630" y="4741744"/>
            <a:ext cx="803513" cy="803513"/>
          </a:xfrm>
          <a:custGeom>
            <a:avLst/>
            <a:gdLst/>
            <a:ahLst/>
            <a:cxnLst/>
            <a:rect l="l" t="t" r="r" b="b"/>
            <a:pathLst>
              <a:path w="803513" h="803513">
                <a:moveTo>
                  <a:pt x="0" y="0"/>
                </a:moveTo>
                <a:lnTo>
                  <a:pt x="803513" y="0"/>
                </a:lnTo>
                <a:lnTo>
                  <a:pt x="803513" y="803512"/>
                </a:lnTo>
                <a:lnTo>
                  <a:pt x="0" y="8035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326630" y="6116181"/>
            <a:ext cx="803513" cy="803513"/>
          </a:xfrm>
          <a:custGeom>
            <a:avLst/>
            <a:gdLst/>
            <a:ahLst/>
            <a:cxnLst/>
            <a:rect l="l" t="t" r="r" b="b"/>
            <a:pathLst>
              <a:path w="803513" h="803513">
                <a:moveTo>
                  <a:pt x="0" y="0"/>
                </a:moveTo>
                <a:lnTo>
                  <a:pt x="803513" y="0"/>
                </a:lnTo>
                <a:lnTo>
                  <a:pt x="803513" y="803513"/>
                </a:lnTo>
                <a:lnTo>
                  <a:pt x="0" y="8035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326630" y="7520642"/>
            <a:ext cx="803513" cy="803513"/>
          </a:xfrm>
          <a:custGeom>
            <a:avLst/>
            <a:gdLst/>
            <a:ahLst/>
            <a:cxnLst/>
            <a:rect l="l" t="t" r="r" b="b"/>
            <a:pathLst>
              <a:path w="803513" h="803513">
                <a:moveTo>
                  <a:pt x="0" y="0"/>
                </a:moveTo>
                <a:lnTo>
                  <a:pt x="803513" y="0"/>
                </a:lnTo>
                <a:lnTo>
                  <a:pt x="803513" y="803513"/>
                </a:lnTo>
                <a:lnTo>
                  <a:pt x="0" y="8035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0041154" y="2655470"/>
            <a:ext cx="7995114" cy="5175194"/>
          </a:xfrm>
          <a:custGeom>
            <a:avLst/>
            <a:gdLst/>
            <a:ahLst/>
            <a:cxnLst/>
            <a:rect l="l" t="t" r="r" b="b"/>
            <a:pathLst>
              <a:path w="7995114" h="5175194">
                <a:moveTo>
                  <a:pt x="0" y="0"/>
                </a:moveTo>
                <a:lnTo>
                  <a:pt x="7995115" y="0"/>
                </a:lnTo>
                <a:lnTo>
                  <a:pt x="7995115" y="5175195"/>
                </a:lnTo>
                <a:lnTo>
                  <a:pt x="0" y="51751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TextBox 10"/>
          <p:cNvSpPr txBox="1"/>
          <p:nvPr/>
        </p:nvSpPr>
        <p:spPr>
          <a:xfrm>
            <a:off x="1483813" y="3214015"/>
            <a:ext cx="9449969" cy="5067434"/>
          </a:xfrm>
          <a:prstGeom prst="rect">
            <a:avLst/>
          </a:prstGeom>
        </p:spPr>
        <p:txBody>
          <a:bodyPr lIns="0" tIns="0" rIns="0" bIns="0" rtlCol="0" anchor="t">
            <a:spAutoFit/>
          </a:bodyPr>
          <a:lstStyle/>
          <a:p>
            <a:pPr algn="l">
              <a:lnSpc>
                <a:spcPts val="5772"/>
              </a:lnSpc>
              <a:spcBef>
                <a:spcPct val="0"/>
              </a:spcBef>
            </a:pPr>
            <a:r>
              <a:rPr lang="en-US" sz="4123" spc="20">
                <a:solidFill>
                  <a:srgbClr val="01426A"/>
                </a:solidFill>
                <a:latin typeface="Public Sans"/>
                <a:ea typeface="Public Sans"/>
                <a:cs typeface="Public Sans"/>
                <a:sym typeface="Public Sans"/>
              </a:rPr>
              <a:t>Planning Process Overview</a:t>
            </a:r>
          </a:p>
          <a:p>
            <a:pPr algn="l">
              <a:lnSpc>
                <a:spcPts val="5772"/>
              </a:lnSpc>
              <a:spcBef>
                <a:spcPct val="0"/>
              </a:spcBef>
            </a:pPr>
            <a:endParaRPr lang="en-US" sz="4123" spc="20">
              <a:solidFill>
                <a:srgbClr val="01426A"/>
              </a:solidFill>
              <a:latin typeface="Public Sans"/>
              <a:ea typeface="Public Sans"/>
              <a:cs typeface="Public Sans"/>
              <a:sym typeface="Public Sans"/>
            </a:endParaRPr>
          </a:p>
          <a:p>
            <a:pPr algn="l">
              <a:lnSpc>
                <a:spcPts val="5772"/>
              </a:lnSpc>
              <a:spcBef>
                <a:spcPct val="0"/>
              </a:spcBef>
            </a:pPr>
            <a:r>
              <a:rPr lang="en-US" sz="4123" spc="20">
                <a:solidFill>
                  <a:srgbClr val="01426A"/>
                </a:solidFill>
                <a:latin typeface="Public Sans"/>
                <a:ea typeface="Public Sans"/>
                <a:cs typeface="Public Sans"/>
                <a:sym typeface="Public Sans"/>
              </a:rPr>
              <a:t>Project Referrals</a:t>
            </a:r>
          </a:p>
          <a:p>
            <a:pPr algn="l">
              <a:lnSpc>
                <a:spcPts val="5772"/>
              </a:lnSpc>
              <a:spcBef>
                <a:spcPct val="0"/>
              </a:spcBef>
            </a:pPr>
            <a:endParaRPr lang="en-US" sz="4123" spc="20">
              <a:solidFill>
                <a:srgbClr val="01426A"/>
              </a:solidFill>
              <a:latin typeface="Public Sans"/>
              <a:ea typeface="Public Sans"/>
              <a:cs typeface="Public Sans"/>
              <a:sym typeface="Public Sans"/>
            </a:endParaRPr>
          </a:p>
          <a:p>
            <a:pPr algn="l">
              <a:lnSpc>
                <a:spcPts val="5772"/>
              </a:lnSpc>
              <a:spcBef>
                <a:spcPct val="0"/>
              </a:spcBef>
            </a:pPr>
            <a:r>
              <a:rPr lang="en-US" sz="4123" spc="20">
                <a:solidFill>
                  <a:srgbClr val="01426A"/>
                </a:solidFill>
                <a:latin typeface="Public Sans"/>
                <a:ea typeface="Public Sans"/>
                <a:cs typeface="Public Sans"/>
                <a:sym typeface="Public Sans"/>
              </a:rPr>
              <a:t>Ministerial vs. Discretionary</a:t>
            </a:r>
          </a:p>
          <a:p>
            <a:pPr algn="l">
              <a:lnSpc>
                <a:spcPts val="5553"/>
              </a:lnSpc>
              <a:spcBef>
                <a:spcPct val="0"/>
              </a:spcBef>
            </a:pPr>
            <a:endParaRPr lang="en-US" sz="4123" spc="20">
              <a:solidFill>
                <a:srgbClr val="01426A"/>
              </a:solidFill>
              <a:latin typeface="Public Sans"/>
              <a:ea typeface="Public Sans"/>
              <a:cs typeface="Public Sans"/>
              <a:sym typeface="Public Sans"/>
            </a:endParaRPr>
          </a:p>
          <a:p>
            <a:pPr algn="l">
              <a:lnSpc>
                <a:spcPts val="5772"/>
              </a:lnSpc>
              <a:spcBef>
                <a:spcPct val="0"/>
              </a:spcBef>
            </a:pPr>
            <a:r>
              <a:rPr lang="en-US" sz="4123" spc="20">
                <a:solidFill>
                  <a:srgbClr val="01426A"/>
                </a:solidFill>
                <a:latin typeface="Public Sans"/>
                <a:ea typeface="Public Sans"/>
                <a:cs typeface="Public Sans"/>
                <a:sym typeface="Public Sans"/>
              </a:rPr>
              <a:t>Providing Input and Recommendations</a:t>
            </a:r>
          </a:p>
        </p:txBody>
      </p:sp>
      <p:sp>
        <p:nvSpPr>
          <p:cNvPr id="11" name="TextBox 11"/>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12" name="TextBox 12"/>
          <p:cNvSpPr txBox="1"/>
          <p:nvPr/>
        </p:nvSpPr>
        <p:spPr>
          <a:xfrm>
            <a:off x="142025" y="209752"/>
            <a:ext cx="16504969" cy="936960"/>
          </a:xfrm>
          <a:prstGeom prst="rect">
            <a:avLst/>
          </a:prstGeom>
        </p:spPr>
        <p:txBody>
          <a:bodyPr lIns="0" tIns="0" rIns="0" bIns="0" rtlCol="0" anchor="t">
            <a:spAutoFit/>
          </a:bodyPr>
          <a:lstStyle/>
          <a:p>
            <a:pPr algn="ctr">
              <a:lnSpc>
                <a:spcPts val="7680"/>
              </a:lnSpc>
              <a:spcBef>
                <a:spcPct val="0"/>
              </a:spcBef>
            </a:pPr>
            <a:r>
              <a:rPr lang="en-US" sz="5485" spc="27">
                <a:solidFill>
                  <a:srgbClr val="83786F"/>
                </a:solidFill>
                <a:latin typeface="Playfair Display"/>
                <a:ea typeface="Playfair Display"/>
                <a:cs typeface="Playfair Display"/>
                <a:sym typeface="Playfair Display"/>
              </a:rPr>
              <a:t>What is your Role in the Planning Process? </a:t>
            </a:r>
          </a:p>
        </p:txBody>
      </p:sp>
      <p:sp>
        <p:nvSpPr>
          <p:cNvPr id="13" name="TextBox 13"/>
          <p:cNvSpPr txBox="1"/>
          <p:nvPr/>
        </p:nvSpPr>
        <p:spPr>
          <a:xfrm>
            <a:off x="0" y="1956337"/>
            <a:ext cx="9181769" cy="762377"/>
          </a:xfrm>
          <a:prstGeom prst="rect">
            <a:avLst/>
          </a:prstGeom>
        </p:spPr>
        <p:txBody>
          <a:bodyPr lIns="0" tIns="0" rIns="0" bIns="0" rtlCol="0" anchor="t">
            <a:spAutoFit/>
          </a:bodyPr>
          <a:lstStyle/>
          <a:p>
            <a:pPr algn="ctr">
              <a:lnSpc>
                <a:spcPts val="6280"/>
              </a:lnSpc>
              <a:spcBef>
                <a:spcPct val="0"/>
              </a:spcBef>
            </a:pPr>
            <a:r>
              <a:rPr lang="en-US" sz="4485" i="1" u="sng" spc="22">
                <a:solidFill>
                  <a:srgbClr val="01426A"/>
                </a:solidFill>
                <a:latin typeface="Public Sans Italics"/>
                <a:ea typeface="Public Sans Italics"/>
                <a:cs typeface="Public Sans Italics"/>
                <a:sym typeface="Public Sans Italics"/>
              </a:rPr>
              <a:t>MILESTONES OF A PROJECT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Freeform 4"/>
          <p:cNvSpPr/>
          <p:nvPr/>
        </p:nvSpPr>
        <p:spPr>
          <a:xfrm>
            <a:off x="422428" y="422428"/>
            <a:ext cx="1212544" cy="1212544"/>
          </a:xfrm>
          <a:custGeom>
            <a:avLst/>
            <a:gdLst/>
            <a:ahLst/>
            <a:cxnLst/>
            <a:rect l="l" t="t" r="r" b="b"/>
            <a:pathLst>
              <a:path w="1212544" h="1212544">
                <a:moveTo>
                  <a:pt x="0" y="0"/>
                </a:moveTo>
                <a:lnTo>
                  <a:pt x="1212544" y="0"/>
                </a:lnTo>
                <a:lnTo>
                  <a:pt x="1212544" y="1212544"/>
                </a:lnTo>
                <a:lnTo>
                  <a:pt x="0" y="1212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53594" y="2874863"/>
            <a:ext cx="17717268" cy="5613877"/>
          </a:xfrm>
          <a:custGeom>
            <a:avLst/>
            <a:gdLst/>
            <a:ahLst/>
            <a:cxnLst/>
            <a:rect l="l" t="t" r="r" b="b"/>
            <a:pathLst>
              <a:path w="17717268" h="5613877">
                <a:moveTo>
                  <a:pt x="0" y="0"/>
                </a:moveTo>
                <a:lnTo>
                  <a:pt x="17717268" y="0"/>
                </a:lnTo>
                <a:lnTo>
                  <a:pt x="17717268" y="5613877"/>
                </a:lnTo>
                <a:lnTo>
                  <a:pt x="0" y="5613877"/>
                </a:lnTo>
                <a:lnTo>
                  <a:pt x="0" y="0"/>
                </a:lnTo>
                <a:close/>
              </a:path>
            </a:pathLst>
          </a:custGeom>
          <a:blipFill>
            <a:blip r:embed="rId5"/>
            <a:stretch>
              <a:fillRect t="-315" b="-1464"/>
            </a:stretch>
          </a:blipFill>
        </p:spPr>
        <p:txBody>
          <a:bodyPr/>
          <a:lstStyle/>
          <a:p>
            <a:endParaRPr lang="en-US"/>
          </a:p>
        </p:txBody>
      </p:sp>
      <p:grpSp>
        <p:nvGrpSpPr>
          <p:cNvPr id="6" name="Group 6"/>
          <p:cNvGrpSpPr/>
          <p:nvPr/>
        </p:nvGrpSpPr>
        <p:grpSpPr>
          <a:xfrm>
            <a:off x="699364" y="4120939"/>
            <a:ext cx="2591960" cy="798573"/>
            <a:chOff x="0" y="0"/>
            <a:chExt cx="851010" cy="262193"/>
          </a:xfrm>
        </p:grpSpPr>
        <p:sp>
          <p:nvSpPr>
            <p:cNvPr id="7" name="Freeform 7"/>
            <p:cNvSpPr/>
            <p:nvPr/>
          </p:nvSpPr>
          <p:spPr>
            <a:xfrm>
              <a:off x="0" y="0"/>
              <a:ext cx="851010" cy="262193"/>
            </a:xfrm>
            <a:custGeom>
              <a:avLst/>
              <a:gdLst/>
              <a:ahLst/>
              <a:cxnLst/>
              <a:rect l="l" t="t" r="r" b="b"/>
              <a:pathLst>
                <a:path w="851010" h="262193">
                  <a:moveTo>
                    <a:pt x="647810" y="0"/>
                  </a:moveTo>
                  <a:cubicBezTo>
                    <a:pt x="760034" y="0"/>
                    <a:pt x="851010" y="58694"/>
                    <a:pt x="851010" y="131096"/>
                  </a:cubicBezTo>
                  <a:cubicBezTo>
                    <a:pt x="851010" y="203499"/>
                    <a:pt x="760034" y="262193"/>
                    <a:pt x="647810" y="262193"/>
                  </a:cubicBezTo>
                  <a:lnTo>
                    <a:pt x="203200" y="262193"/>
                  </a:lnTo>
                  <a:cubicBezTo>
                    <a:pt x="90976" y="262193"/>
                    <a:pt x="0" y="203499"/>
                    <a:pt x="0" y="131096"/>
                  </a:cubicBezTo>
                  <a:cubicBezTo>
                    <a:pt x="0" y="58694"/>
                    <a:pt x="90976" y="0"/>
                    <a:pt x="203200" y="0"/>
                  </a:cubicBezTo>
                  <a:close/>
                </a:path>
              </a:pathLst>
            </a:custGeom>
            <a:solidFill>
              <a:srgbClr val="EFEEE7"/>
            </a:solidFill>
          </p:spPr>
          <p:txBody>
            <a:bodyPr/>
            <a:lstStyle/>
            <a:p>
              <a:endParaRPr lang="en-US"/>
            </a:p>
          </p:txBody>
        </p:sp>
        <p:sp>
          <p:nvSpPr>
            <p:cNvPr id="8" name="TextBox 8"/>
            <p:cNvSpPr txBox="1"/>
            <p:nvPr/>
          </p:nvSpPr>
          <p:spPr>
            <a:xfrm>
              <a:off x="0" y="9525"/>
              <a:ext cx="851010" cy="252668"/>
            </a:xfrm>
            <a:prstGeom prst="rect">
              <a:avLst/>
            </a:prstGeom>
          </p:spPr>
          <p:txBody>
            <a:bodyPr lIns="50800" tIns="50800" rIns="50800" bIns="50800" rtlCol="0" anchor="ctr"/>
            <a:lstStyle/>
            <a:p>
              <a:pPr algn="ctr">
                <a:lnSpc>
                  <a:spcPts val="2120"/>
                </a:lnSpc>
              </a:pPr>
              <a:endParaRPr/>
            </a:p>
          </p:txBody>
        </p:sp>
      </p:grpSp>
      <p:grpSp>
        <p:nvGrpSpPr>
          <p:cNvPr id="9" name="Group 9"/>
          <p:cNvGrpSpPr/>
          <p:nvPr/>
        </p:nvGrpSpPr>
        <p:grpSpPr>
          <a:xfrm>
            <a:off x="4244029" y="4120939"/>
            <a:ext cx="2591960" cy="798573"/>
            <a:chOff x="0" y="0"/>
            <a:chExt cx="851010" cy="262193"/>
          </a:xfrm>
        </p:grpSpPr>
        <p:sp>
          <p:nvSpPr>
            <p:cNvPr id="10" name="Freeform 10"/>
            <p:cNvSpPr/>
            <p:nvPr/>
          </p:nvSpPr>
          <p:spPr>
            <a:xfrm>
              <a:off x="0" y="0"/>
              <a:ext cx="851010" cy="262193"/>
            </a:xfrm>
            <a:custGeom>
              <a:avLst/>
              <a:gdLst/>
              <a:ahLst/>
              <a:cxnLst/>
              <a:rect l="l" t="t" r="r" b="b"/>
              <a:pathLst>
                <a:path w="851010" h="262193">
                  <a:moveTo>
                    <a:pt x="647810" y="0"/>
                  </a:moveTo>
                  <a:cubicBezTo>
                    <a:pt x="760034" y="0"/>
                    <a:pt x="851010" y="58694"/>
                    <a:pt x="851010" y="131096"/>
                  </a:cubicBezTo>
                  <a:cubicBezTo>
                    <a:pt x="851010" y="203499"/>
                    <a:pt x="760034" y="262193"/>
                    <a:pt x="647810" y="262193"/>
                  </a:cubicBezTo>
                  <a:lnTo>
                    <a:pt x="203200" y="262193"/>
                  </a:lnTo>
                  <a:cubicBezTo>
                    <a:pt x="90976" y="262193"/>
                    <a:pt x="0" y="203499"/>
                    <a:pt x="0" y="131096"/>
                  </a:cubicBezTo>
                  <a:cubicBezTo>
                    <a:pt x="0" y="58694"/>
                    <a:pt x="90976" y="0"/>
                    <a:pt x="203200" y="0"/>
                  </a:cubicBezTo>
                  <a:close/>
                </a:path>
              </a:pathLst>
            </a:custGeom>
            <a:solidFill>
              <a:srgbClr val="EFEEE7"/>
            </a:solidFill>
          </p:spPr>
          <p:txBody>
            <a:bodyPr/>
            <a:lstStyle/>
            <a:p>
              <a:endParaRPr lang="en-US"/>
            </a:p>
          </p:txBody>
        </p:sp>
        <p:sp>
          <p:nvSpPr>
            <p:cNvPr id="11" name="TextBox 11"/>
            <p:cNvSpPr txBox="1"/>
            <p:nvPr/>
          </p:nvSpPr>
          <p:spPr>
            <a:xfrm>
              <a:off x="0" y="9525"/>
              <a:ext cx="851010" cy="252668"/>
            </a:xfrm>
            <a:prstGeom prst="rect">
              <a:avLst/>
            </a:prstGeom>
          </p:spPr>
          <p:txBody>
            <a:bodyPr lIns="50800" tIns="50800" rIns="50800" bIns="50800" rtlCol="0" anchor="ctr"/>
            <a:lstStyle/>
            <a:p>
              <a:pPr algn="ctr">
                <a:lnSpc>
                  <a:spcPts val="2120"/>
                </a:lnSpc>
              </a:pPr>
              <a:endParaRPr/>
            </a:p>
          </p:txBody>
        </p:sp>
      </p:grpSp>
      <p:grpSp>
        <p:nvGrpSpPr>
          <p:cNvPr id="12" name="Group 12"/>
          <p:cNvGrpSpPr/>
          <p:nvPr/>
        </p:nvGrpSpPr>
        <p:grpSpPr>
          <a:xfrm>
            <a:off x="7848020" y="4171927"/>
            <a:ext cx="2591960" cy="798573"/>
            <a:chOff x="0" y="0"/>
            <a:chExt cx="851010" cy="262193"/>
          </a:xfrm>
        </p:grpSpPr>
        <p:sp>
          <p:nvSpPr>
            <p:cNvPr id="13" name="Freeform 13"/>
            <p:cNvSpPr/>
            <p:nvPr/>
          </p:nvSpPr>
          <p:spPr>
            <a:xfrm>
              <a:off x="0" y="0"/>
              <a:ext cx="851010" cy="262193"/>
            </a:xfrm>
            <a:custGeom>
              <a:avLst/>
              <a:gdLst/>
              <a:ahLst/>
              <a:cxnLst/>
              <a:rect l="l" t="t" r="r" b="b"/>
              <a:pathLst>
                <a:path w="851010" h="262193">
                  <a:moveTo>
                    <a:pt x="647810" y="0"/>
                  </a:moveTo>
                  <a:cubicBezTo>
                    <a:pt x="760034" y="0"/>
                    <a:pt x="851010" y="58694"/>
                    <a:pt x="851010" y="131096"/>
                  </a:cubicBezTo>
                  <a:cubicBezTo>
                    <a:pt x="851010" y="203499"/>
                    <a:pt x="760034" y="262193"/>
                    <a:pt x="647810" y="262193"/>
                  </a:cubicBezTo>
                  <a:lnTo>
                    <a:pt x="203200" y="262193"/>
                  </a:lnTo>
                  <a:cubicBezTo>
                    <a:pt x="90976" y="262193"/>
                    <a:pt x="0" y="203499"/>
                    <a:pt x="0" y="131096"/>
                  </a:cubicBezTo>
                  <a:cubicBezTo>
                    <a:pt x="0" y="58694"/>
                    <a:pt x="90976" y="0"/>
                    <a:pt x="203200" y="0"/>
                  </a:cubicBezTo>
                  <a:close/>
                </a:path>
              </a:pathLst>
            </a:custGeom>
            <a:solidFill>
              <a:srgbClr val="EFEEE7"/>
            </a:solidFill>
          </p:spPr>
          <p:txBody>
            <a:bodyPr/>
            <a:lstStyle/>
            <a:p>
              <a:endParaRPr lang="en-US"/>
            </a:p>
          </p:txBody>
        </p:sp>
        <p:sp>
          <p:nvSpPr>
            <p:cNvPr id="14" name="TextBox 14"/>
            <p:cNvSpPr txBox="1"/>
            <p:nvPr/>
          </p:nvSpPr>
          <p:spPr>
            <a:xfrm>
              <a:off x="0" y="9525"/>
              <a:ext cx="851010" cy="252668"/>
            </a:xfrm>
            <a:prstGeom prst="rect">
              <a:avLst/>
            </a:prstGeom>
          </p:spPr>
          <p:txBody>
            <a:bodyPr lIns="50800" tIns="50800" rIns="50800" bIns="50800" rtlCol="0" anchor="ctr"/>
            <a:lstStyle/>
            <a:p>
              <a:pPr algn="ctr">
                <a:lnSpc>
                  <a:spcPts val="2120"/>
                </a:lnSpc>
              </a:pPr>
              <a:endParaRPr/>
            </a:p>
          </p:txBody>
        </p:sp>
      </p:grpSp>
      <p:grpSp>
        <p:nvGrpSpPr>
          <p:cNvPr id="15" name="Group 15"/>
          <p:cNvGrpSpPr/>
          <p:nvPr/>
        </p:nvGrpSpPr>
        <p:grpSpPr>
          <a:xfrm>
            <a:off x="11316280" y="4171927"/>
            <a:ext cx="2591960" cy="798573"/>
            <a:chOff x="0" y="0"/>
            <a:chExt cx="851010" cy="262193"/>
          </a:xfrm>
        </p:grpSpPr>
        <p:sp>
          <p:nvSpPr>
            <p:cNvPr id="16" name="Freeform 16"/>
            <p:cNvSpPr/>
            <p:nvPr/>
          </p:nvSpPr>
          <p:spPr>
            <a:xfrm>
              <a:off x="0" y="0"/>
              <a:ext cx="851010" cy="262193"/>
            </a:xfrm>
            <a:custGeom>
              <a:avLst/>
              <a:gdLst/>
              <a:ahLst/>
              <a:cxnLst/>
              <a:rect l="l" t="t" r="r" b="b"/>
              <a:pathLst>
                <a:path w="851010" h="262193">
                  <a:moveTo>
                    <a:pt x="647810" y="0"/>
                  </a:moveTo>
                  <a:cubicBezTo>
                    <a:pt x="760034" y="0"/>
                    <a:pt x="851010" y="58694"/>
                    <a:pt x="851010" y="131096"/>
                  </a:cubicBezTo>
                  <a:cubicBezTo>
                    <a:pt x="851010" y="203499"/>
                    <a:pt x="760034" y="262193"/>
                    <a:pt x="647810" y="262193"/>
                  </a:cubicBezTo>
                  <a:lnTo>
                    <a:pt x="203200" y="262193"/>
                  </a:lnTo>
                  <a:cubicBezTo>
                    <a:pt x="90976" y="262193"/>
                    <a:pt x="0" y="203499"/>
                    <a:pt x="0" y="131096"/>
                  </a:cubicBezTo>
                  <a:cubicBezTo>
                    <a:pt x="0" y="58694"/>
                    <a:pt x="90976" y="0"/>
                    <a:pt x="203200" y="0"/>
                  </a:cubicBezTo>
                  <a:close/>
                </a:path>
              </a:pathLst>
            </a:custGeom>
            <a:solidFill>
              <a:srgbClr val="EFEEE7"/>
            </a:solidFill>
          </p:spPr>
          <p:txBody>
            <a:bodyPr/>
            <a:lstStyle/>
            <a:p>
              <a:endParaRPr lang="en-US"/>
            </a:p>
          </p:txBody>
        </p:sp>
        <p:sp>
          <p:nvSpPr>
            <p:cNvPr id="17" name="TextBox 17"/>
            <p:cNvSpPr txBox="1"/>
            <p:nvPr/>
          </p:nvSpPr>
          <p:spPr>
            <a:xfrm>
              <a:off x="0" y="9525"/>
              <a:ext cx="851010" cy="252668"/>
            </a:xfrm>
            <a:prstGeom prst="rect">
              <a:avLst/>
            </a:prstGeom>
          </p:spPr>
          <p:txBody>
            <a:bodyPr lIns="50800" tIns="50800" rIns="50800" bIns="50800" rtlCol="0" anchor="ctr"/>
            <a:lstStyle/>
            <a:p>
              <a:pPr algn="ctr">
                <a:lnSpc>
                  <a:spcPts val="2120"/>
                </a:lnSpc>
              </a:pPr>
              <a:endParaRPr/>
            </a:p>
          </p:txBody>
        </p:sp>
      </p:grpSp>
      <p:grpSp>
        <p:nvGrpSpPr>
          <p:cNvPr id="18" name="Group 18"/>
          <p:cNvGrpSpPr/>
          <p:nvPr/>
        </p:nvGrpSpPr>
        <p:grpSpPr>
          <a:xfrm>
            <a:off x="14860741" y="4171927"/>
            <a:ext cx="2591960" cy="798573"/>
            <a:chOff x="0" y="0"/>
            <a:chExt cx="851010" cy="262193"/>
          </a:xfrm>
        </p:grpSpPr>
        <p:sp>
          <p:nvSpPr>
            <p:cNvPr id="19" name="Freeform 19"/>
            <p:cNvSpPr/>
            <p:nvPr/>
          </p:nvSpPr>
          <p:spPr>
            <a:xfrm>
              <a:off x="0" y="0"/>
              <a:ext cx="851010" cy="262193"/>
            </a:xfrm>
            <a:custGeom>
              <a:avLst/>
              <a:gdLst/>
              <a:ahLst/>
              <a:cxnLst/>
              <a:rect l="l" t="t" r="r" b="b"/>
              <a:pathLst>
                <a:path w="851010" h="262193">
                  <a:moveTo>
                    <a:pt x="647810" y="0"/>
                  </a:moveTo>
                  <a:cubicBezTo>
                    <a:pt x="760034" y="0"/>
                    <a:pt x="851010" y="58694"/>
                    <a:pt x="851010" y="131096"/>
                  </a:cubicBezTo>
                  <a:cubicBezTo>
                    <a:pt x="851010" y="203499"/>
                    <a:pt x="760034" y="262193"/>
                    <a:pt x="647810" y="262193"/>
                  </a:cubicBezTo>
                  <a:lnTo>
                    <a:pt x="203200" y="262193"/>
                  </a:lnTo>
                  <a:cubicBezTo>
                    <a:pt x="90976" y="262193"/>
                    <a:pt x="0" y="203499"/>
                    <a:pt x="0" y="131096"/>
                  </a:cubicBezTo>
                  <a:cubicBezTo>
                    <a:pt x="0" y="58694"/>
                    <a:pt x="90976" y="0"/>
                    <a:pt x="203200" y="0"/>
                  </a:cubicBezTo>
                  <a:close/>
                </a:path>
              </a:pathLst>
            </a:custGeom>
            <a:solidFill>
              <a:srgbClr val="EFEEE7"/>
            </a:solidFill>
          </p:spPr>
          <p:txBody>
            <a:bodyPr/>
            <a:lstStyle/>
            <a:p>
              <a:endParaRPr lang="en-US"/>
            </a:p>
          </p:txBody>
        </p:sp>
        <p:sp>
          <p:nvSpPr>
            <p:cNvPr id="20" name="TextBox 20"/>
            <p:cNvSpPr txBox="1"/>
            <p:nvPr/>
          </p:nvSpPr>
          <p:spPr>
            <a:xfrm>
              <a:off x="0" y="9525"/>
              <a:ext cx="851010" cy="252668"/>
            </a:xfrm>
            <a:prstGeom prst="rect">
              <a:avLst/>
            </a:prstGeom>
          </p:spPr>
          <p:txBody>
            <a:bodyPr lIns="50800" tIns="50800" rIns="50800" bIns="50800" rtlCol="0" anchor="ctr"/>
            <a:lstStyle/>
            <a:p>
              <a:pPr algn="ctr">
                <a:lnSpc>
                  <a:spcPts val="2120"/>
                </a:lnSpc>
              </a:pPr>
              <a:endParaRPr/>
            </a:p>
          </p:txBody>
        </p:sp>
      </p:grpSp>
      <p:sp>
        <p:nvSpPr>
          <p:cNvPr id="21" name="Freeform 21"/>
          <p:cNvSpPr/>
          <p:nvPr/>
        </p:nvSpPr>
        <p:spPr>
          <a:xfrm>
            <a:off x="1828130" y="3054566"/>
            <a:ext cx="334428" cy="621404"/>
          </a:xfrm>
          <a:custGeom>
            <a:avLst/>
            <a:gdLst/>
            <a:ahLst/>
            <a:cxnLst/>
            <a:rect l="l" t="t" r="r" b="b"/>
            <a:pathLst>
              <a:path w="334428" h="621404">
                <a:moveTo>
                  <a:pt x="0" y="0"/>
                </a:moveTo>
                <a:lnTo>
                  <a:pt x="334428" y="0"/>
                </a:lnTo>
                <a:lnTo>
                  <a:pt x="334428" y="621404"/>
                </a:lnTo>
                <a:lnTo>
                  <a:pt x="0" y="6214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a:off x="5233107" y="3052456"/>
            <a:ext cx="512212" cy="595596"/>
          </a:xfrm>
          <a:custGeom>
            <a:avLst/>
            <a:gdLst/>
            <a:ahLst/>
            <a:cxnLst/>
            <a:rect l="l" t="t" r="r" b="b"/>
            <a:pathLst>
              <a:path w="512212" h="595596">
                <a:moveTo>
                  <a:pt x="0" y="0"/>
                </a:moveTo>
                <a:lnTo>
                  <a:pt x="512212" y="0"/>
                </a:lnTo>
                <a:lnTo>
                  <a:pt x="512212" y="595596"/>
                </a:lnTo>
                <a:lnTo>
                  <a:pt x="0" y="5955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a:off x="8815868" y="3036931"/>
            <a:ext cx="532729" cy="628757"/>
          </a:xfrm>
          <a:custGeom>
            <a:avLst/>
            <a:gdLst/>
            <a:ahLst/>
            <a:cxnLst/>
            <a:rect l="l" t="t" r="r" b="b"/>
            <a:pathLst>
              <a:path w="532729" h="628757">
                <a:moveTo>
                  <a:pt x="0" y="0"/>
                </a:moveTo>
                <a:lnTo>
                  <a:pt x="532729" y="0"/>
                </a:lnTo>
                <a:lnTo>
                  <a:pt x="532729" y="628757"/>
                </a:lnTo>
                <a:lnTo>
                  <a:pt x="0" y="6287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a:off x="12331430" y="3054566"/>
            <a:ext cx="561662" cy="575259"/>
          </a:xfrm>
          <a:custGeom>
            <a:avLst/>
            <a:gdLst/>
            <a:ahLst/>
            <a:cxnLst/>
            <a:rect l="l" t="t" r="r" b="b"/>
            <a:pathLst>
              <a:path w="561662" h="575259">
                <a:moveTo>
                  <a:pt x="0" y="0"/>
                </a:moveTo>
                <a:lnTo>
                  <a:pt x="561661" y="0"/>
                </a:lnTo>
                <a:lnTo>
                  <a:pt x="561661" y="575258"/>
                </a:lnTo>
                <a:lnTo>
                  <a:pt x="0" y="5752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Freeform 25"/>
          <p:cNvSpPr/>
          <p:nvPr/>
        </p:nvSpPr>
        <p:spPr>
          <a:xfrm>
            <a:off x="15905298" y="3054566"/>
            <a:ext cx="502845" cy="593486"/>
          </a:xfrm>
          <a:custGeom>
            <a:avLst/>
            <a:gdLst/>
            <a:ahLst/>
            <a:cxnLst/>
            <a:rect l="l" t="t" r="r" b="b"/>
            <a:pathLst>
              <a:path w="502845" h="593486">
                <a:moveTo>
                  <a:pt x="0" y="0"/>
                </a:moveTo>
                <a:lnTo>
                  <a:pt x="502845" y="0"/>
                </a:lnTo>
                <a:lnTo>
                  <a:pt x="502845" y="593486"/>
                </a:lnTo>
                <a:lnTo>
                  <a:pt x="0" y="5934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6" name="Freeform 26"/>
          <p:cNvSpPr/>
          <p:nvPr/>
        </p:nvSpPr>
        <p:spPr>
          <a:xfrm rot="-826749">
            <a:off x="13112396" y="207331"/>
            <a:ext cx="3003400" cy="2817735"/>
          </a:xfrm>
          <a:custGeom>
            <a:avLst/>
            <a:gdLst/>
            <a:ahLst/>
            <a:cxnLst/>
            <a:rect l="l" t="t" r="r" b="b"/>
            <a:pathLst>
              <a:path w="3003400" h="2817735">
                <a:moveTo>
                  <a:pt x="0" y="0"/>
                </a:moveTo>
                <a:lnTo>
                  <a:pt x="3003400" y="0"/>
                </a:lnTo>
                <a:lnTo>
                  <a:pt x="3003400" y="2817735"/>
                </a:lnTo>
                <a:lnTo>
                  <a:pt x="0" y="281773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7" name="TextBox 27"/>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28" name="TextBox 28"/>
          <p:cNvSpPr txBox="1"/>
          <p:nvPr/>
        </p:nvSpPr>
        <p:spPr>
          <a:xfrm>
            <a:off x="1828130" y="507832"/>
            <a:ext cx="8537951" cy="936960"/>
          </a:xfrm>
          <a:prstGeom prst="rect">
            <a:avLst/>
          </a:prstGeom>
        </p:spPr>
        <p:txBody>
          <a:bodyPr lIns="0" tIns="0" rIns="0" bIns="0" rtlCol="0" anchor="t">
            <a:spAutoFit/>
          </a:bodyPr>
          <a:lstStyle/>
          <a:p>
            <a:pPr algn="ctr">
              <a:lnSpc>
                <a:spcPts val="7680"/>
              </a:lnSpc>
              <a:spcBef>
                <a:spcPct val="0"/>
              </a:spcBef>
            </a:pPr>
            <a:r>
              <a:rPr lang="en-US" sz="5485" spc="27">
                <a:solidFill>
                  <a:srgbClr val="83786F"/>
                </a:solidFill>
                <a:latin typeface="Playfair Display"/>
                <a:ea typeface="Playfair Display"/>
                <a:cs typeface="Playfair Display"/>
                <a:sym typeface="Playfair Display"/>
              </a:rPr>
              <a:t>Planning Process Overview</a:t>
            </a:r>
          </a:p>
        </p:txBody>
      </p:sp>
      <p:sp>
        <p:nvSpPr>
          <p:cNvPr id="29" name="TextBox 29"/>
          <p:cNvSpPr txBox="1"/>
          <p:nvPr/>
        </p:nvSpPr>
        <p:spPr>
          <a:xfrm>
            <a:off x="547253" y="5048717"/>
            <a:ext cx="2744072" cy="3092230"/>
          </a:xfrm>
          <a:prstGeom prst="rect">
            <a:avLst/>
          </a:prstGeom>
        </p:spPr>
        <p:txBody>
          <a:bodyPr lIns="0" tIns="0" rIns="0" bIns="0" rtlCol="0" anchor="t">
            <a:spAutoFit/>
          </a:bodyPr>
          <a:lstStyle/>
          <a:p>
            <a:pPr algn="ctr">
              <a:lnSpc>
                <a:spcPts val="3069"/>
              </a:lnSpc>
              <a:spcBef>
                <a:spcPct val="0"/>
              </a:spcBef>
            </a:pPr>
            <a:r>
              <a:rPr lang="en-US" sz="2192" spc="10">
                <a:solidFill>
                  <a:srgbClr val="01426A"/>
                </a:solidFill>
                <a:latin typeface="Public Sans"/>
                <a:ea typeface="Public Sans"/>
                <a:cs typeface="Public Sans"/>
                <a:sym typeface="Public Sans"/>
              </a:rPr>
              <a:t>Internal Meeting between County Departments and Applicant to Discuss Project Scope and Entitlement Requirements and Process.</a:t>
            </a:r>
          </a:p>
        </p:txBody>
      </p:sp>
      <p:sp>
        <p:nvSpPr>
          <p:cNvPr id="30" name="TextBox 30"/>
          <p:cNvSpPr txBox="1"/>
          <p:nvPr/>
        </p:nvSpPr>
        <p:spPr>
          <a:xfrm>
            <a:off x="4125368" y="5359814"/>
            <a:ext cx="2727691" cy="2091743"/>
          </a:xfrm>
          <a:prstGeom prst="rect">
            <a:avLst/>
          </a:prstGeom>
        </p:spPr>
        <p:txBody>
          <a:bodyPr lIns="0" tIns="0" rIns="0" bIns="0" rtlCol="0" anchor="t">
            <a:spAutoFit/>
          </a:bodyPr>
          <a:lstStyle/>
          <a:p>
            <a:pPr algn="ctr">
              <a:lnSpc>
                <a:spcPts val="3359"/>
              </a:lnSpc>
              <a:spcBef>
                <a:spcPct val="0"/>
              </a:spcBef>
            </a:pPr>
            <a:r>
              <a:rPr lang="en-US" sz="2400" spc="12">
                <a:solidFill>
                  <a:srgbClr val="01426A"/>
                </a:solidFill>
                <a:latin typeface="Public Sans"/>
                <a:ea typeface="Public Sans"/>
                <a:cs typeface="Public Sans"/>
                <a:sym typeface="Public Sans"/>
              </a:rPr>
              <a:t>Applicant Submits Complete Application Online or at Front Counter.</a:t>
            </a:r>
          </a:p>
        </p:txBody>
      </p:sp>
      <p:sp>
        <p:nvSpPr>
          <p:cNvPr id="31" name="TextBox 31"/>
          <p:cNvSpPr txBox="1"/>
          <p:nvPr/>
        </p:nvSpPr>
        <p:spPr>
          <a:xfrm>
            <a:off x="7745971" y="4931945"/>
            <a:ext cx="2672522" cy="3104089"/>
          </a:xfrm>
          <a:prstGeom prst="rect">
            <a:avLst/>
          </a:prstGeom>
        </p:spPr>
        <p:txBody>
          <a:bodyPr lIns="0" tIns="0" rIns="0" bIns="0" rtlCol="0" anchor="t">
            <a:spAutoFit/>
          </a:bodyPr>
          <a:lstStyle/>
          <a:p>
            <a:pPr algn="ctr">
              <a:lnSpc>
                <a:spcPts val="3081"/>
              </a:lnSpc>
              <a:spcBef>
                <a:spcPct val="0"/>
              </a:spcBef>
            </a:pPr>
            <a:r>
              <a:rPr lang="en-US" sz="2201" spc="11">
                <a:solidFill>
                  <a:srgbClr val="01426A"/>
                </a:solidFill>
                <a:latin typeface="Public Sans"/>
                <a:ea typeface="Public Sans"/>
                <a:cs typeface="Public Sans"/>
                <a:sym typeface="Public Sans"/>
              </a:rPr>
              <a:t>Referral Package sent to Community Stakeholders (i.e., County Departments, Referral Agencies, and Community Advisory Groups).</a:t>
            </a:r>
          </a:p>
        </p:txBody>
      </p:sp>
      <p:sp>
        <p:nvSpPr>
          <p:cNvPr id="32" name="TextBox 32"/>
          <p:cNvSpPr txBox="1"/>
          <p:nvPr/>
        </p:nvSpPr>
        <p:spPr>
          <a:xfrm>
            <a:off x="11393147" y="4941470"/>
            <a:ext cx="2519774" cy="3168459"/>
          </a:xfrm>
          <a:prstGeom prst="rect">
            <a:avLst/>
          </a:prstGeom>
        </p:spPr>
        <p:txBody>
          <a:bodyPr lIns="0" tIns="0" rIns="0" bIns="0" rtlCol="0" anchor="t">
            <a:spAutoFit/>
          </a:bodyPr>
          <a:lstStyle/>
          <a:p>
            <a:pPr algn="ctr">
              <a:lnSpc>
                <a:spcPts val="2799"/>
              </a:lnSpc>
              <a:spcBef>
                <a:spcPct val="0"/>
              </a:spcBef>
            </a:pPr>
            <a:r>
              <a:rPr lang="en-US" sz="1999" spc="9">
                <a:solidFill>
                  <a:srgbClr val="01426A"/>
                </a:solidFill>
                <a:latin typeface="Public Sans"/>
                <a:ea typeface="Public Sans"/>
                <a:cs typeface="Public Sans"/>
                <a:sym typeface="Public Sans"/>
              </a:rPr>
              <a:t>Staff Reviews Complete Application and Provides a Recommendation that Incorporates Referral Comments and Environmental Review. </a:t>
            </a:r>
          </a:p>
        </p:txBody>
      </p:sp>
      <p:sp>
        <p:nvSpPr>
          <p:cNvPr id="33" name="TextBox 33"/>
          <p:cNvSpPr txBox="1"/>
          <p:nvPr/>
        </p:nvSpPr>
        <p:spPr>
          <a:xfrm>
            <a:off x="14874943" y="5005840"/>
            <a:ext cx="2618816" cy="2838718"/>
          </a:xfrm>
          <a:prstGeom prst="rect">
            <a:avLst/>
          </a:prstGeom>
        </p:spPr>
        <p:txBody>
          <a:bodyPr lIns="0" tIns="0" rIns="0" bIns="0" rtlCol="0" anchor="t">
            <a:spAutoFit/>
          </a:bodyPr>
          <a:lstStyle/>
          <a:p>
            <a:pPr algn="ctr">
              <a:lnSpc>
                <a:spcPts val="3210"/>
              </a:lnSpc>
            </a:pPr>
            <a:r>
              <a:rPr lang="en-US" sz="2293" spc="11">
                <a:solidFill>
                  <a:srgbClr val="01426A"/>
                </a:solidFill>
                <a:latin typeface="Public Sans"/>
                <a:ea typeface="Public Sans"/>
                <a:cs typeface="Public Sans"/>
                <a:sym typeface="Public Sans"/>
              </a:rPr>
              <a:t>Public Notice, Public Hearing</a:t>
            </a:r>
          </a:p>
          <a:p>
            <a:pPr algn="ctr">
              <a:lnSpc>
                <a:spcPts val="3210"/>
              </a:lnSpc>
            </a:pPr>
            <a:r>
              <a:rPr lang="en-US" sz="2293" spc="11">
                <a:solidFill>
                  <a:srgbClr val="01426A"/>
                </a:solidFill>
                <a:latin typeface="Public Sans"/>
                <a:ea typeface="Public Sans"/>
                <a:cs typeface="Public Sans"/>
                <a:sym typeface="Public Sans"/>
              </a:rPr>
              <a:t> and Action, </a:t>
            </a:r>
          </a:p>
          <a:p>
            <a:pPr algn="ctr">
              <a:lnSpc>
                <a:spcPts val="3210"/>
              </a:lnSpc>
            </a:pPr>
            <a:r>
              <a:rPr lang="en-US" sz="2293" spc="11">
                <a:solidFill>
                  <a:srgbClr val="01426A"/>
                </a:solidFill>
                <a:latin typeface="Public Sans"/>
                <a:ea typeface="Public Sans"/>
                <a:cs typeface="Public Sans"/>
                <a:sym typeface="Public Sans"/>
              </a:rPr>
              <a:t>Appeal Period, </a:t>
            </a:r>
          </a:p>
          <a:p>
            <a:pPr algn="ctr">
              <a:lnSpc>
                <a:spcPts val="3210"/>
              </a:lnSpc>
            </a:pPr>
            <a:r>
              <a:rPr lang="en-US" sz="2293" spc="11">
                <a:solidFill>
                  <a:srgbClr val="01426A"/>
                </a:solidFill>
                <a:latin typeface="Public Sans"/>
                <a:ea typeface="Public Sans"/>
                <a:cs typeface="Public Sans"/>
                <a:sym typeface="Public Sans"/>
              </a:rPr>
              <a:t>Appeal Hearing</a:t>
            </a:r>
          </a:p>
          <a:p>
            <a:pPr algn="ctr">
              <a:lnSpc>
                <a:spcPts val="3210"/>
              </a:lnSpc>
            </a:pPr>
            <a:r>
              <a:rPr lang="en-US" sz="2293" spc="11">
                <a:solidFill>
                  <a:srgbClr val="01426A"/>
                </a:solidFill>
                <a:latin typeface="Public Sans"/>
                <a:ea typeface="Public Sans"/>
                <a:cs typeface="Public Sans"/>
                <a:sym typeface="Public Sans"/>
              </a:rPr>
              <a:t> (if applicable) and </a:t>
            </a:r>
          </a:p>
          <a:p>
            <a:pPr algn="ctr">
              <a:lnSpc>
                <a:spcPts val="3210"/>
              </a:lnSpc>
              <a:spcBef>
                <a:spcPct val="0"/>
              </a:spcBef>
            </a:pPr>
            <a:r>
              <a:rPr lang="en-US" sz="2293" spc="11">
                <a:solidFill>
                  <a:srgbClr val="01426A"/>
                </a:solidFill>
                <a:latin typeface="Public Sans"/>
                <a:ea typeface="Public Sans"/>
                <a:cs typeface="Public Sans"/>
                <a:sym typeface="Public Sans"/>
              </a:rPr>
              <a:t>Final Action.</a:t>
            </a:r>
          </a:p>
        </p:txBody>
      </p:sp>
      <p:sp>
        <p:nvSpPr>
          <p:cNvPr id="34" name="TextBox 34"/>
          <p:cNvSpPr txBox="1"/>
          <p:nvPr/>
        </p:nvSpPr>
        <p:spPr>
          <a:xfrm>
            <a:off x="650038" y="4248612"/>
            <a:ext cx="2744072" cy="495655"/>
          </a:xfrm>
          <a:prstGeom prst="rect">
            <a:avLst/>
          </a:prstGeom>
        </p:spPr>
        <p:txBody>
          <a:bodyPr lIns="0" tIns="0" rIns="0" bIns="0" rtlCol="0" anchor="t">
            <a:spAutoFit/>
          </a:bodyPr>
          <a:lstStyle/>
          <a:p>
            <a:pPr algn="ctr">
              <a:lnSpc>
                <a:spcPts val="4180"/>
              </a:lnSpc>
              <a:spcBef>
                <a:spcPct val="0"/>
              </a:spcBef>
            </a:pPr>
            <a:r>
              <a:rPr lang="en-US" sz="2986" spc="14">
                <a:solidFill>
                  <a:srgbClr val="01426A"/>
                </a:solidFill>
                <a:latin typeface="Playfair Display"/>
                <a:ea typeface="Playfair Display"/>
                <a:cs typeface="Playfair Display"/>
                <a:sym typeface="Playfair Display"/>
              </a:rPr>
              <a:t>Pre-Application</a:t>
            </a:r>
          </a:p>
        </p:txBody>
      </p:sp>
      <p:sp>
        <p:nvSpPr>
          <p:cNvPr id="35" name="TextBox 35"/>
          <p:cNvSpPr txBox="1"/>
          <p:nvPr/>
        </p:nvSpPr>
        <p:spPr>
          <a:xfrm>
            <a:off x="4255137" y="4299601"/>
            <a:ext cx="2686773" cy="495655"/>
          </a:xfrm>
          <a:prstGeom prst="rect">
            <a:avLst/>
          </a:prstGeom>
        </p:spPr>
        <p:txBody>
          <a:bodyPr lIns="0" tIns="0" rIns="0" bIns="0" rtlCol="0" anchor="t">
            <a:spAutoFit/>
          </a:bodyPr>
          <a:lstStyle/>
          <a:p>
            <a:pPr algn="ctr">
              <a:lnSpc>
                <a:spcPts val="4180"/>
              </a:lnSpc>
              <a:spcBef>
                <a:spcPct val="0"/>
              </a:spcBef>
            </a:pPr>
            <a:r>
              <a:rPr lang="en-US" sz="2986" spc="14">
                <a:solidFill>
                  <a:srgbClr val="01426A"/>
                </a:solidFill>
                <a:latin typeface="Playfair Display"/>
                <a:ea typeface="Playfair Display"/>
                <a:cs typeface="Playfair Display"/>
                <a:sym typeface="Playfair Display"/>
              </a:rPr>
              <a:t>File Application</a:t>
            </a:r>
          </a:p>
        </p:txBody>
      </p:sp>
      <p:sp>
        <p:nvSpPr>
          <p:cNvPr id="36" name="TextBox 36"/>
          <p:cNvSpPr txBox="1"/>
          <p:nvPr/>
        </p:nvSpPr>
        <p:spPr>
          <a:xfrm>
            <a:off x="8358932" y="4299601"/>
            <a:ext cx="1570137" cy="495655"/>
          </a:xfrm>
          <a:prstGeom prst="rect">
            <a:avLst/>
          </a:prstGeom>
        </p:spPr>
        <p:txBody>
          <a:bodyPr lIns="0" tIns="0" rIns="0" bIns="0" rtlCol="0" anchor="t">
            <a:spAutoFit/>
          </a:bodyPr>
          <a:lstStyle/>
          <a:p>
            <a:pPr algn="ctr">
              <a:lnSpc>
                <a:spcPts val="4180"/>
              </a:lnSpc>
              <a:spcBef>
                <a:spcPct val="0"/>
              </a:spcBef>
            </a:pPr>
            <a:r>
              <a:rPr lang="en-US" sz="2986" spc="14">
                <a:solidFill>
                  <a:srgbClr val="01426A"/>
                </a:solidFill>
                <a:latin typeface="Playfair Display"/>
                <a:ea typeface="Playfair Display"/>
                <a:cs typeface="Playfair Display"/>
                <a:sym typeface="Playfair Display"/>
              </a:rPr>
              <a:t>Referrals</a:t>
            </a:r>
          </a:p>
        </p:txBody>
      </p:sp>
      <p:sp>
        <p:nvSpPr>
          <p:cNvPr id="37" name="TextBox 37"/>
          <p:cNvSpPr txBox="1"/>
          <p:nvPr/>
        </p:nvSpPr>
        <p:spPr>
          <a:xfrm>
            <a:off x="11597205" y="4299601"/>
            <a:ext cx="2111658" cy="495655"/>
          </a:xfrm>
          <a:prstGeom prst="rect">
            <a:avLst/>
          </a:prstGeom>
        </p:spPr>
        <p:txBody>
          <a:bodyPr lIns="0" tIns="0" rIns="0" bIns="0" rtlCol="0" anchor="t">
            <a:spAutoFit/>
          </a:bodyPr>
          <a:lstStyle/>
          <a:p>
            <a:pPr algn="ctr">
              <a:lnSpc>
                <a:spcPts val="4180"/>
              </a:lnSpc>
              <a:spcBef>
                <a:spcPct val="0"/>
              </a:spcBef>
            </a:pPr>
            <a:r>
              <a:rPr lang="en-US" sz="2986" spc="14">
                <a:solidFill>
                  <a:srgbClr val="01426A"/>
                </a:solidFill>
                <a:latin typeface="Playfair Display"/>
                <a:ea typeface="Playfair Display"/>
                <a:cs typeface="Playfair Display"/>
                <a:sym typeface="Playfair Display"/>
              </a:rPr>
              <a:t>Staff Review</a:t>
            </a:r>
          </a:p>
        </p:txBody>
      </p:sp>
      <p:sp>
        <p:nvSpPr>
          <p:cNvPr id="38" name="TextBox 38"/>
          <p:cNvSpPr txBox="1"/>
          <p:nvPr/>
        </p:nvSpPr>
        <p:spPr>
          <a:xfrm>
            <a:off x="14914316" y="4299601"/>
            <a:ext cx="2540071" cy="495655"/>
          </a:xfrm>
          <a:prstGeom prst="rect">
            <a:avLst/>
          </a:prstGeom>
        </p:spPr>
        <p:txBody>
          <a:bodyPr lIns="0" tIns="0" rIns="0" bIns="0" rtlCol="0" anchor="t">
            <a:spAutoFit/>
          </a:bodyPr>
          <a:lstStyle/>
          <a:p>
            <a:pPr algn="ctr">
              <a:lnSpc>
                <a:spcPts val="4180"/>
              </a:lnSpc>
              <a:spcBef>
                <a:spcPct val="0"/>
              </a:spcBef>
            </a:pPr>
            <a:r>
              <a:rPr lang="en-US" sz="2986" spc="14">
                <a:solidFill>
                  <a:srgbClr val="01426A"/>
                </a:solidFill>
                <a:latin typeface="Playfair Display"/>
                <a:ea typeface="Playfair Display"/>
                <a:cs typeface="Playfair Display"/>
                <a:sym typeface="Playfair Display"/>
              </a:rPr>
              <a:t>Public Hearing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Freeform 4"/>
          <p:cNvSpPr/>
          <p:nvPr/>
        </p:nvSpPr>
        <p:spPr>
          <a:xfrm>
            <a:off x="182520" y="307201"/>
            <a:ext cx="1442998" cy="1442998"/>
          </a:xfrm>
          <a:custGeom>
            <a:avLst/>
            <a:gdLst/>
            <a:ahLst/>
            <a:cxnLst/>
            <a:rect l="l" t="t" r="r" b="b"/>
            <a:pathLst>
              <a:path w="1442998" h="1442998">
                <a:moveTo>
                  <a:pt x="0" y="0"/>
                </a:moveTo>
                <a:lnTo>
                  <a:pt x="1442997" y="0"/>
                </a:lnTo>
                <a:lnTo>
                  <a:pt x="1442997" y="1442998"/>
                </a:lnTo>
                <a:lnTo>
                  <a:pt x="0" y="14429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7154999" y="2998141"/>
            <a:ext cx="3955400" cy="395540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7D2CB"/>
            </a:solidFill>
          </p:spPr>
          <p:txBody>
            <a:bodyPr/>
            <a:lstStyle/>
            <a:p>
              <a:endParaRPr lang="en-US"/>
            </a:p>
          </p:txBody>
        </p:sp>
        <p:sp>
          <p:nvSpPr>
            <p:cNvPr id="7" name="TextBox 7"/>
            <p:cNvSpPr txBox="1"/>
            <p:nvPr/>
          </p:nvSpPr>
          <p:spPr>
            <a:xfrm>
              <a:off x="76200" y="85725"/>
              <a:ext cx="660400" cy="650875"/>
            </a:xfrm>
            <a:prstGeom prst="rect">
              <a:avLst/>
            </a:prstGeom>
          </p:spPr>
          <p:txBody>
            <a:bodyPr lIns="50800" tIns="50800" rIns="50800" bIns="50800" rtlCol="0" anchor="ctr"/>
            <a:lstStyle/>
            <a:p>
              <a:pPr algn="ctr">
                <a:lnSpc>
                  <a:spcPts val="2120"/>
                </a:lnSpc>
              </a:pPr>
              <a:endParaRPr/>
            </a:p>
          </p:txBody>
        </p:sp>
      </p:grpSp>
      <p:sp>
        <p:nvSpPr>
          <p:cNvPr id="8" name="Freeform 8"/>
          <p:cNvSpPr/>
          <p:nvPr/>
        </p:nvSpPr>
        <p:spPr>
          <a:xfrm>
            <a:off x="8092370" y="4117959"/>
            <a:ext cx="2080657" cy="2354653"/>
          </a:xfrm>
          <a:custGeom>
            <a:avLst/>
            <a:gdLst/>
            <a:ahLst/>
            <a:cxnLst/>
            <a:rect l="l" t="t" r="r" b="b"/>
            <a:pathLst>
              <a:path w="2080657" h="2354653">
                <a:moveTo>
                  <a:pt x="0" y="0"/>
                </a:moveTo>
                <a:lnTo>
                  <a:pt x="2080657" y="0"/>
                </a:lnTo>
                <a:lnTo>
                  <a:pt x="2080657" y="2354653"/>
                </a:lnTo>
                <a:lnTo>
                  <a:pt x="0" y="23546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10351370">
            <a:off x="11156912" y="6509639"/>
            <a:ext cx="1828769" cy="834376"/>
          </a:xfrm>
          <a:custGeom>
            <a:avLst/>
            <a:gdLst/>
            <a:ahLst/>
            <a:cxnLst/>
            <a:rect l="l" t="t" r="r" b="b"/>
            <a:pathLst>
              <a:path w="1828769" h="834376">
                <a:moveTo>
                  <a:pt x="0" y="0"/>
                </a:moveTo>
                <a:lnTo>
                  <a:pt x="1828769" y="0"/>
                </a:lnTo>
                <a:lnTo>
                  <a:pt x="1828769" y="834376"/>
                </a:lnTo>
                <a:lnTo>
                  <a:pt x="0" y="8343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0" name="Group 10"/>
          <p:cNvGrpSpPr/>
          <p:nvPr/>
        </p:nvGrpSpPr>
        <p:grpSpPr>
          <a:xfrm>
            <a:off x="7335342" y="8309560"/>
            <a:ext cx="3650053" cy="1740465"/>
            <a:chOff x="0" y="0"/>
            <a:chExt cx="961331" cy="458394"/>
          </a:xfrm>
        </p:grpSpPr>
        <p:sp>
          <p:nvSpPr>
            <p:cNvPr id="11" name="Freeform 11"/>
            <p:cNvSpPr/>
            <p:nvPr/>
          </p:nvSpPr>
          <p:spPr>
            <a:xfrm>
              <a:off x="0" y="0"/>
              <a:ext cx="961331" cy="458394"/>
            </a:xfrm>
            <a:custGeom>
              <a:avLst/>
              <a:gdLst/>
              <a:ahLst/>
              <a:cxnLst/>
              <a:rect l="l" t="t" r="r" b="b"/>
              <a:pathLst>
                <a:path w="961331" h="458394">
                  <a:moveTo>
                    <a:pt x="108173" y="0"/>
                  </a:moveTo>
                  <a:lnTo>
                    <a:pt x="853158" y="0"/>
                  </a:lnTo>
                  <a:cubicBezTo>
                    <a:pt x="881847" y="0"/>
                    <a:pt x="909361" y="11397"/>
                    <a:pt x="929648" y="31683"/>
                  </a:cubicBezTo>
                  <a:cubicBezTo>
                    <a:pt x="949934" y="51970"/>
                    <a:pt x="961331" y="79484"/>
                    <a:pt x="961331" y="108173"/>
                  </a:cubicBezTo>
                  <a:lnTo>
                    <a:pt x="961331" y="350221"/>
                  </a:lnTo>
                  <a:cubicBezTo>
                    <a:pt x="961331" y="409963"/>
                    <a:pt x="912900" y="458394"/>
                    <a:pt x="853158" y="458394"/>
                  </a:cubicBezTo>
                  <a:lnTo>
                    <a:pt x="108173" y="458394"/>
                  </a:lnTo>
                  <a:cubicBezTo>
                    <a:pt x="48431" y="458394"/>
                    <a:pt x="0" y="409963"/>
                    <a:pt x="0" y="350221"/>
                  </a:cubicBezTo>
                  <a:lnTo>
                    <a:pt x="0" y="108173"/>
                  </a:lnTo>
                  <a:cubicBezTo>
                    <a:pt x="0" y="48431"/>
                    <a:pt x="48431" y="0"/>
                    <a:pt x="108173" y="0"/>
                  </a:cubicBezTo>
                  <a:close/>
                </a:path>
              </a:pathLst>
            </a:custGeom>
            <a:solidFill>
              <a:srgbClr val="A6A6A6"/>
            </a:solidFill>
          </p:spPr>
          <p:txBody>
            <a:bodyPr/>
            <a:lstStyle/>
            <a:p>
              <a:endParaRPr lang="en-US"/>
            </a:p>
          </p:txBody>
        </p:sp>
        <p:sp>
          <p:nvSpPr>
            <p:cNvPr id="12" name="TextBox 12"/>
            <p:cNvSpPr txBox="1"/>
            <p:nvPr/>
          </p:nvSpPr>
          <p:spPr>
            <a:xfrm>
              <a:off x="0" y="9525"/>
              <a:ext cx="961331" cy="448869"/>
            </a:xfrm>
            <a:prstGeom prst="rect">
              <a:avLst/>
            </a:prstGeom>
          </p:spPr>
          <p:txBody>
            <a:bodyPr lIns="50800" tIns="50800" rIns="50800" bIns="50800" rtlCol="0" anchor="ctr"/>
            <a:lstStyle/>
            <a:p>
              <a:pPr algn="ctr">
                <a:lnSpc>
                  <a:spcPts val="2120"/>
                </a:lnSpc>
              </a:pPr>
              <a:endParaRPr/>
            </a:p>
          </p:txBody>
        </p:sp>
      </p:grpSp>
      <p:sp>
        <p:nvSpPr>
          <p:cNvPr id="13" name="TextBox 13"/>
          <p:cNvSpPr txBox="1"/>
          <p:nvPr/>
        </p:nvSpPr>
        <p:spPr>
          <a:xfrm>
            <a:off x="7769685" y="8507949"/>
            <a:ext cx="2726026" cy="479166"/>
          </a:xfrm>
          <a:prstGeom prst="rect">
            <a:avLst/>
          </a:prstGeom>
        </p:spPr>
        <p:txBody>
          <a:bodyPr lIns="0" tIns="0" rIns="0" bIns="0" rtlCol="0" anchor="t">
            <a:spAutoFit/>
          </a:bodyPr>
          <a:lstStyle/>
          <a:p>
            <a:pPr algn="ctr">
              <a:lnSpc>
                <a:spcPts val="4040"/>
              </a:lnSpc>
              <a:spcBef>
                <a:spcPct val="0"/>
              </a:spcBef>
            </a:pPr>
            <a:r>
              <a:rPr lang="en-US" sz="2886" b="1" spc="14">
                <a:solidFill>
                  <a:srgbClr val="01426A"/>
                </a:solidFill>
                <a:latin typeface="Playfair Display Bold"/>
                <a:ea typeface="Playfair Display Bold"/>
                <a:cs typeface="Playfair Display Bold"/>
                <a:sym typeface="Playfair Display Bold"/>
              </a:rPr>
              <a:t>Agencies</a:t>
            </a:r>
          </a:p>
        </p:txBody>
      </p:sp>
      <p:grpSp>
        <p:nvGrpSpPr>
          <p:cNvPr id="14" name="Group 14"/>
          <p:cNvGrpSpPr/>
          <p:nvPr/>
        </p:nvGrpSpPr>
        <p:grpSpPr>
          <a:xfrm>
            <a:off x="1720975" y="2625846"/>
            <a:ext cx="3441767" cy="3086100"/>
            <a:chOff x="0" y="0"/>
            <a:chExt cx="906474" cy="812800"/>
          </a:xfrm>
        </p:grpSpPr>
        <p:sp>
          <p:nvSpPr>
            <p:cNvPr id="15" name="Freeform 15"/>
            <p:cNvSpPr/>
            <p:nvPr/>
          </p:nvSpPr>
          <p:spPr>
            <a:xfrm>
              <a:off x="0" y="0"/>
              <a:ext cx="906474" cy="812800"/>
            </a:xfrm>
            <a:custGeom>
              <a:avLst/>
              <a:gdLst/>
              <a:ahLst/>
              <a:cxnLst/>
              <a:rect l="l" t="t" r="r" b="b"/>
              <a:pathLst>
                <a:path w="906474" h="812800">
                  <a:moveTo>
                    <a:pt x="114720" y="0"/>
                  </a:moveTo>
                  <a:lnTo>
                    <a:pt x="791754" y="0"/>
                  </a:lnTo>
                  <a:cubicBezTo>
                    <a:pt x="822180" y="0"/>
                    <a:pt x="851359" y="12086"/>
                    <a:pt x="872873" y="33601"/>
                  </a:cubicBezTo>
                  <a:cubicBezTo>
                    <a:pt x="894387" y="55115"/>
                    <a:pt x="906474" y="84294"/>
                    <a:pt x="906474" y="114720"/>
                  </a:cubicBezTo>
                  <a:lnTo>
                    <a:pt x="906474" y="698080"/>
                  </a:lnTo>
                  <a:cubicBezTo>
                    <a:pt x="906474" y="728506"/>
                    <a:pt x="894387" y="757685"/>
                    <a:pt x="872873" y="779199"/>
                  </a:cubicBezTo>
                  <a:cubicBezTo>
                    <a:pt x="851359" y="800714"/>
                    <a:pt x="822180" y="812800"/>
                    <a:pt x="791754" y="812800"/>
                  </a:cubicBezTo>
                  <a:lnTo>
                    <a:pt x="114720" y="812800"/>
                  </a:lnTo>
                  <a:cubicBezTo>
                    <a:pt x="84294" y="812800"/>
                    <a:pt x="55115" y="800714"/>
                    <a:pt x="33601" y="779199"/>
                  </a:cubicBezTo>
                  <a:cubicBezTo>
                    <a:pt x="12086" y="757685"/>
                    <a:pt x="0" y="728506"/>
                    <a:pt x="0" y="698080"/>
                  </a:cubicBezTo>
                  <a:lnTo>
                    <a:pt x="0" y="114720"/>
                  </a:lnTo>
                  <a:cubicBezTo>
                    <a:pt x="0" y="84294"/>
                    <a:pt x="12086" y="55115"/>
                    <a:pt x="33601" y="33601"/>
                  </a:cubicBezTo>
                  <a:cubicBezTo>
                    <a:pt x="55115" y="12086"/>
                    <a:pt x="84294" y="0"/>
                    <a:pt x="114720" y="0"/>
                  </a:cubicBezTo>
                  <a:close/>
                </a:path>
              </a:pathLst>
            </a:custGeom>
            <a:solidFill>
              <a:srgbClr val="A6A6A6"/>
            </a:solidFill>
          </p:spPr>
          <p:txBody>
            <a:bodyPr/>
            <a:lstStyle/>
            <a:p>
              <a:endParaRPr lang="en-US"/>
            </a:p>
          </p:txBody>
        </p:sp>
        <p:sp>
          <p:nvSpPr>
            <p:cNvPr id="16" name="TextBox 16"/>
            <p:cNvSpPr txBox="1"/>
            <p:nvPr/>
          </p:nvSpPr>
          <p:spPr>
            <a:xfrm>
              <a:off x="0" y="9525"/>
              <a:ext cx="906474" cy="803275"/>
            </a:xfrm>
            <a:prstGeom prst="rect">
              <a:avLst/>
            </a:prstGeom>
          </p:spPr>
          <p:txBody>
            <a:bodyPr lIns="50800" tIns="50800" rIns="50800" bIns="50800" rtlCol="0" anchor="ctr"/>
            <a:lstStyle/>
            <a:p>
              <a:pPr algn="ctr">
                <a:lnSpc>
                  <a:spcPts val="2120"/>
                </a:lnSpc>
              </a:pPr>
              <a:endParaRPr/>
            </a:p>
          </p:txBody>
        </p:sp>
      </p:grpSp>
      <p:sp>
        <p:nvSpPr>
          <p:cNvPr id="17" name="TextBox 17"/>
          <p:cNvSpPr txBox="1"/>
          <p:nvPr/>
        </p:nvSpPr>
        <p:spPr>
          <a:xfrm>
            <a:off x="1879006" y="4121271"/>
            <a:ext cx="2908207" cy="701633"/>
          </a:xfrm>
          <a:prstGeom prst="rect">
            <a:avLst/>
          </a:prstGeom>
        </p:spPr>
        <p:txBody>
          <a:bodyPr lIns="0" tIns="0" rIns="0" bIns="0" rtlCol="0" anchor="t">
            <a:spAutoFit/>
          </a:bodyPr>
          <a:lstStyle/>
          <a:p>
            <a:pPr algn="l">
              <a:lnSpc>
                <a:spcPts val="2799"/>
              </a:lnSpc>
              <a:spcBef>
                <a:spcPct val="0"/>
              </a:spcBef>
            </a:pPr>
            <a:r>
              <a:rPr lang="en-US" sz="1999" spc="9">
                <a:solidFill>
                  <a:srgbClr val="01426A"/>
                </a:solidFill>
                <a:latin typeface="Public Sans"/>
                <a:ea typeface="Public Sans"/>
                <a:cs typeface="Public Sans"/>
                <a:sym typeface="Public Sans"/>
              </a:rPr>
              <a:t>11 Advisory Councils Throughout the County</a:t>
            </a:r>
          </a:p>
        </p:txBody>
      </p:sp>
      <p:sp>
        <p:nvSpPr>
          <p:cNvPr id="18" name="Freeform 18"/>
          <p:cNvSpPr/>
          <p:nvPr/>
        </p:nvSpPr>
        <p:spPr>
          <a:xfrm rot="-1122099">
            <a:off x="5343426" y="6956606"/>
            <a:ext cx="1632250" cy="744714"/>
          </a:xfrm>
          <a:custGeom>
            <a:avLst/>
            <a:gdLst/>
            <a:ahLst/>
            <a:cxnLst/>
            <a:rect l="l" t="t" r="r" b="b"/>
            <a:pathLst>
              <a:path w="1632250" h="744714">
                <a:moveTo>
                  <a:pt x="0" y="0"/>
                </a:moveTo>
                <a:lnTo>
                  <a:pt x="1632249" y="0"/>
                </a:lnTo>
                <a:lnTo>
                  <a:pt x="1632249" y="744714"/>
                </a:lnTo>
                <a:lnTo>
                  <a:pt x="0" y="7447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9" name="Group 19"/>
          <p:cNvGrpSpPr/>
          <p:nvPr/>
        </p:nvGrpSpPr>
        <p:grpSpPr>
          <a:xfrm>
            <a:off x="1825356" y="6043661"/>
            <a:ext cx="3441767" cy="3086100"/>
            <a:chOff x="0" y="0"/>
            <a:chExt cx="906474" cy="812800"/>
          </a:xfrm>
        </p:grpSpPr>
        <p:sp>
          <p:nvSpPr>
            <p:cNvPr id="20" name="Freeform 20"/>
            <p:cNvSpPr/>
            <p:nvPr/>
          </p:nvSpPr>
          <p:spPr>
            <a:xfrm>
              <a:off x="0" y="0"/>
              <a:ext cx="906474" cy="812800"/>
            </a:xfrm>
            <a:custGeom>
              <a:avLst/>
              <a:gdLst/>
              <a:ahLst/>
              <a:cxnLst/>
              <a:rect l="l" t="t" r="r" b="b"/>
              <a:pathLst>
                <a:path w="906474" h="812800">
                  <a:moveTo>
                    <a:pt x="114720" y="0"/>
                  </a:moveTo>
                  <a:lnTo>
                    <a:pt x="791754" y="0"/>
                  </a:lnTo>
                  <a:cubicBezTo>
                    <a:pt x="822180" y="0"/>
                    <a:pt x="851359" y="12086"/>
                    <a:pt x="872873" y="33601"/>
                  </a:cubicBezTo>
                  <a:cubicBezTo>
                    <a:pt x="894387" y="55115"/>
                    <a:pt x="906474" y="84294"/>
                    <a:pt x="906474" y="114720"/>
                  </a:cubicBezTo>
                  <a:lnTo>
                    <a:pt x="906474" y="698080"/>
                  </a:lnTo>
                  <a:cubicBezTo>
                    <a:pt x="906474" y="728506"/>
                    <a:pt x="894387" y="757685"/>
                    <a:pt x="872873" y="779199"/>
                  </a:cubicBezTo>
                  <a:cubicBezTo>
                    <a:pt x="851359" y="800714"/>
                    <a:pt x="822180" y="812800"/>
                    <a:pt x="791754" y="812800"/>
                  </a:cubicBezTo>
                  <a:lnTo>
                    <a:pt x="114720" y="812800"/>
                  </a:lnTo>
                  <a:cubicBezTo>
                    <a:pt x="84294" y="812800"/>
                    <a:pt x="55115" y="800714"/>
                    <a:pt x="33601" y="779199"/>
                  </a:cubicBezTo>
                  <a:cubicBezTo>
                    <a:pt x="12086" y="757685"/>
                    <a:pt x="0" y="728506"/>
                    <a:pt x="0" y="698080"/>
                  </a:cubicBezTo>
                  <a:lnTo>
                    <a:pt x="0" y="114720"/>
                  </a:lnTo>
                  <a:cubicBezTo>
                    <a:pt x="0" y="84294"/>
                    <a:pt x="12086" y="55115"/>
                    <a:pt x="33601" y="33601"/>
                  </a:cubicBezTo>
                  <a:cubicBezTo>
                    <a:pt x="55115" y="12086"/>
                    <a:pt x="84294" y="0"/>
                    <a:pt x="114720" y="0"/>
                  </a:cubicBezTo>
                  <a:close/>
                </a:path>
              </a:pathLst>
            </a:custGeom>
            <a:solidFill>
              <a:srgbClr val="A6A6A6"/>
            </a:solidFill>
          </p:spPr>
          <p:txBody>
            <a:bodyPr/>
            <a:lstStyle/>
            <a:p>
              <a:endParaRPr lang="en-US"/>
            </a:p>
          </p:txBody>
        </p:sp>
        <p:sp>
          <p:nvSpPr>
            <p:cNvPr id="21" name="TextBox 21"/>
            <p:cNvSpPr txBox="1"/>
            <p:nvPr/>
          </p:nvSpPr>
          <p:spPr>
            <a:xfrm>
              <a:off x="0" y="9525"/>
              <a:ext cx="906474" cy="803275"/>
            </a:xfrm>
            <a:prstGeom prst="rect">
              <a:avLst/>
            </a:prstGeom>
          </p:spPr>
          <p:txBody>
            <a:bodyPr lIns="50800" tIns="50800" rIns="50800" bIns="50800" rtlCol="0" anchor="ctr"/>
            <a:lstStyle/>
            <a:p>
              <a:pPr algn="ctr">
                <a:lnSpc>
                  <a:spcPts val="2120"/>
                </a:lnSpc>
              </a:pPr>
              <a:endParaRPr/>
            </a:p>
          </p:txBody>
        </p:sp>
      </p:grpSp>
      <p:sp>
        <p:nvSpPr>
          <p:cNvPr id="22" name="TextBox 22"/>
          <p:cNvSpPr txBox="1"/>
          <p:nvPr/>
        </p:nvSpPr>
        <p:spPr>
          <a:xfrm>
            <a:off x="1965015" y="7401826"/>
            <a:ext cx="3162450" cy="1054037"/>
          </a:xfrm>
          <a:prstGeom prst="rect">
            <a:avLst/>
          </a:prstGeom>
        </p:spPr>
        <p:txBody>
          <a:bodyPr lIns="0" tIns="0" rIns="0" bIns="0" rtlCol="0" anchor="t">
            <a:spAutoFit/>
          </a:bodyPr>
          <a:lstStyle/>
          <a:p>
            <a:pPr algn="l">
              <a:lnSpc>
                <a:spcPts val="2799"/>
              </a:lnSpc>
            </a:pPr>
            <a:r>
              <a:rPr lang="en-US" sz="1999" spc="9">
                <a:solidFill>
                  <a:srgbClr val="01426A"/>
                </a:solidFill>
                <a:latin typeface="Public Sans"/>
                <a:ea typeface="Public Sans"/>
                <a:cs typeface="Public Sans"/>
                <a:sym typeface="Public Sans"/>
              </a:rPr>
              <a:t>Public Works, Building, Environmental Health, &amp;</a:t>
            </a:r>
          </a:p>
          <a:p>
            <a:pPr algn="l">
              <a:lnSpc>
                <a:spcPts val="2799"/>
              </a:lnSpc>
              <a:spcBef>
                <a:spcPct val="0"/>
              </a:spcBef>
            </a:pPr>
            <a:r>
              <a:rPr lang="en-US" sz="1999" spc="9">
                <a:solidFill>
                  <a:srgbClr val="01426A"/>
                </a:solidFill>
                <a:latin typeface="Public Sans"/>
                <a:ea typeface="Public Sans"/>
                <a:cs typeface="Public Sans"/>
                <a:sym typeface="Public Sans"/>
              </a:rPr>
              <a:t>Ag Commissioners</a:t>
            </a:r>
          </a:p>
        </p:txBody>
      </p:sp>
      <p:grpSp>
        <p:nvGrpSpPr>
          <p:cNvPr id="23" name="Group 23"/>
          <p:cNvGrpSpPr/>
          <p:nvPr/>
        </p:nvGrpSpPr>
        <p:grpSpPr>
          <a:xfrm>
            <a:off x="13304570" y="2057400"/>
            <a:ext cx="3441767" cy="3086100"/>
            <a:chOff x="0" y="0"/>
            <a:chExt cx="906474" cy="812800"/>
          </a:xfrm>
        </p:grpSpPr>
        <p:sp>
          <p:nvSpPr>
            <p:cNvPr id="24" name="Freeform 24"/>
            <p:cNvSpPr/>
            <p:nvPr/>
          </p:nvSpPr>
          <p:spPr>
            <a:xfrm>
              <a:off x="0" y="0"/>
              <a:ext cx="906474" cy="812800"/>
            </a:xfrm>
            <a:custGeom>
              <a:avLst/>
              <a:gdLst/>
              <a:ahLst/>
              <a:cxnLst/>
              <a:rect l="l" t="t" r="r" b="b"/>
              <a:pathLst>
                <a:path w="906474" h="812800">
                  <a:moveTo>
                    <a:pt x="114720" y="0"/>
                  </a:moveTo>
                  <a:lnTo>
                    <a:pt x="791754" y="0"/>
                  </a:lnTo>
                  <a:cubicBezTo>
                    <a:pt x="822180" y="0"/>
                    <a:pt x="851359" y="12086"/>
                    <a:pt x="872873" y="33601"/>
                  </a:cubicBezTo>
                  <a:cubicBezTo>
                    <a:pt x="894387" y="55115"/>
                    <a:pt x="906474" y="84294"/>
                    <a:pt x="906474" y="114720"/>
                  </a:cubicBezTo>
                  <a:lnTo>
                    <a:pt x="906474" y="698080"/>
                  </a:lnTo>
                  <a:cubicBezTo>
                    <a:pt x="906474" y="728506"/>
                    <a:pt x="894387" y="757685"/>
                    <a:pt x="872873" y="779199"/>
                  </a:cubicBezTo>
                  <a:cubicBezTo>
                    <a:pt x="851359" y="800714"/>
                    <a:pt x="822180" y="812800"/>
                    <a:pt x="791754" y="812800"/>
                  </a:cubicBezTo>
                  <a:lnTo>
                    <a:pt x="114720" y="812800"/>
                  </a:lnTo>
                  <a:cubicBezTo>
                    <a:pt x="84294" y="812800"/>
                    <a:pt x="55115" y="800714"/>
                    <a:pt x="33601" y="779199"/>
                  </a:cubicBezTo>
                  <a:cubicBezTo>
                    <a:pt x="12086" y="757685"/>
                    <a:pt x="0" y="728506"/>
                    <a:pt x="0" y="698080"/>
                  </a:cubicBezTo>
                  <a:lnTo>
                    <a:pt x="0" y="114720"/>
                  </a:lnTo>
                  <a:cubicBezTo>
                    <a:pt x="0" y="84294"/>
                    <a:pt x="12086" y="55115"/>
                    <a:pt x="33601" y="33601"/>
                  </a:cubicBezTo>
                  <a:cubicBezTo>
                    <a:pt x="55115" y="12086"/>
                    <a:pt x="84294" y="0"/>
                    <a:pt x="114720" y="0"/>
                  </a:cubicBezTo>
                  <a:close/>
                </a:path>
              </a:pathLst>
            </a:custGeom>
            <a:solidFill>
              <a:srgbClr val="A6A6A6"/>
            </a:solidFill>
          </p:spPr>
          <p:txBody>
            <a:bodyPr/>
            <a:lstStyle/>
            <a:p>
              <a:endParaRPr lang="en-US"/>
            </a:p>
          </p:txBody>
        </p:sp>
        <p:sp>
          <p:nvSpPr>
            <p:cNvPr id="25" name="TextBox 25"/>
            <p:cNvSpPr txBox="1"/>
            <p:nvPr/>
          </p:nvSpPr>
          <p:spPr>
            <a:xfrm>
              <a:off x="0" y="9525"/>
              <a:ext cx="906474" cy="803275"/>
            </a:xfrm>
            <a:prstGeom prst="rect">
              <a:avLst/>
            </a:prstGeom>
          </p:spPr>
          <p:txBody>
            <a:bodyPr lIns="50800" tIns="50800" rIns="50800" bIns="50800" rtlCol="0" anchor="ctr"/>
            <a:lstStyle/>
            <a:p>
              <a:pPr algn="ctr">
                <a:lnSpc>
                  <a:spcPts val="2120"/>
                </a:lnSpc>
              </a:pPr>
              <a:endParaRPr/>
            </a:p>
          </p:txBody>
        </p:sp>
      </p:grpSp>
      <p:sp>
        <p:nvSpPr>
          <p:cNvPr id="26" name="TextBox 26"/>
          <p:cNvSpPr txBox="1"/>
          <p:nvPr/>
        </p:nvSpPr>
        <p:spPr>
          <a:xfrm>
            <a:off x="13428395" y="3390743"/>
            <a:ext cx="3219788" cy="1406440"/>
          </a:xfrm>
          <a:prstGeom prst="rect">
            <a:avLst/>
          </a:prstGeom>
        </p:spPr>
        <p:txBody>
          <a:bodyPr lIns="0" tIns="0" rIns="0" bIns="0" rtlCol="0" anchor="t">
            <a:spAutoFit/>
          </a:bodyPr>
          <a:lstStyle/>
          <a:p>
            <a:pPr algn="just">
              <a:lnSpc>
                <a:spcPts val="2799"/>
              </a:lnSpc>
              <a:spcBef>
                <a:spcPct val="0"/>
              </a:spcBef>
            </a:pPr>
            <a:r>
              <a:rPr lang="en-US" sz="1999" spc="9">
                <a:solidFill>
                  <a:srgbClr val="01426A"/>
                </a:solidFill>
                <a:latin typeface="Public Sans"/>
                <a:ea typeface="Public Sans"/>
                <a:cs typeface="Public Sans"/>
                <a:sym typeface="Public Sans"/>
              </a:rPr>
              <a:t>CA Department of Fish and Wildlife, US Department of Fish &amp; Wildlife, Army Corps</a:t>
            </a:r>
          </a:p>
        </p:txBody>
      </p:sp>
      <p:sp>
        <p:nvSpPr>
          <p:cNvPr id="27" name="Freeform 27"/>
          <p:cNvSpPr/>
          <p:nvPr/>
        </p:nvSpPr>
        <p:spPr>
          <a:xfrm rot="9741137">
            <a:off x="11377151" y="4045346"/>
            <a:ext cx="1752494" cy="799575"/>
          </a:xfrm>
          <a:custGeom>
            <a:avLst/>
            <a:gdLst/>
            <a:ahLst/>
            <a:cxnLst/>
            <a:rect l="l" t="t" r="r" b="b"/>
            <a:pathLst>
              <a:path w="1752494" h="799575">
                <a:moveTo>
                  <a:pt x="0" y="0"/>
                </a:moveTo>
                <a:lnTo>
                  <a:pt x="1752494" y="0"/>
                </a:lnTo>
                <a:lnTo>
                  <a:pt x="1752494" y="799575"/>
                </a:lnTo>
                <a:lnTo>
                  <a:pt x="0" y="7995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Freeform 28"/>
          <p:cNvSpPr/>
          <p:nvPr/>
        </p:nvSpPr>
        <p:spPr>
          <a:xfrm rot="-4889172">
            <a:off x="8462057" y="7458446"/>
            <a:ext cx="1396622" cy="637209"/>
          </a:xfrm>
          <a:custGeom>
            <a:avLst/>
            <a:gdLst/>
            <a:ahLst/>
            <a:cxnLst/>
            <a:rect l="l" t="t" r="r" b="b"/>
            <a:pathLst>
              <a:path w="1396622" h="637209">
                <a:moveTo>
                  <a:pt x="0" y="0"/>
                </a:moveTo>
                <a:lnTo>
                  <a:pt x="1396622" y="0"/>
                </a:lnTo>
                <a:lnTo>
                  <a:pt x="1396622" y="637208"/>
                </a:lnTo>
                <a:lnTo>
                  <a:pt x="0" y="6372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9" name="Freeform 29"/>
          <p:cNvSpPr/>
          <p:nvPr/>
        </p:nvSpPr>
        <p:spPr>
          <a:xfrm rot="1708033">
            <a:off x="5058104" y="4386579"/>
            <a:ext cx="1665029" cy="759669"/>
          </a:xfrm>
          <a:custGeom>
            <a:avLst/>
            <a:gdLst/>
            <a:ahLst/>
            <a:cxnLst/>
            <a:rect l="l" t="t" r="r" b="b"/>
            <a:pathLst>
              <a:path w="1665029" h="759669">
                <a:moveTo>
                  <a:pt x="0" y="0"/>
                </a:moveTo>
                <a:lnTo>
                  <a:pt x="1665029" y="0"/>
                </a:lnTo>
                <a:lnTo>
                  <a:pt x="1665029" y="759669"/>
                </a:lnTo>
                <a:lnTo>
                  <a:pt x="0" y="75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TextBox 30"/>
          <p:cNvSpPr txBox="1"/>
          <p:nvPr/>
        </p:nvSpPr>
        <p:spPr>
          <a:xfrm>
            <a:off x="1879006" y="2913051"/>
            <a:ext cx="3125704" cy="905907"/>
          </a:xfrm>
          <a:prstGeom prst="rect">
            <a:avLst/>
          </a:prstGeom>
        </p:spPr>
        <p:txBody>
          <a:bodyPr lIns="0" tIns="0" rIns="0" bIns="0" rtlCol="0" anchor="t">
            <a:spAutoFit/>
          </a:bodyPr>
          <a:lstStyle/>
          <a:p>
            <a:pPr algn="l">
              <a:lnSpc>
                <a:spcPts val="3620"/>
              </a:lnSpc>
              <a:spcBef>
                <a:spcPct val="0"/>
              </a:spcBef>
            </a:pPr>
            <a:r>
              <a:rPr lang="en-US" sz="2586" b="1" spc="12">
                <a:solidFill>
                  <a:srgbClr val="01426A"/>
                </a:solidFill>
                <a:latin typeface="Playfair Display Bold"/>
                <a:ea typeface="Playfair Display Bold"/>
                <a:cs typeface="Playfair Display Bold"/>
                <a:sym typeface="Playfair Display Bold"/>
              </a:rPr>
              <a:t>Community Advisory Councils </a:t>
            </a:r>
          </a:p>
        </p:txBody>
      </p:sp>
      <p:sp>
        <p:nvSpPr>
          <p:cNvPr id="31" name="TextBox 31"/>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32" name="TextBox 32"/>
          <p:cNvSpPr txBox="1"/>
          <p:nvPr/>
        </p:nvSpPr>
        <p:spPr>
          <a:xfrm>
            <a:off x="1943754" y="420528"/>
            <a:ext cx="10248246" cy="1102125"/>
          </a:xfrm>
          <a:prstGeom prst="rect">
            <a:avLst/>
          </a:prstGeom>
        </p:spPr>
        <p:txBody>
          <a:bodyPr wrap="square" lIns="0" tIns="0" rIns="0" bIns="0" rtlCol="0" anchor="t">
            <a:spAutoFit/>
          </a:bodyPr>
          <a:lstStyle/>
          <a:p>
            <a:pPr algn="ctr">
              <a:lnSpc>
                <a:spcPts val="9080"/>
              </a:lnSpc>
              <a:spcBef>
                <a:spcPct val="0"/>
              </a:spcBef>
            </a:pPr>
            <a:r>
              <a:rPr lang="en-US" sz="6485" spc="32" dirty="0">
                <a:solidFill>
                  <a:srgbClr val="83786F"/>
                </a:solidFill>
                <a:latin typeface="Playfair Display"/>
                <a:ea typeface="Playfair Display"/>
                <a:cs typeface="Playfair Display"/>
                <a:sym typeface="Playfair Display"/>
              </a:rPr>
              <a:t>Project Referrals</a:t>
            </a:r>
          </a:p>
        </p:txBody>
      </p:sp>
      <p:sp>
        <p:nvSpPr>
          <p:cNvPr id="33" name="TextBox 33"/>
          <p:cNvSpPr txBox="1"/>
          <p:nvPr/>
        </p:nvSpPr>
        <p:spPr>
          <a:xfrm>
            <a:off x="1933152" y="1541524"/>
            <a:ext cx="9963777" cy="722345"/>
          </a:xfrm>
          <a:prstGeom prst="rect">
            <a:avLst/>
          </a:prstGeom>
        </p:spPr>
        <p:txBody>
          <a:bodyPr lIns="0" tIns="0" rIns="0" bIns="0" rtlCol="0" anchor="t">
            <a:spAutoFit/>
          </a:bodyPr>
          <a:lstStyle/>
          <a:p>
            <a:pPr algn="ctr">
              <a:lnSpc>
                <a:spcPts val="5860"/>
              </a:lnSpc>
              <a:spcBef>
                <a:spcPct val="0"/>
              </a:spcBef>
            </a:pPr>
            <a:r>
              <a:rPr lang="en-US" sz="4185" spc="20">
                <a:solidFill>
                  <a:srgbClr val="01426A"/>
                </a:solidFill>
                <a:latin typeface="Public Sans"/>
                <a:ea typeface="Public Sans"/>
                <a:cs typeface="Public Sans"/>
                <a:sym typeface="Public Sans"/>
              </a:rPr>
              <a:t>Engaging and Incorporating Information</a:t>
            </a:r>
          </a:p>
        </p:txBody>
      </p:sp>
      <p:sp>
        <p:nvSpPr>
          <p:cNvPr id="34" name="TextBox 34"/>
          <p:cNvSpPr txBox="1"/>
          <p:nvPr/>
        </p:nvSpPr>
        <p:spPr>
          <a:xfrm>
            <a:off x="1937324" y="6275571"/>
            <a:ext cx="3067386" cy="984012"/>
          </a:xfrm>
          <a:prstGeom prst="rect">
            <a:avLst/>
          </a:prstGeom>
        </p:spPr>
        <p:txBody>
          <a:bodyPr lIns="0" tIns="0" rIns="0" bIns="0" rtlCol="0" anchor="t">
            <a:spAutoFit/>
          </a:bodyPr>
          <a:lstStyle/>
          <a:p>
            <a:pPr algn="l">
              <a:lnSpc>
                <a:spcPts val="4040"/>
              </a:lnSpc>
              <a:spcBef>
                <a:spcPct val="0"/>
              </a:spcBef>
            </a:pPr>
            <a:r>
              <a:rPr lang="en-US" sz="2886" b="1" spc="14">
                <a:solidFill>
                  <a:srgbClr val="01426A"/>
                </a:solidFill>
                <a:latin typeface="Playfair Display Bold"/>
                <a:ea typeface="Playfair Display Bold"/>
                <a:cs typeface="Playfair Display Bold"/>
                <a:sym typeface="Playfair Display Bold"/>
              </a:rPr>
              <a:t>County Departments</a:t>
            </a:r>
          </a:p>
        </p:txBody>
      </p:sp>
      <p:sp>
        <p:nvSpPr>
          <p:cNvPr id="35" name="TextBox 35"/>
          <p:cNvSpPr txBox="1"/>
          <p:nvPr/>
        </p:nvSpPr>
        <p:spPr>
          <a:xfrm>
            <a:off x="13523593" y="2333521"/>
            <a:ext cx="2846343" cy="984012"/>
          </a:xfrm>
          <a:prstGeom prst="rect">
            <a:avLst/>
          </a:prstGeom>
        </p:spPr>
        <p:txBody>
          <a:bodyPr lIns="0" tIns="0" rIns="0" bIns="0" rtlCol="0" anchor="t">
            <a:spAutoFit/>
          </a:bodyPr>
          <a:lstStyle/>
          <a:p>
            <a:pPr algn="l">
              <a:lnSpc>
                <a:spcPts val="4040"/>
              </a:lnSpc>
              <a:spcBef>
                <a:spcPct val="0"/>
              </a:spcBef>
            </a:pPr>
            <a:r>
              <a:rPr lang="en-US" sz="2886" b="1" spc="14">
                <a:solidFill>
                  <a:srgbClr val="01426A"/>
                </a:solidFill>
                <a:latin typeface="Playfair Display Bold"/>
                <a:ea typeface="Playfair Display Bold"/>
                <a:cs typeface="Playfair Display Bold"/>
                <a:sym typeface="Playfair Display Bold"/>
              </a:rPr>
              <a:t>State and Federal</a:t>
            </a:r>
          </a:p>
        </p:txBody>
      </p:sp>
      <p:grpSp>
        <p:nvGrpSpPr>
          <p:cNvPr id="36" name="Group 36"/>
          <p:cNvGrpSpPr/>
          <p:nvPr/>
        </p:nvGrpSpPr>
        <p:grpSpPr>
          <a:xfrm>
            <a:off x="13428395" y="5685245"/>
            <a:ext cx="3441767" cy="3086100"/>
            <a:chOff x="0" y="0"/>
            <a:chExt cx="906474" cy="812800"/>
          </a:xfrm>
        </p:grpSpPr>
        <p:sp>
          <p:nvSpPr>
            <p:cNvPr id="37" name="Freeform 37"/>
            <p:cNvSpPr/>
            <p:nvPr/>
          </p:nvSpPr>
          <p:spPr>
            <a:xfrm>
              <a:off x="0" y="0"/>
              <a:ext cx="906474" cy="812800"/>
            </a:xfrm>
            <a:custGeom>
              <a:avLst/>
              <a:gdLst/>
              <a:ahLst/>
              <a:cxnLst/>
              <a:rect l="l" t="t" r="r" b="b"/>
              <a:pathLst>
                <a:path w="906474" h="812800">
                  <a:moveTo>
                    <a:pt x="114720" y="0"/>
                  </a:moveTo>
                  <a:lnTo>
                    <a:pt x="791754" y="0"/>
                  </a:lnTo>
                  <a:cubicBezTo>
                    <a:pt x="822180" y="0"/>
                    <a:pt x="851359" y="12086"/>
                    <a:pt x="872873" y="33601"/>
                  </a:cubicBezTo>
                  <a:cubicBezTo>
                    <a:pt x="894387" y="55115"/>
                    <a:pt x="906474" y="84294"/>
                    <a:pt x="906474" y="114720"/>
                  </a:cubicBezTo>
                  <a:lnTo>
                    <a:pt x="906474" y="698080"/>
                  </a:lnTo>
                  <a:cubicBezTo>
                    <a:pt x="906474" y="728506"/>
                    <a:pt x="894387" y="757685"/>
                    <a:pt x="872873" y="779199"/>
                  </a:cubicBezTo>
                  <a:cubicBezTo>
                    <a:pt x="851359" y="800714"/>
                    <a:pt x="822180" y="812800"/>
                    <a:pt x="791754" y="812800"/>
                  </a:cubicBezTo>
                  <a:lnTo>
                    <a:pt x="114720" y="812800"/>
                  </a:lnTo>
                  <a:cubicBezTo>
                    <a:pt x="84294" y="812800"/>
                    <a:pt x="55115" y="800714"/>
                    <a:pt x="33601" y="779199"/>
                  </a:cubicBezTo>
                  <a:cubicBezTo>
                    <a:pt x="12086" y="757685"/>
                    <a:pt x="0" y="728506"/>
                    <a:pt x="0" y="698080"/>
                  </a:cubicBezTo>
                  <a:lnTo>
                    <a:pt x="0" y="114720"/>
                  </a:lnTo>
                  <a:cubicBezTo>
                    <a:pt x="0" y="84294"/>
                    <a:pt x="12086" y="55115"/>
                    <a:pt x="33601" y="33601"/>
                  </a:cubicBezTo>
                  <a:cubicBezTo>
                    <a:pt x="55115" y="12086"/>
                    <a:pt x="84294" y="0"/>
                    <a:pt x="114720" y="0"/>
                  </a:cubicBezTo>
                  <a:close/>
                </a:path>
              </a:pathLst>
            </a:custGeom>
            <a:solidFill>
              <a:srgbClr val="A6A6A6"/>
            </a:solidFill>
          </p:spPr>
          <p:txBody>
            <a:bodyPr/>
            <a:lstStyle/>
            <a:p>
              <a:endParaRPr lang="en-US"/>
            </a:p>
          </p:txBody>
        </p:sp>
        <p:sp>
          <p:nvSpPr>
            <p:cNvPr id="38" name="TextBox 38"/>
            <p:cNvSpPr txBox="1"/>
            <p:nvPr/>
          </p:nvSpPr>
          <p:spPr>
            <a:xfrm>
              <a:off x="0" y="9525"/>
              <a:ext cx="906474" cy="803275"/>
            </a:xfrm>
            <a:prstGeom prst="rect">
              <a:avLst/>
            </a:prstGeom>
          </p:spPr>
          <p:txBody>
            <a:bodyPr lIns="50800" tIns="50800" rIns="50800" bIns="50800" rtlCol="0" anchor="ctr"/>
            <a:lstStyle/>
            <a:p>
              <a:pPr algn="ctr">
                <a:lnSpc>
                  <a:spcPts val="2120"/>
                </a:lnSpc>
              </a:pPr>
              <a:endParaRPr/>
            </a:p>
          </p:txBody>
        </p:sp>
      </p:grpSp>
      <p:sp>
        <p:nvSpPr>
          <p:cNvPr id="39" name="TextBox 39"/>
          <p:cNvSpPr txBox="1"/>
          <p:nvPr/>
        </p:nvSpPr>
        <p:spPr>
          <a:xfrm>
            <a:off x="13650472" y="5758560"/>
            <a:ext cx="1498808" cy="539719"/>
          </a:xfrm>
          <a:prstGeom prst="rect">
            <a:avLst/>
          </a:prstGeom>
        </p:spPr>
        <p:txBody>
          <a:bodyPr lIns="0" tIns="0" rIns="0" bIns="0" rtlCol="0" anchor="t">
            <a:spAutoFit/>
          </a:bodyPr>
          <a:lstStyle/>
          <a:p>
            <a:pPr algn="l">
              <a:lnSpc>
                <a:spcPts val="4377"/>
              </a:lnSpc>
              <a:spcBef>
                <a:spcPct val="0"/>
              </a:spcBef>
            </a:pPr>
            <a:r>
              <a:rPr lang="en-US" sz="3127" b="1" spc="15">
                <a:solidFill>
                  <a:srgbClr val="01426A"/>
                </a:solidFill>
                <a:latin typeface="Playfair Display Bold"/>
                <a:ea typeface="Playfair Display Bold"/>
                <a:cs typeface="Playfair Display Bold"/>
                <a:sym typeface="Playfair Display Bold"/>
              </a:rPr>
              <a:t>Coastal </a:t>
            </a:r>
          </a:p>
        </p:txBody>
      </p:sp>
      <p:sp>
        <p:nvSpPr>
          <p:cNvPr id="40" name="TextBox 40"/>
          <p:cNvSpPr txBox="1"/>
          <p:nvPr/>
        </p:nvSpPr>
        <p:spPr>
          <a:xfrm>
            <a:off x="7446652" y="9275309"/>
            <a:ext cx="3427432" cy="349229"/>
          </a:xfrm>
          <a:prstGeom prst="rect">
            <a:avLst/>
          </a:prstGeom>
        </p:spPr>
        <p:txBody>
          <a:bodyPr lIns="0" tIns="0" rIns="0" bIns="0" rtlCol="0" anchor="t">
            <a:spAutoFit/>
          </a:bodyPr>
          <a:lstStyle/>
          <a:p>
            <a:pPr algn="ctr">
              <a:lnSpc>
                <a:spcPts val="2799"/>
              </a:lnSpc>
              <a:spcBef>
                <a:spcPct val="0"/>
              </a:spcBef>
            </a:pPr>
            <a:r>
              <a:rPr lang="en-US" sz="1999" spc="9">
                <a:solidFill>
                  <a:srgbClr val="01426A"/>
                </a:solidFill>
                <a:latin typeface="Public Sans"/>
                <a:ea typeface="Public Sans"/>
                <a:cs typeface="Public Sans"/>
                <a:sym typeface="Public Sans"/>
              </a:rPr>
              <a:t>Cal Fire, Cal Trans</a:t>
            </a:r>
          </a:p>
        </p:txBody>
      </p:sp>
      <p:sp>
        <p:nvSpPr>
          <p:cNvPr id="41" name="TextBox 41"/>
          <p:cNvSpPr txBox="1"/>
          <p:nvPr/>
        </p:nvSpPr>
        <p:spPr>
          <a:xfrm>
            <a:off x="13700857" y="6868129"/>
            <a:ext cx="2827468" cy="701633"/>
          </a:xfrm>
          <a:prstGeom prst="rect">
            <a:avLst/>
          </a:prstGeom>
        </p:spPr>
        <p:txBody>
          <a:bodyPr lIns="0" tIns="0" rIns="0" bIns="0" rtlCol="0" anchor="t">
            <a:spAutoFit/>
          </a:bodyPr>
          <a:lstStyle/>
          <a:p>
            <a:pPr algn="l">
              <a:lnSpc>
                <a:spcPts val="2799"/>
              </a:lnSpc>
              <a:spcBef>
                <a:spcPct val="0"/>
              </a:spcBef>
            </a:pPr>
            <a:r>
              <a:rPr lang="en-US" sz="1999" spc="9">
                <a:solidFill>
                  <a:srgbClr val="01426A"/>
                </a:solidFill>
                <a:latin typeface="Public Sans"/>
                <a:ea typeface="Public Sans"/>
                <a:cs typeface="Public Sans"/>
                <a:sym typeface="Public Sans"/>
              </a:rPr>
              <a:t>California Coastal Commission</a:t>
            </a:r>
          </a:p>
        </p:txBody>
      </p:sp>
      <p:sp>
        <p:nvSpPr>
          <p:cNvPr id="42" name="TextBox 42"/>
          <p:cNvSpPr txBox="1"/>
          <p:nvPr/>
        </p:nvSpPr>
        <p:spPr>
          <a:xfrm>
            <a:off x="7850650" y="3487999"/>
            <a:ext cx="2564096" cy="547683"/>
          </a:xfrm>
          <a:prstGeom prst="rect">
            <a:avLst/>
          </a:prstGeom>
        </p:spPr>
        <p:txBody>
          <a:bodyPr lIns="0" tIns="0" rIns="0" bIns="0" rtlCol="0" anchor="t">
            <a:spAutoFit/>
          </a:bodyPr>
          <a:lstStyle/>
          <a:p>
            <a:pPr algn="ctr">
              <a:lnSpc>
                <a:spcPts val="4460"/>
              </a:lnSpc>
              <a:spcBef>
                <a:spcPct val="0"/>
              </a:spcBef>
            </a:pPr>
            <a:r>
              <a:rPr lang="en-US" sz="3186" spc="15">
                <a:solidFill>
                  <a:srgbClr val="584C43"/>
                </a:solidFill>
                <a:latin typeface="Playfair Display"/>
                <a:ea typeface="Playfair Display"/>
                <a:cs typeface="Playfair Display"/>
                <a:sym typeface="Playfair Display"/>
              </a:rPr>
              <a:t>Planning Staff</a:t>
            </a:r>
          </a:p>
        </p:txBody>
      </p:sp>
      <p:sp>
        <p:nvSpPr>
          <p:cNvPr id="43" name="TextBox 43"/>
          <p:cNvSpPr txBox="1"/>
          <p:nvPr/>
        </p:nvSpPr>
        <p:spPr>
          <a:xfrm>
            <a:off x="15095616" y="5939191"/>
            <a:ext cx="1530485" cy="273706"/>
          </a:xfrm>
          <a:prstGeom prst="rect">
            <a:avLst/>
          </a:prstGeom>
        </p:spPr>
        <p:txBody>
          <a:bodyPr lIns="0" tIns="0" rIns="0" bIns="0" rtlCol="0" anchor="t">
            <a:spAutoFit/>
          </a:bodyPr>
          <a:lstStyle/>
          <a:p>
            <a:pPr algn="ctr">
              <a:lnSpc>
                <a:spcPts val="2120"/>
              </a:lnSpc>
              <a:spcBef>
                <a:spcPct val="0"/>
              </a:spcBef>
            </a:pPr>
            <a:r>
              <a:rPr lang="en-US" sz="2000">
                <a:solidFill>
                  <a:srgbClr val="01426A"/>
                </a:solidFill>
                <a:latin typeface="Playfair Display"/>
                <a:ea typeface="Playfair Display"/>
                <a:cs typeface="Playfair Display"/>
                <a:sym typeface="Playfair Display"/>
              </a:rPr>
              <a:t>(if applicable)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6515349" y="2160267"/>
            <a:ext cx="4065287" cy="7662521"/>
            <a:chOff x="0" y="0"/>
            <a:chExt cx="1070693" cy="2018112"/>
          </a:xfrm>
        </p:grpSpPr>
        <p:sp>
          <p:nvSpPr>
            <p:cNvPr id="5" name="Freeform 5"/>
            <p:cNvSpPr/>
            <p:nvPr/>
          </p:nvSpPr>
          <p:spPr>
            <a:xfrm>
              <a:off x="0" y="0"/>
              <a:ext cx="1070693" cy="2018112"/>
            </a:xfrm>
            <a:custGeom>
              <a:avLst/>
              <a:gdLst/>
              <a:ahLst/>
              <a:cxnLst/>
              <a:rect l="l" t="t" r="r" b="b"/>
              <a:pathLst>
                <a:path w="1070693" h="2018112">
                  <a:moveTo>
                    <a:pt x="97124" y="0"/>
                  </a:moveTo>
                  <a:lnTo>
                    <a:pt x="973569" y="0"/>
                  </a:lnTo>
                  <a:cubicBezTo>
                    <a:pt x="1027209" y="0"/>
                    <a:pt x="1070693" y="43484"/>
                    <a:pt x="1070693" y="97124"/>
                  </a:cubicBezTo>
                  <a:lnTo>
                    <a:pt x="1070693" y="1920988"/>
                  </a:lnTo>
                  <a:cubicBezTo>
                    <a:pt x="1070693" y="1946747"/>
                    <a:pt x="1060460" y="1971451"/>
                    <a:pt x="1042246" y="1989665"/>
                  </a:cubicBezTo>
                  <a:cubicBezTo>
                    <a:pt x="1024031" y="2007880"/>
                    <a:pt x="999328" y="2018112"/>
                    <a:pt x="973569" y="2018112"/>
                  </a:cubicBezTo>
                  <a:lnTo>
                    <a:pt x="97124" y="2018112"/>
                  </a:lnTo>
                  <a:cubicBezTo>
                    <a:pt x="71365" y="2018112"/>
                    <a:pt x="46661" y="2007880"/>
                    <a:pt x="28447" y="1989665"/>
                  </a:cubicBezTo>
                  <a:cubicBezTo>
                    <a:pt x="10233" y="1971451"/>
                    <a:pt x="0" y="1946747"/>
                    <a:pt x="0" y="1920988"/>
                  </a:cubicBezTo>
                  <a:lnTo>
                    <a:pt x="0" y="97124"/>
                  </a:lnTo>
                  <a:cubicBezTo>
                    <a:pt x="0" y="71365"/>
                    <a:pt x="10233" y="46661"/>
                    <a:pt x="28447" y="28447"/>
                  </a:cubicBezTo>
                  <a:cubicBezTo>
                    <a:pt x="46661" y="10233"/>
                    <a:pt x="71365" y="0"/>
                    <a:pt x="97124" y="0"/>
                  </a:cubicBezTo>
                  <a:close/>
                </a:path>
              </a:pathLst>
            </a:custGeom>
            <a:solidFill>
              <a:srgbClr val="83786F"/>
            </a:solidFill>
          </p:spPr>
          <p:txBody>
            <a:bodyPr/>
            <a:lstStyle/>
            <a:p>
              <a:endParaRPr lang="en-US"/>
            </a:p>
          </p:txBody>
        </p:sp>
        <p:sp>
          <p:nvSpPr>
            <p:cNvPr id="6" name="TextBox 6"/>
            <p:cNvSpPr txBox="1"/>
            <p:nvPr/>
          </p:nvSpPr>
          <p:spPr>
            <a:xfrm>
              <a:off x="0" y="9525"/>
              <a:ext cx="1070693" cy="2008587"/>
            </a:xfrm>
            <a:prstGeom prst="rect">
              <a:avLst/>
            </a:prstGeom>
          </p:spPr>
          <p:txBody>
            <a:bodyPr lIns="50800" tIns="50800" rIns="50800" bIns="50800" rtlCol="0" anchor="ctr"/>
            <a:lstStyle/>
            <a:p>
              <a:pPr algn="ctr">
                <a:lnSpc>
                  <a:spcPts val="2120"/>
                </a:lnSpc>
              </a:pPr>
              <a:endParaRPr/>
            </a:p>
          </p:txBody>
        </p:sp>
      </p:grpSp>
      <p:grpSp>
        <p:nvGrpSpPr>
          <p:cNvPr id="7" name="Group 7"/>
          <p:cNvGrpSpPr/>
          <p:nvPr/>
        </p:nvGrpSpPr>
        <p:grpSpPr>
          <a:xfrm>
            <a:off x="10624084" y="2160267"/>
            <a:ext cx="4230205" cy="7662521"/>
            <a:chOff x="0" y="0"/>
            <a:chExt cx="1114128" cy="2018112"/>
          </a:xfrm>
        </p:grpSpPr>
        <p:sp>
          <p:nvSpPr>
            <p:cNvPr id="8" name="Freeform 8"/>
            <p:cNvSpPr/>
            <p:nvPr/>
          </p:nvSpPr>
          <p:spPr>
            <a:xfrm>
              <a:off x="0" y="0"/>
              <a:ext cx="1114128" cy="2018112"/>
            </a:xfrm>
            <a:custGeom>
              <a:avLst/>
              <a:gdLst/>
              <a:ahLst/>
              <a:cxnLst/>
              <a:rect l="l" t="t" r="r" b="b"/>
              <a:pathLst>
                <a:path w="1114128" h="2018112">
                  <a:moveTo>
                    <a:pt x="93338" y="0"/>
                  </a:moveTo>
                  <a:lnTo>
                    <a:pt x="1020790" y="0"/>
                  </a:lnTo>
                  <a:cubicBezTo>
                    <a:pt x="1045545" y="0"/>
                    <a:pt x="1069286" y="9834"/>
                    <a:pt x="1086790" y="27338"/>
                  </a:cubicBezTo>
                  <a:cubicBezTo>
                    <a:pt x="1104294" y="44842"/>
                    <a:pt x="1114128" y="68583"/>
                    <a:pt x="1114128" y="93338"/>
                  </a:cubicBezTo>
                  <a:lnTo>
                    <a:pt x="1114128" y="1924775"/>
                  </a:lnTo>
                  <a:cubicBezTo>
                    <a:pt x="1114128" y="1976324"/>
                    <a:pt x="1072339" y="2018112"/>
                    <a:pt x="1020790" y="2018112"/>
                  </a:cubicBezTo>
                  <a:lnTo>
                    <a:pt x="93338" y="2018112"/>
                  </a:lnTo>
                  <a:cubicBezTo>
                    <a:pt x="68583" y="2018112"/>
                    <a:pt x="44842" y="2008279"/>
                    <a:pt x="27338" y="1990774"/>
                  </a:cubicBezTo>
                  <a:cubicBezTo>
                    <a:pt x="9834" y="1973270"/>
                    <a:pt x="0" y="1949529"/>
                    <a:pt x="0" y="1924775"/>
                  </a:cubicBezTo>
                  <a:lnTo>
                    <a:pt x="0" y="93338"/>
                  </a:lnTo>
                  <a:cubicBezTo>
                    <a:pt x="0" y="41789"/>
                    <a:pt x="41789" y="0"/>
                    <a:pt x="93338" y="0"/>
                  </a:cubicBezTo>
                  <a:close/>
                </a:path>
              </a:pathLst>
            </a:custGeom>
            <a:solidFill>
              <a:srgbClr val="554E49"/>
            </a:solidFill>
          </p:spPr>
          <p:txBody>
            <a:bodyPr/>
            <a:lstStyle/>
            <a:p>
              <a:endParaRPr lang="en-US"/>
            </a:p>
          </p:txBody>
        </p:sp>
        <p:sp>
          <p:nvSpPr>
            <p:cNvPr id="9" name="TextBox 9"/>
            <p:cNvSpPr txBox="1"/>
            <p:nvPr/>
          </p:nvSpPr>
          <p:spPr>
            <a:xfrm>
              <a:off x="0" y="9525"/>
              <a:ext cx="1114128" cy="2008587"/>
            </a:xfrm>
            <a:prstGeom prst="rect">
              <a:avLst/>
            </a:prstGeom>
          </p:spPr>
          <p:txBody>
            <a:bodyPr lIns="50800" tIns="50800" rIns="50800" bIns="50800" rtlCol="0" anchor="ctr"/>
            <a:lstStyle/>
            <a:p>
              <a:pPr algn="ctr">
                <a:lnSpc>
                  <a:spcPts val="2120"/>
                </a:lnSpc>
              </a:pPr>
              <a:endParaRPr/>
            </a:p>
          </p:txBody>
        </p:sp>
      </p:grpSp>
      <p:grpSp>
        <p:nvGrpSpPr>
          <p:cNvPr id="10" name="Group 10"/>
          <p:cNvGrpSpPr/>
          <p:nvPr/>
        </p:nvGrpSpPr>
        <p:grpSpPr>
          <a:xfrm>
            <a:off x="3043838" y="2160267"/>
            <a:ext cx="3428064" cy="7662521"/>
            <a:chOff x="0" y="0"/>
            <a:chExt cx="902865" cy="2018112"/>
          </a:xfrm>
        </p:grpSpPr>
        <p:sp>
          <p:nvSpPr>
            <p:cNvPr id="11" name="Freeform 11"/>
            <p:cNvSpPr/>
            <p:nvPr/>
          </p:nvSpPr>
          <p:spPr>
            <a:xfrm>
              <a:off x="0" y="0"/>
              <a:ext cx="902865" cy="2018112"/>
            </a:xfrm>
            <a:custGeom>
              <a:avLst/>
              <a:gdLst/>
              <a:ahLst/>
              <a:cxnLst/>
              <a:rect l="l" t="t" r="r" b="b"/>
              <a:pathLst>
                <a:path w="902865" h="2018112">
                  <a:moveTo>
                    <a:pt x="115178" y="0"/>
                  </a:moveTo>
                  <a:lnTo>
                    <a:pt x="787686" y="0"/>
                  </a:lnTo>
                  <a:cubicBezTo>
                    <a:pt x="818234" y="0"/>
                    <a:pt x="847530" y="12135"/>
                    <a:pt x="869130" y="33735"/>
                  </a:cubicBezTo>
                  <a:cubicBezTo>
                    <a:pt x="890730" y="55335"/>
                    <a:pt x="902865" y="84631"/>
                    <a:pt x="902865" y="115178"/>
                  </a:cubicBezTo>
                  <a:lnTo>
                    <a:pt x="902865" y="1902934"/>
                  </a:lnTo>
                  <a:cubicBezTo>
                    <a:pt x="902865" y="1933482"/>
                    <a:pt x="890730" y="1962777"/>
                    <a:pt x="869130" y="1984378"/>
                  </a:cubicBezTo>
                  <a:cubicBezTo>
                    <a:pt x="847530" y="2005978"/>
                    <a:pt x="818234" y="2018112"/>
                    <a:pt x="787686" y="2018112"/>
                  </a:cubicBezTo>
                  <a:lnTo>
                    <a:pt x="115178" y="2018112"/>
                  </a:lnTo>
                  <a:cubicBezTo>
                    <a:pt x="84631" y="2018112"/>
                    <a:pt x="55335" y="2005978"/>
                    <a:pt x="33735" y="1984378"/>
                  </a:cubicBezTo>
                  <a:cubicBezTo>
                    <a:pt x="12135" y="1962777"/>
                    <a:pt x="0" y="1933482"/>
                    <a:pt x="0" y="1902934"/>
                  </a:cubicBezTo>
                  <a:lnTo>
                    <a:pt x="0" y="115178"/>
                  </a:lnTo>
                  <a:cubicBezTo>
                    <a:pt x="0" y="84631"/>
                    <a:pt x="12135" y="55335"/>
                    <a:pt x="33735" y="33735"/>
                  </a:cubicBezTo>
                  <a:cubicBezTo>
                    <a:pt x="55335" y="12135"/>
                    <a:pt x="84631" y="0"/>
                    <a:pt x="115178" y="0"/>
                  </a:cubicBezTo>
                  <a:close/>
                </a:path>
              </a:pathLst>
            </a:custGeom>
            <a:solidFill>
              <a:srgbClr val="D7D2CB"/>
            </a:solidFill>
          </p:spPr>
          <p:txBody>
            <a:bodyPr/>
            <a:lstStyle/>
            <a:p>
              <a:endParaRPr lang="en-US"/>
            </a:p>
          </p:txBody>
        </p:sp>
        <p:sp>
          <p:nvSpPr>
            <p:cNvPr id="12" name="TextBox 12"/>
            <p:cNvSpPr txBox="1"/>
            <p:nvPr/>
          </p:nvSpPr>
          <p:spPr>
            <a:xfrm>
              <a:off x="0" y="9525"/>
              <a:ext cx="902865" cy="2008587"/>
            </a:xfrm>
            <a:prstGeom prst="rect">
              <a:avLst/>
            </a:prstGeom>
          </p:spPr>
          <p:txBody>
            <a:bodyPr lIns="50800" tIns="50800" rIns="50800" bIns="50800" rtlCol="0" anchor="ctr"/>
            <a:lstStyle/>
            <a:p>
              <a:pPr algn="ctr">
                <a:lnSpc>
                  <a:spcPts val="2120"/>
                </a:lnSpc>
              </a:pPr>
              <a:endParaRPr/>
            </a:p>
          </p:txBody>
        </p:sp>
      </p:grpSp>
      <p:grpSp>
        <p:nvGrpSpPr>
          <p:cNvPr id="13" name="Group 13"/>
          <p:cNvGrpSpPr/>
          <p:nvPr/>
        </p:nvGrpSpPr>
        <p:grpSpPr>
          <a:xfrm>
            <a:off x="6705065" y="1688781"/>
            <a:ext cx="3636429" cy="1232360"/>
            <a:chOff x="0" y="0"/>
            <a:chExt cx="957743" cy="324572"/>
          </a:xfrm>
        </p:grpSpPr>
        <p:sp>
          <p:nvSpPr>
            <p:cNvPr id="14" name="Freeform 14"/>
            <p:cNvSpPr/>
            <p:nvPr/>
          </p:nvSpPr>
          <p:spPr>
            <a:xfrm>
              <a:off x="0" y="0"/>
              <a:ext cx="957743" cy="324572"/>
            </a:xfrm>
            <a:custGeom>
              <a:avLst/>
              <a:gdLst/>
              <a:ahLst/>
              <a:cxnLst/>
              <a:rect l="l" t="t" r="r" b="b"/>
              <a:pathLst>
                <a:path w="957743" h="324572">
                  <a:moveTo>
                    <a:pt x="108578" y="0"/>
                  </a:moveTo>
                  <a:lnTo>
                    <a:pt x="849164" y="0"/>
                  </a:lnTo>
                  <a:cubicBezTo>
                    <a:pt x="909130" y="0"/>
                    <a:pt x="957743" y="48612"/>
                    <a:pt x="957743" y="108578"/>
                  </a:cubicBezTo>
                  <a:lnTo>
                    <a:pt x="957743" y="215994"/>
                  </a:lnTo>
                  <a:cubicBezTo>
                    <a:pt x="957743" y="275960"/>
                    <a:pt x="909130" y="324572"/>
                    <a:pt x="849164" y="324572"/>
                  </a:cubicBezTo>
                  <a:lnTo>
                    <a:pt x="108578" y="324572"/>
                  </a:lnTo>
                  <a:cubicBezTo>
                    <a:pt x="79782" y="324572"/>
                    <a:pt x="52164" y="313133"/>
                    <a:pt x="31802" y="292770"/>
                  </a:cubicBezTo>
                  <a:cubicBezTo>
                    <a:pt x="11439" y="272408"/>
                    <a:pt x="0" y="244791"/>
                    <a:pt x="0" y="215994"/>
                  </a:cubicBezTo>
                  <a:lnTo>
                    <a:pt x="0" y="108578"/>
                  </a:lnTo>
                  <a:cubicBezTo>
                    <a:pt x="0" y="48612"/>
                    <a:pt x="48612" y="0"/>
                    <a:pt x="108578" y="0"/>
                  </a:cubicBezTo>
                  <a:close/>
                </a:path>
              </a:pathLst>
            </a:custGeom>
            <a:solidFill>
              <a:srgbClr val="EFEEE7"/>
            </a:solidFill>
          </p:spPr>
          <p:txBody>
            <a:bodyPr/>
            <a:lstStyle/>
            <a:p>
              <a:endParaRPr lang="en-US"/>
            </a:p>
          </p:txBody>
        </p:sp>
        <p:sp>
          <p:nvSpPr>
            <p:cNvPr id="15" name="TextBox 15"/>
            <p:cNvSpPr txBox="1"/>
            <p:nvPr/>
          </p:nvSpPr>
          <p:spPr>
            <a:xfrm>
              <a:off x="0" y="9525"/>
              <a:ext cx="957743" cy="315047"/>
            </a:xfrm>
            <a:prstGeom prst="rect">
              <a:avLst/>
            </a:prstGeom>
          </p:spPr>
          <p:txBody>
            <a:bodyPr lIns="50800" tIns="50800" rIns="50800" bIns="50800" rtlCol="0" anchor="ctr"/>
            <a:lstStyle/>
            <a:p>
              <a:pPr algn="ctr">
                <a:lnSpc>
                  <a:spcPts val="2120"/>
                </a:lnSpc>
              </a:pPr>
              <a:endParaRPr/>
            </a:p>
          </p:txBody>
        </p:sp>
      </p:grpSp>
      <p:grpSp>
        <p:nvGrpSpPr>
          <p:cNvPr id="16" name="Group 16"/>
          <p:cNvGrpSpPr/>
          <p:nvPr/>
        </p:nvGrpSpPr>
        <p:grpSpPr>
          <a:xfrm>
            <a:off x="10920972" y="1688781"/>
            <a:ext cx="3636429" cy="1232360"/>
            <a:chOff x="0" y="0"/>
            <a:chExt cx="957743" cy="324572"/>
          </a:xfrm>
        </p:grpSpPr>
        <p:sp>
          <p:nvSpPr>
            <p:cNvPr id="17" name="Freeform 17"/>
            <p:cNvSpPr/>
            <p:nvPr/>
          </p:nvSpPr>
          <p:spPr>
            <a:xfrm>
              <a:off x="0" y="0"/>
              <a:ext cx="957743" cy="324572"/>
            </a:xfrm>
            <a:custGeom>
              <a:avLst/>
              <a:gdLst/>
              <a:ahLst/>
              <a:cxnLst/>
              <a:rect l="l" t="t" r="r" b="b"/>
              <a:pathLst>
                <a:path w="957743" h="324572">
                  <a:moveTo>
                    <a:pt x="108578" y="0"/>
                  </a:moveTo>
                  <a:lnTo>
                    <a:pt x="849164" y="0"/>
                  </a:lnTo>
                  <a:cubicBezTo>
                    <a:pt x="909130" y="0"/>
                    <a:pt x="957743" y="48612"/>
                    <a:pt x="957743" y="108578"/>
                  </a:cubicBezTo>
                  <a:lnTo>
                    <a:pt x="957743" y="215994"/>
                  </a:lnTo>
                  <a:cubicBezTo>
                    <a:pt x="957743" y="275960"/>
                    <a:pt x="909130" y="324572"/>
                    <a:pt x="849164" y="324572"/>
                  </a:cubicBezTo>
                  <a:lnTo>
                    <a:pt x="108578" y="324572"/>
                  </a:lnTo>
                  <a:cubicBezTo>
                    <a:pt x="79782" y="324572"/>
                    <a:pt x="52164" y="313133"/>
                    <a:pt x="31802" y="292770"/>
                  </a:cubicBezTo>
                  <a:cubicBezTo>
                    <a:pt x="11439" y="272408"/>
                    <a:pt x="0" y="244791"/>
                    <a:pt x="0" y="215994"/>
                  </a:cubicBezTo>
                  <a:lnTo>
                    <a:pt x="0" y="108578"/>
                  </a:lnTo>
                  <a:cubicBezTo>
                    <a:pt x="0" y="48612"/>
                    <a:pt x="48612" y="0"/>
                    <a:pt x="108578" y="0"/>
                  </a:cubicBezTo>
                  <a:close/>
                </a:path>
              </a:pathLst>
            </a:custGeom>
            <a:solidFill>
              <a:srgbClr val="EFEEE7"/>
            </a:solidFill>
          </p:spPr>
          <p:txBody>
            <a:bodyPr/>
            <a:lstStyle/>
            <a:p>
              <a:endParaRPr lang="en-US"/>
            </a:p>
          </p:txBody>
        </p:sp>
        <p:sp>
          <p:nvSpPr>
            <p:cNvPr id="18" name="TextBox 18"/>
            <p:cNvSpPr txBox="1"/>
            <p:nvPr/>
          </p:nvSpPr>
          <p:spPr>
            <a:xfrm>
              <a:off x="0" y="9525"/>
              <a:ext cx="957743" cy="315047"/>
            </a:xfrm>
            <a:prstGeom prst="rect">
              <a:avLst/>
            </a:prstGeom>
          </p:spPr>
          <p:txBody>
            <a:bodyPr lIns="50800" tIns="50800" rIns="50800" bIns="50800" rtlCol="0" anchor="ctr"/>
            <a:lstStyle/>
            <a:p>
              <a:pPr algn="ctr">
                <a:lnSpc>
                  <a:spcPts val="2120"/>
                </a:lnSpc>
              </a:pPr>
              <a:endParaRPr/>
            </a:p>
          </p:txBody>
        </p:sp>
      </p:grpSp>
      <p:grpSp>
        <p:nvGrpSpPr>
          <p:cNvPr id="19" name="Group 19"/>
          <p:cNvGrpSpPr/>
          <p:nvPr/>
        </p:nvGrpSpPr>
        <p:grpSpPr>
          <a:xfrm>
            <a:off x="3043838" y="3050121"/>
            <a:ext cx="11810450" cy="1246842"/>
            <a:chOff x="0" y="0"/>
            <a:chExt cx="3110571" cy="328386"/>
          </a:xfrm>
        </p:grpSpPr>
        <p:sp>
          <p:nvSpPr>
            <p:cNvPr id="20" name="Freeform 20"/>
            <p:cNvSpPr/>
            <p:nvPr/>
          </p:nvSpPr>
          <p:spPr>
            <a:xfrm>
              <a:off x="0" y="0"/>
              <a:ext cx="3110571" cy="328386"/>
            </a:xfrm>
            <a:custGeom>
              <a:avLst/>
              <a:gdLst/>
              <a:ahLst/>
              <a:cxnLst/>
              <a:rect l="l" t="t" r="r" b="b"/>
              <a:pathLst>
                <a:path w="3110571" h="328386">
                  <a:moveTo>
                    <a:pt x="33431" y="0"/>
                  </a:moveTo>
                  <a:lnTo>
                    <a:pt x="3077140" y="0"/>
                  </a:lnTo>
                  <a:cubicBezTo>
                    <a:pt x="3095603" y="0"/>
                    <a:pt x="3110571" y="14968"/>
                    <a:pt x="3110571" y="33431"/>
                  </a:cubicBezTo>
                  <a:lnTo>
                    <a:pt x="3110571" y="294955"/>
                  </a:lnTo>
                  <a:cubicBezTo>
                    <a:pt x="3110571" y="313419"/>
                    <a:pt x="3095603" y="328386"/>
                    <a:pt x="3077140" y="328386"/>
                  </a:cubicBezTo>
                  <a:lnTo>
                    <a:pt x="33431" y="328386"/>
                  </a:lnTo>
                  <a:cubicBezTo>
                    <a:pt x="14968" y="328386"/>
                    <a:pt x="0" y="313419"/>
                    <a:pt x="0" y="294955"/>
                  </a:cubicBezTo>
                  <a:lnTo>
                    <a:pt x="0" y="33431"/>
                  </a:lnTo>
                  <a:cubicBezTo>
                    <a:pt x="0" y="14968"/>
                    <a:pt x="14968" y="0"/>
                    <a:pt x="33431" y="0"/>
                  </a:cubicBezTo>
                  <a:close/>
                </a:path>
              </a:pathLst>
            </a:custGeom>
            <a:solidFill>
              <a:srgbClr val="84A2C2"/>
            </a:solidFill>
            <a:ln w="38100" cap="rnd">
              <a:solidFill>
                <a:srgbClr val="000000"/>
              </a:solidFill>
              <a:prstDash val="solid"/>
              <a:round/>
            </a:ln>
          </p:spPr>
          <p:txBody>
            <a:bodyPr/>
            <a:lstStyle/>
            <a:p>
              <a:endParaRPr lang="en-US"/>
            </a:p>
          </p:txBody>
        </p:sp>
        <p:sp>
          <p:nvSpPr>
            <p:cNvPr id="21" name="TextBox 21"/>
            <p:cNvSpPr txBox="1"/>
            <p:nvPr/>
          </p:nvSpPr>
          <p:spPr>
            <a:xfrm>
              <a:off x="0" y="9525"/>
              <a:ext cx="3110571" cy="318861"/>
            </a:xfrm>
            <a:prstGeom prst="rect">
              <a:avLst/>
            </a:prstGeom>
          </p:spPr>
          <p:txBody>
            <a:bodyPr lIns="50800" tIns="50800" rIns="50800" bIns="50800" rtlCol="0" anchor="ctr"/>
            <a:lstStyle/>
            <a:p>
              <a:pPr algn="ctr">
                <a:lnSpc>
                  <a:spcPts val="2120"/>
                </a:lnSpc>
              </a:pPr>
              <a:endParaRPr/>
            </a:p>
          </p:txBody>
        </p:sp>
      </p:grpSp>
      <p:grpSp>
        <p:nvGrpSpPr>
          <p:cNvPr id="22" name="Group 22"/>
          <p:cNvGrpSpPr/>
          <p:nvPr/>
        </p:nvGrpSpPr>
        <p:grpSpPr>
          <a:xfrm>
            <a:off x="3043838" y="4430313"/>
            <a:ext cx="11810450" cy="1246842"/>
            <a:chOff x="0" y="0"/>
            <a:chExt cx="3110571" cy="328386"/>
          </a:xfrm>
        </p:grpSpPr>
        <p:sp>
          <p:nvSpPr>
            <p:cNvPr id="23" name="Freeform 23"/>
            <p:cNvSpPr/>
            <p:nvPr/>
          </p:nvSpPr>
          <p:spPr>
            <a:xfrm>
              <a:off x="0" y="0"/>
              <a:ext cx="3110571" cy="328386"/>
            </a:xfrm>
            <a:custGeom>
              <a:avLst/>
              <a:gdLst/>
              <a:ahLst/>
              <a:cxnLst/>
              <a:rect l="l" t="t" r="r" b="b"/>
              <a:pathLst>
                <a:path w="3110571" h="328386">
                  <a:moveTo>
                    <a:pt x="33431" y="0"/>
                  </a:moveTo>
                  <a:lnTo>
                    <a:pt x="3077140" y="0"/>
                  </a:lnTo>
                  <a:cubicBezTo>
                    <a:pt x="3095603" y="0"/>
                    <a:pt x="3110571" y="14968"/>
                    <a:pt x="3110571" y="33431"/>
                  </a:cubicBezTo>
                  <a:lnTo>
                    <a:pt x="3110571" y="294955"/>
                  </a:lnTo>
                  <a:cubicBezTo>
                    <a:pt x="3110571" y="313419"/>
                    <a:pt x="3095603" y="328386"/>
                    <a:pt x="3077140" y="328386"/>
                  </a:cubicBezTo>
                  <a:lnTo>
                    <a:pt x="33431" y="328386"/>
                  </a:lnTo>
                  <a:cubicBezTo>
                    <a:pt x="14968" y="328386"/>
                    <a:pt x="0" y="313419"/>
                    <a:pt x="0" y="294955"/>
                  </a:cubicBezTo>
                  <a:lnTo>
                    <a:pt x="0" y="33431"/>
                  </a:lnTo>
                  <a:cubicBezTo>
                    <a:pt x="0" y="14968"/>
                    <a:pt x="14968" y="0"/>
                    <a:pt x="33431" y="0"/>
                  </a:cubicBezTo>
                  <a:close/>
                </a:path>
              </a:pathLst>
            </a:custGeom>
            <a:solidFill>
              <a:srgbClr val="A0A0A0"/>
            </a:solidFill>
            <a:ln w="38100" cap="rnd">
              <a:solidFill>
                <a:srgbClr val="000000"/>
              </a:solidFill>
              <a:prstDash val="solid"/>
              <a:round/>
            </a:ln>
          </p:spPr>
          <p:txBody>
            <a:bodyPr/>
            <a:lstStyle/>
            <a:p>
              <a:endParaRPr lang="en-US"/>
            </a:p>
          </p:txBody>
        </p:sp>
        <p:sp>
          <p:nvSpPr>
            <p:cNvPr id="24" name="TextBox 24"/>
            <p:cNvSpPr txBox="1"/>
            <p:nvPr/>
          </p:nvSpPr>
          <p:spPr>
            <a:xfrm>
              <a:off x="0" y="19050"/>
              <a:ext cx="3110571" cy="309336"/>
            </a:xfrm>
            <a:prstGeom prst="rect">
              <a:avLst/>
            </a:prstGeom>
          </p:spPr>
          <p:txBody>
            <a:bodyPr lIns="50800" tIns="50800" rIns="50800" bIns="50800" rtlCol="0" anchor="ctr"/>
            <a:lstStyle/>
            <a:p>
              <a:pPr algn="ctr">
                <a:lnSpc>
                  <a:spcPts val="2120"/>
                </a:lnSpc>
              </a:pPr>
              <a:endParaRPr/>
            </a:p>
          </p:txBody>
        </p:sp>
      </p:grpSp>
      <p:grpSp>
        <p:nvGrpSpPr>
          <p:cNvPr id="25" name="Group 25"/>
          <p:cNvGrpSpPr/>
          <p:nvPr/>
        </p:nvGrpSpPr>
        <p:grpSpPr>
          <a:xfrm>
            <a:off x="3043838" y="5810506"/>
            <a:ext cx="11810450" cy="1246842"/>
            <a:chOff x="0" y="0"/>
            <a:chExt cx="3110571" cy="328386"/>
          </a:xfrm>
        </p:grpSpPr>
        <p:sp>
          <p:nvSpPr>
            <p:cNvPr id="26" name="Freeform 26"/>
            <p:cNvSpPr/>
            <p:nvPr/>
          </p:nvSpPr>
          <p:spPr>
            <a:xfrm>
              <a:off x="0" y="0"/>
              <a:ext cx="3110571" cy="328386"/>
            </a:xfrm>
            <a:custGeom>
              <a:avLst/>
              <a:gdLst/>
              <a:ahLst/>
              <a:cxnLst/>
              <a:rect l="l" t="t" r="r" b="b"/>
              <a:pathLst>
                <a:path w="3110571" h="328386">
                  <a:moveTo>
                    <a:pt x="33431" y="0"/>
                  </a:moveTo>
                  <a:lnTo>
                    <a:pt x="3077140" y="0"/>
                  </a:lnTo>
                  <a:cubicBezTo>
                    <a:pt x="3095603" y="0"/>
                    <a:pt x="3110571" y="14968"/>
                    <a:pt x="3110571" y="33431"/>
                  </a:cubicBezTo>
                  <a:lnTo>
                    <a:pt x="3110571" y="294955"/>
                  </a:lnTo>
                  <a:cubicBezTo>
                    <a:pt x="3110571" y="313419"/>
                    <a:pt x="3095603" y="328386"/>
                    <a:pt x="3077140" y="328386"/>
                  </a:cubicBezTo>
                  <a:lnTo>
                    <a:pt x="33431" y="328386"/>
                  </a:lnTo>
                  <a:cubicBezTo>
                    <a:pt x="14968" y="328386"/>
                    <a:pt x="0" y="313419"/>
                    <a:pt x="0" y="294955"/>
                  </a:cubicBezTo>
                  <a:lnTo>
                    <a:pt x="0" y="33431"/>
                  </a:lnTo>
                  <a:cubicBezTo>
                    <a:pt x="0" y="14968"/>
                    <a:pt x="14968" y="0"/>
                    <a:pt x="33431" y="0"/>
                  </a:cubicBezTo>
                  <a:close/>
                </a:path>
              </a:pathLst>
            </a:custGeom>
            <a:solidFill>
              <a:srgbClr val="01426A"/>
            </a:solidFill>
            <a:ln w="38100" cap="rnd">
              <a:solidFill>
                <a:srgbClr val="000000"/>
              </a:solidFill>
              <a:prstDash val="solid"/>
              <a:round/>
            </a:ln>
          </p:spPr>
          <p:txBody>
            <a:bodyPr/>
            <a:lstStyle/>
            <a:p>
              <a:endParaRPr lang="en-US"/>
            </a:p>
          </p:txBody>
        </p:sp>
        <p:sp>
          <p:nvSpPr>
            <p:cNvPr id="27" name="TextBox 27"/>
            <p:cNvSpPr txBox="1"/>
            <p:nvPr/>
          </p:nvSpPr>
          <p:spPr>
            <a:xfrm>
              <a:off x="0" y="19050"/>
              <a:ext cx="3110571" cy="309336"/>
            </a:xfrm>
            <a:prstGeom prst="rect">
              <a:avLst/>
            </a:prstGeom>
          </p:spPr>
          <p:txBody>
            <a:bodyPr lIns="50800" tIns="50800" rIns="50800" bIns="50800" rtlCol="0" anchor="ctr"/>
            <a:lstStyle/>
            <a:p>
              <a:pPr algn="ctr">
                <a:lnSpc>
                  <a:spcPts val="2755"/>
                </a:lnSpc>
              </a:pPr>
              <a:endParaRPr/>
            </a:p>
          </p:txBody>
        </p:sp>
      </p:grpSp>
      <p:grpSp>
        <p:nvGrpSpPr>
          <p:cNvPr id="28" name="Group 28"/>
          <p:cNvGrpSpPr/>
          <p:nvPr/>
        </p:nvGrpSpPr>
        <p:grpSpPr>
          <a:xfrm>
            <a:off x="3043838" y="7190698"/>
            <a:ext cx="11810450" cy="1246842"/>
            <a:chOff x="0" y="0"/>
            <a:chExt cx="3110571" cy="328386"/>
          </a:xfrm>
        </p:grpSpPr>
        <p:sp>
          <p:nvSpPr>
            <p:cNvPr id="29" name="Freeform 29"/>
            <p:cNvSpPr/>
            <p:nvPr/>
          </p:nvSpPr>
          <p:spPr>
            <a:xfrm>
              <a:off x="0" y="0"/>
              <a:ext cx="3110571" cy="328386"/>
            </a:xfrm>
            <a:custGeom>
              <a:avLst/>
              <a:gdLst/>
              <a:ahLst/>
              <a:cxnLst/>
              <a:rect l="l" t="t" r="r" b="b"/>
              <a:pathLst>
                <a:path w="3110571" h="328386">
                  <a:moveTo>
                    <a:pt x="33431" y="0"/>
                  </a:moveTo>
                  <a:lnTo>
                    <a:pt x="3077140" y="0"/>
                  </a:lnTo>
                  <a:cubicBezTo>
                    <a:pt x="3095603" y="0"/>
                    <a:pt x="3110571" y="14968"/>
                    <a:pt x="3110571" y="33431"/>
                  </a:cubicBezTo>
                  <a:lnTo>
                    <a:pt x="3110571" y="294955"/>
                  </a:lnTo>
                  <a:cubicBezTo>
                    <a:pt x="3110571" y="313419"/>
                    <a:pt x="3095603" y="328386"/>
                    <a:pt x="3077140" y="328386"/>
                  </a:cubicBezTo>
                  <a:lnTo>
                    <a:pt x="33431" y="328386"/>
                  </a:lnTo>
                  <a:cubicBezTo>
                    <a:pt x="14968" y="328386"/>
                    <a:pt x="0" y="313419"/>
                    <a:pt x="0" y="294955"/>
                  </a:cubicBezTo>
                  <a:lnTo>
                    <a:pt x="0" y="33431"/>
                  </a:lnTo>
                  <a:cubicBezTo>
                    <a:pt x="0" y="14968"/>
                    <a:pt x="14968" y="0"/>
                    <a:pt x="33431" y="0"/>
                  </a:cubicBezTo>
                  <a:close/>
                </a:path>
              </a:pathLst>
            </a:custGeom>
            <a:solidFill>
              <a:srgbClr val="84A2C2"/>
            </a:solidFill>
            <a:ln w="38100" cap="rnd">
              <a:solidFill>
                <a:srgbClr val="000000"/>
              </a:solidFill>
              <a:prstDash val="solid"/>
              <a:round/>
            </a:ln>
          </p:spPr>
          <p:txBody>
            <a:bodyPr/>
            <a:lstStyle/>
            <a:p>
              <a:endParaRPr lang="en-US"/>
            </a:p>
          </p:txBody>
        </p:sp>
        <p:sp>
          <p:nvSpPr>
            <p:cNvPr id="30" name="TextBox 30"/>
            <p:cNvSpPr txBox="1"/>
            <p:nvPr/>
          </p:nvSpPr>
          <p:spPr>
            <a:xfrm>
              <a:off x="0" y="9525"/>
              <a:ext cx="3110571" cy="318861"/>
            </a:xfrm>
            <a:prstGeom prst="rect">
              <a:avLst/>
            </a:prstGeom>
          </p:spPr>
          <p:txBody>
            <a:bodyPr lIns="50800" tIns="50800" rIns="50800" bIns="50800" rtlCol="0" anchor="ctr"/>
            <a:lstStyle/>
            <a:p>
              <a:pPr algn="ctr">
                <a:lnSpc>
                  <a:spcPts val="2120"/>
                </a:lnSpc>
              </a:pPr>
              <a:endParaRPr/>
            </a:p>
          </p:txBody>
        </p:sp>
      </p:grpSp>
      <p:grpSp>
        <p:nvGrpSpPr>
          <p:cNvPr id="31" name="Group 31"/>
          <p:cNvGrpSpPr/>
          <p:nvPr/>
        </p:nvGrpSpPr>
        <p:grpSpPr>
          <a:xfrm>
            <a:off x="3043838" y="8570890"/>
            <a:ext cx="11810450" cy="1246842"/>
            <a:chOff x="0" y="0"/>
            <a:chExt cx="3110571" cy="328386"/>
          </a:xfrm>
        </p:grpSpPr>
        <p:sp>
          <p:nvSpPr>
            <p:cNvPr id="32" name="Freeform 32"/>
            <p:cNvSpPr/>
            <p:nvPr/>
          </p:nvSpPr>
          <p:spPr>
            <a:xfrm>
              <a:off x="0" y="0"/>
              <a:ext cx="3110571" cy="328386"/>
            </a:xfrm>
            <a:custGeom>
              <a:avLst/>
              <a:gdLst/>
              <a:ahLst/>
              <a:cxnLst/>
              <a:rect l="l" t="t" r="r" b="b"/>
              <a:pathLst>
                <a:path w="3110571" h="328386">
                  <a:moveTo>
                    <a:pt x="33431" y="0"/>
                  </a:moveTo>
                  <a:lnTo>
                    <a:pt x="3077140" y="0"/>
                  </a:lnTo>
                  <a:cubicBezTo>
                    <a:pt x="3095603" y="0"/>
                    <a:pt x="3110571" y="14968"/>
                    <a:pt x="3110571" y="33431"/>
                  </a:cubicBezTo>
                  <a:lnTo>
                    <a:pt x="3110571" y="294955"/>
                  </a:lnTo>
                  <a:cubicBezTo>
                    <a:pt x="3110571" y="313419"/>
                    <a:pt x="3095603" y="328386"/>
                    <a:pt x="3077140" y="328386"/>
                  </a:cubicBezTo>
                  <a:lnTo>
                    <a:pt x="33431" y="328386"/>
                  </a:lnTo>
                  <a:cubicBezTo>
                    <a:pt x="14968" y="328386"/>
                    <a:pt x="0" y="313419"/>
                    <a:pt x="0" y="294955"/>
                  </a:cubicBezTo>
                  <a:lnTo>
                    <a:pt x="0" y="33431"/>
                  </a:lnTo>
                  <a:cubicBezTo>
                    <a:pt x="0" y="14968"/>
                    <a:pt x="14968" y="0"/>
                    <a:pt x="33431" y="0"/>
                  </a:cubicBezTo>
                  <a:close/>
                </a:path>
              </a:pathLst>
            </a:custGeom>
            <a:solidFill>
              <a:srgbClr val="A0A0A0"/>
            </a:solidFill>
            <a:ln w="38100" cap="rnd">
              <a:solidFill>
                <a:srgbClr val="000000"/>
              </a:solidFill>
              <a:prstDash val="solid"/>
              <a:round/>
            </a:ln>
          </p:spPr>
          <p:txBody>
            <a:bodyPr/>
            <a:lstStyle/>
            <a:p>
              <a:endParaRPr lang="en-US"/>
            </a:p>
          </p:txBody>
        </p:sp>
        <p:sp>
          <p:nvSpPr>
            <p:cNvPr id="33" name="TextBox 33"/>
            <p:cNvSpPr txBox="1"/>
            <p:nvPr/>
          </p:nvSpPr>
          <p:spPr>
            <a:xfrm>
              <a:off x="0" y="9525"/>
              <a:ext cx="3110571" cy="318861"/>
            </a:xfrm>
            <a:prstGeom prst="rect">
              <a:avLst/>
            </a:prstGeom>
          </p:spPr>
          <p:txBody>
            <a:bodyPr lIns="50800" tIns="50800" rIns="50800" bIns="50800" rtlCol="0" anchor="ctr"/>
            <a:lstStyle/>
            <a:p>
              <a:pPr algn="ctr">
                <a:lnSpc>
                  <a:spcPts val="2120"/>
                </a:lnSpc>
              </a:pPr>
              <a:endParaRPr/>
            </a:p>
          </p:txBody>
        </p:sp>
      </p:grpSp>
      <p:sp>
        <p:nvSpPr>
          <p:cNvPr id="34" name="Freeform 34"/>
          <p:cNvSpPr/>
          <p:nvPr/>
        </p:nvSpPr>
        <p:spPr>
          <a:xfrm>
            <a:off x="2269261" y="276261"/>
            <a:ext cx="1483956" cy="1483956"/>
          </a:xfrm>
          <a:custGeom>
            <a:avLst/>
            <a:gdLst/>
            <a:ahLst/>
            <a:cxnLst/>
            <a:rect l="l" t="t" r="r" b="b"/>
            <a:pathLst>
              <a:path w="1483956" h="1483956">
                <a:moveTo>
                  <a:pt x="0" y="0"/>
                </a:moveTo>
                <a:lnTo>
                  <a:pt x="1483956" y="0"/>
                </a:lnTo>
                <a:lnTo>
                  <a:pt x="1483956" y="1483956"/>
                </a:lnTo>
                <a:lnTo>
                  <a:pt x="0" y="1483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5" name="TextBox 35"/>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36" name="TextBox 36"/>
          <p:cNvSpPr txBox="1"/>
          <p:nvPr/>
        </p:nvSpPr>
        <p:spPr>
          <a:xfrm>
            <a:off x="3252043" y="385948"/>
            <a:ext cx="12564057" cy="959173"/>
          </a:xfrm>
          <a:prstGeom prst="rect">
            <a:avLst/>
          </a:prstGeom>
        </p:spPr>
        <p:txBody>
          <a:bodyPr wrap="square" lIns="0" tIns="0" rIns="0" bIns="0" rtlCol="0" anchor="t">
            <a:spAutoFit/>
          </a:bodyPr>
          <a:lstStyle/>
          <a:p>
            <a:pPr algn="ctr">
              <a:lnSpc>
                <a:spcPts val="8240"/>
              </a:lnSpc>
              <a:spcBef>
                <a:spcPct val="0"/>
              </a:spcBef>
            </a:pPr>
            <a:r>
              <a:rPr lang="en-US" sz="5885" spc="29" dirty="0">
                <a:solidFill>
                  <a:srgbClr val="01426A"/>
                </a:solidFill>
                <a:latin typeface="Playfair Display"/>
                <a:ea typeface="Playfair Display"/>
                <a:cs typeface="Playfair Display"/>
                <a:sym typeface="Playfair Display"/>
              </a:rPr>
              <a:t>Ministerial vs. Discretionary</a:t>
            </a:r>
          </a:p>
        </p:txBody>
      </p:sp>
      <p:sp>
        <p:nvSpPr>
          <p:cNvPr id="37" name="TextBox 37"/>
          <p:cNvSpPr txBox="1"/>
          <p:nvPr/>
        </p:nvSpPr>
        <p:spPr>
          <a:xfrm>
            <a:off x="7013380" y="2084067"/>
            <a:ext cx="2967850" cy="696358"/>
          </a:xfrm>
          <a:prstGeom prst="rect">
            <a:avLst/>
          </a:prstGeom>
        </p:spPr>
        <p:txBody>
          <a:bodyPr lIns="0" tIns="0" rIns="0" bIns="0" rtlCol="0" anchor="t">
            <a:spAutoFit/>
          </a:bodyPr>
          <a:lstStyle/>
          <a:p>
            <a:pPr algn="ctr">
              <a:lnSpc>
                <a:spcPts val="5720"/>
              </a:lnSpc>
              <a:spcBef>
                <a:spcPct val="0"/>
              </a:spcBef>
            </a:pPr>
            <a:r>
              <a:rPr lang="en-US" sz="4086" spc="20">
                <a:solidFill>
                  <a:srgbClr val="01426A"/>
                </a:solidFill>
                <a:latin typeface="Playfair Display"/>
                <a:ea typeface="Playfair Display"/>
                <a:cs typeface="Playfair Display"/>
                <a:sym typeface="Playfair Display"/>
              </a:rPr>
              <a:t>Ministerial</a:t>
            </a:r>
          </a:p>
        </p:txBody>
      </p:sp>
      <p:sp>
        <p:nvSpPr>
          <p:cNvPr id="38" name="TextBox 38"/>
          <p:cNvSpPr txBox="1"/>
          <p:nvPr/>
        </p:nvSpPr>
        <p:spPr>
          <a:xfrm>
            <a:off x="11123561" y="2084067"/>
            <a:ext cx="3302140" cy="696358"/>
          </a:xfrm>
          <a:prstGeom prst="rect">
            <a:avLst/>
          </a:prstGeom>
        </p:spPr>
        <p:txBody>
          <a:bodyPr lIns="0" tIns="0" rIns="0" bIns="0" rtlCol="0" anchor="t">
            <a:spAutoFit/>
          </a:bodyPr>
          <a:lstStyle/>
          <a:p>
            <a:pPr algn="ctr">
              <a:lnSpc>
                <a:spcPts val="5720"/>
              </a:lnSpc>
              <a:spcBef>
                <a:spcPct val="0"/>
              </a:spcBef>
            </a:pPr>
            <a:r>
              <a:rPr lang="en-US" sz="4086" spc="20">
                <a:solidFill>
                  <a:srgbClr val="01426A"/>
                </a:solidFill>
                <a:latin typeface="Playfair Display"/>
                <a:ea typeface="Playfair Display"/>
                <a:cs typeface="Playfair Display"/>
                <a:sym typeface="Playfair Display"/>
              </a:rPr>
              <a:t>Discretionary</a:t>
            </a:r>
          </a:p>
        </p:txBody>
      </p:sp>
      <p:sp>
        <p:nvSpPr>
          <p:cNvPr id="39" name="TextBox 39"/>
          <p:cNvSpPr txBox="1"/>
          <p:nvPr/>
        </p:nvSpPr>
        <p:spPr>
          <a:xfrm>
            <a:off x="3252043" y="3250005"/>
            <a:ext cx="3011655" cy="856600"/>
          </a:xfrm>
          <a:prstGeom prst="rect">
            <a:avLst/>
          </a:prstGeom>
        </p:spPr>
        <p:txBody>
          <a:bodyPr lIns="0" tIns="0" rIns="0" bIns="0" rtlCol="0" anchor="t">
            <a:spAutoFit/>
          </a:bodyPr>
          <a:lstStyle/>
          <a:p>
            <a:pPr algn="ctr">
              <a:lnSpc>
                <a:spcPts val="2226"/>
              </a:lnSpc>
            </a:pPr>
            <a:r>
              <a:rPr lang="en-US" sz="2100">
                <a:solidFill>
                  <a:srgbClr val="FFFFFF"/>
                </a:solidFill>
                <a:latin typeface="Public Sans"/>
                <a:ea typeface="Public Sans"/>
                <a:cs typeface="Public Sans"/>
                <a:sym typeface="Public Sans"/>
              </a:rPr>
              <a:t>Review for Compliance with Land Use &amp;</a:t>
            </a:r>
          </a:p>
          <a:p>
            <a:pPr algn="ctr">
              <a:lnSpc>
                <a:spcPts val="2226"/>
              </a:lnSpc>
              <a:spcBef>
                <a:spcPct val="0"/>
              </a:spcBef>
            </a:pPr>
            <a:r>
              <a:rPr lang="en-US" sz="2100">
                <a:solidFill>
                  <a:srgbClr val="FFFFFF"/>
                </a:solidFill>
                <a:latin typeface="Public Sans"/>
                <a:ea typeface="Public Sans"/>
                <a:cs typeface="Public Sans"/>
                <a:sym typeface="Public Sans"/>
              </a:rPr>
              <a:t>Building Regulations</a:t>
            </a:r>
          </a:p>
        </p:txBody>
      </p:sp>
      <p:sp>
        <p:nvSpPr>
          <p:cNvPr id="40" name="TextBox 40"/>
          <p:cNvSpPr txBox="1"/>
          <p:nvPr/>
        </p:nvSpPr>
        <p:spPr>
          <a:xfrm>
            <a:off x="3252043" y="4778785"/>
            <a:ext cx="3011655" cy="580337"/>
          </a:xfrm>
          <a:prstGeom prst="rect">
            <a:avLst/>
          </a:prstGeom>
        </p:spPr>
        <p:txBody>
          <a:bodyPr lIns="0" tIns="0" rIns="0" bIns="0" rtlCol="0" anchor="t">
            <a:spAutoFit/>
          </a:bodyPr>
          <a:lstStyle/>
          <a:p>
            <a:pPr algn="ctr">
              <a:lnSpc>
                <a:spcPts val="2226"/>
              </a:lnSpc>
            </a:pPr>
            <a:r>
              <a:rPr lang="en-US" sz="2100">
                <a:solidFill>
                  <a:srgbClr val="FFFFFF"/>
                </a:solidFill>
                <a:latin typeface="Public Sans"/>
                <a:ea typeface="Public Sans"/>
                <a:cs typeface="Public Sans"/>
                <a:sym typeface="Public Sans"/>
              </a:rPr>
              <a:t>CEQA -</a:t>
            </a:r>
          </a:p>
          <a:p>
            <a:pPr algn="ctr">
              <a:lnSpc>
                <a:spcPts val="2226"/>
              </a:lnSpc>
              <a:spcBef>
                <a:spcPct val="0"/>
              </a:spcBef>
            </a:pPr>
            <a:r>
              <a:rPr lang="en-US" sz="2100">
                <a:solidFill>
                  <a:srgbClr val="FFFFFF"/>
                </a:solidFill>
                <a:latin typeface="Public Sans"/>
                <a:ea typeface="Public Sans"/>
                <a:cs typeface="Public Sans"/>
                <a:sym typeface="Public Sans"/>
              </a:rPr>
              <a:t>Environmental Review</a:t>
            </a:r>
          </a:p>
        </p:txBody>
      </p:sp>
      <p:sp>
        <p:nvSpPr>
          <p:cNvPr id="41" name="TextBox 41"/>
          <p:cNvSpPr txBox="1"/>
          <p:nvPr/>
        </p:nvSpPr>
        <p:spPr>
          <a:xfrm>
            <a:off x="3252043" y="5962623"/>
            <a:ext cx="3011655" cy="856600"/>
          </a:xfrm>
          <a:prstGeom prst="rect">
            <a:avLst/>
          </a:prstGeom>
        </p:spPr>
        <p:txBody>
          <a:bodyPr lIns="0" tIns="0" rIns="0" bIns="0" rtlCol="0" anchor="t">
            <a:spAutoFit/>
          </a:bodyPr>
          <a:lstStyle/>
          <a:p>
            <a:pPr algn="ctr">
              <a:lnSpc>
                <a:spcPts val="2226"/>
              </a:lnSpc>
            </a:pPr>
            <a:r>
              <a:rPr lang="en-US" sz="2100">
                <a:solidFill>
                  <a:srgbClr val="FFFFFF"/>
                </a:solidFill>
                <a:latin typeface="Public Sans"/>
                <a:ea typeface="Public Sans"/>
                <a:cs typeface="Public Sans"/>
                <a:sym typeface="Public Sans"/>
              </a:rPr>
              <a:t>Referred to </a:t>
            </a:r>
          </a:p>
          <a:p>
            <a:pPr algn="ctr">
              <a:lnSpc>
                <a:spcPts val="2226"/>
              </a:lnSpc>
              <a:spcBef>
                <a:spcPct val="0"/>
              </a:spcBef>
            </a:pPr>
            <a:r>
              <a:rPr lang="en-US" sz="2100">
                <a:solidFill>
                  <a:srgbClr val="FFFFFF"/>
                </a:solidFill>
                <a:latin typeface="Public Sans"/>
                <a:ea typeface="Public Sans"/>
                <a:cs typeface="Public Sans"/>
                <a:sym typeface="Public Sans"/>
              </a:rPr>
              <a:t>Community Advisory Council’s</a:t>
            </a:r>
          </a:p>
        </p:txBody>
      </p:sp>
      <p:sp>
        <p:nvSpPr>
          <p:cNvPr id="42" name="TextBox 42"/>
          <p:cNvSpPr txBox="1"/>
          <p:nvPr/>
        </p:nvSpPr>
        <p:spPr>
          <a:xfrm>
            <a:off x="3252043" y="7539170"/>
            <a:ext cx="3011655" cy="580337"/>
          </a:xfrm>
          <a:prstGeom prst="rect">
            <a:avLst/>
          </a:prstGeom>
        </p:spPr>
        <p:txBody>
          <a:bodyPr lIns="0" tIns="0" rIns="0" bIns="0" rtlCol="0" anchor="t">
            <a:spAutoFit/>
          </a:bodyPr>
          <a:lstStyle/>
          <a:p>
            <a:pPr algn="ctr">
              <a:lnSpc>
                <a:spcPts val="2226"/>
              </a:lnSpc>
            </a:pPr>
            <a:r>
              <a:rPr lang="en-US" sz="2100">
                <a:solidFill>
                  <a:srgbClr val="FFFFFF"/>
                </a:solidFill>
                <a:latin typeface="Public Sans"/>
                <a:ea typeface="Public Sans"/>
                <a:cs typeface="Public Sans"/>
                <a:sym typeface="Public Sans"/>
              </a:rPr>
              <a:t>Decision made by a </a:t>
            </a:r>
          </a:p>
          <a:p>
            <a:pPr algn="ctr">
              <a:lnSpc>
                <a:spcPts val="2226"/>
              </a:lnSpc>
              <a:spcBef>
                <a:spcPct val="0"/>
              </a:spcBef>
            </a:pPr>
            <a:r>
              <a:rPr lang="en-US" sz="2100">
                <a:solidFill>
                  <a:srgbClr val="FFFFFF"/>
                </a:solidFill>
                <a:latin typeface="Public Sans"/>
                <a:ea typeface="Public Sans"/>
                <a:cs typeface="Public Sans"/>
                <a:sym typeface="Public Sans"/>
              </a:rPr>
              <a:t>Public Hearing Body</a:t>
            </a:r>
          </a:p>
        </p:txBody>
      </p:sp>
      <p:sp>
        <p:nvSpPr>
          <p:cNvPr id="43" name="TextBox 43"/>
          <p:cNvSpPr txBox="1"/>
          <p:nvPr/>
        </p:nvSpPr>
        <p:spPr>
          <a:xfrm>
            <a:off x="3252043" y="9052709"/>
            <a:ext cx="3011655" cy="304075"/>
          </a:xfrm>
          <a:prstGeom prst="rect">
            <a:avLst/>
          </a:prstGeom>
        </p:spPr>
        <p:txBody>
          <a:bodyPr lIns="0" tIns="0" rIns="0" bIns="0" rtlCol="0" anchor="t">
            <a:spAutoFit/>
          </a:bodyPr>
          <a:lstStyle/>
          <a:p>
            <a:pPr algn="ctr">
              <a:lnSpc>
                <a:spcPts val="2226"/>
              </a:lnSpc>
              <a:spcBef>
                <a:spcPct val="0"/>
              </a:spcBef>
            </a:pPr>
            <a:r>
              <a:rPr lang="en-US" sz="2100">
                <a:solidFill>
                  <a:srgbClr val="FFFFFF"/>
                </a:solidFill>
                <a:latin typeface="Public Sans"/>
                <a:ea typeface="Public Sans"/>
                <a:cs typeface="Public Sans"/>
                <a:sym typeface="Public Sans"/>
              </a:rPr>
              <a:t> Project Types</a:t>
            </a:r>
          </a:p>
        </p:txBody>
      </p:sp>
      <p:sp>
        <p:nvSpPr>
          <p:cNvPr id="44" name="TextBox 44"/>
          <p:cNvSpPr txBox="1"/>
          <p:nvPr/>
        </p:nvSpPr>
        <p:spPr>
          <a:xfrm>
            <a:off x="8237646" y="3475591"/>
            <a:ext cx="580430" cy="337888"/>
          </a:xfrm>
          <a:prstGeom prst="rect">
            <a:avLst/>
          </a:prstGeom>
        </p:spPr>
        <p:txBody>
          <a:bodyPr lIns="0" tIns="0" rIns="0" bIns="0" rtlCol="0" anchor="t">
            <a:spAutoFit/>
          </a:bodyPr>
          <a:lstStyle/>
          <a:p>
            <a:pPr algn="ctr">
              <a:lnSpc>
                <a:spcPts val="2543"/>
              </a:lnSpc>
              <a:spcBef>
                <a:spcPct val="0"/>
              </a:spcBef>
            </a:pPr>
            <a:r>
              <a:rPr lang="en-US" sz="2399">
                <a:solidFill>
                  <a:srgbClr val="FFFFFF"/>
                </a:solidFill>
                <a:latin typeface="Public Sans"/>
                <a:ea typeface="Public Sans"/>
                <a:cs typeface="Public Sans"/>
                <a:sym typeface="Public Sans"/>
              </a:rPr>
              <a:t>YES</a:t>
            </a:r>
          </a:p>
        </p:txBody>
      </p:sp>
      <p:sp>
        <p:nvSpPr>
          <p:cNvPr id="45" name="TextBox 45"/>
          <p:cNvSpPr txBox="1"/>
          <p:nvPr/>
        </p:nvSpPr>
        <p:spPr>
          <a:xfrm>
            <a:off x="12448905" y="3532741"/>
            <a:ext cx="580563" cy="337889"/>
          </a:xfrm>
          <a:prstGeom prst="rect">
            <a:avLst/>
          </a:prstGeom>
        </p:spPr>
        <p:txBody>
          <a:bodyPr lIns="0" tIns="0" rIns="0" bIns="0" rtlCol="0" anchor="t">
            <a:spAutoFit/>
          </a:bodyPr>
          <a:lstStyle/>
          <a:p>
            <a:pPr algn="ctr">
              <a:lnSpc>
                <a:spcPts val="2544"/>
              </a:lnSpc>
              <a:spcBef>
                <a:spcPct val="0"/>
              </a:spcBef>
            </a:pPr>
            <a:r>
              <a:rPr lang="en-US" sz="2400">
                <a:solidFill>
                  <a:srgbClr val="FFFFFF"/>
                </a:solidFill>
                <a:latin typeface="Public Sans"/>
                <a:ea typeface="Public Sans"/>
                <a:cs typeface="Public Sans"/>
                <a:sym typeface="Public Sans"/>
              </a:rPr>
              <a:t>YES</a:t>
            </a:r>
          </a:p>
        </p:txBody>
      </p:sp>
      <p:sp>
        <p:nvSpPr>
          <p:cNvPr id="46" name="TextBox 46"/>
          <p:cNvSpPr txBox="1"/>
          <p:nvPr/>
        </p:nvSpPr>
        <p:spPr>
          <a:xfrm>
            <a:off x="8321163" y="4935936"/>
            <a:ext cx="453660" cy="337889"/>
          </a:xfrm>
          <a:prstGeom prst="rect">
            <a:avLst/>
          </a:prstGeom>
        </p:spPr>
        <p:txBody>
          <a:bodyPr lIns="0" tIns="0" rIns="0" bIns="0" rtlCol="0" anchor="t">
            <a:spAutoFit/>
          </a:bodyPr>
          <a:lstStyle/>
          <a:p>
            <a:pPr algn="ctr">
              <a:lnSpc>
                <a:spcPts val="2544"/>
              </a:lnSpc>
              <a:spcBef>
                <a:spcPct val="0"/>
              </a:spcBef>
            </a:pPr>
            <a:r>
              <a:rPr lang="en-US" sz="2400">
                <a:solidFill>
                  <a:srgbClr val="FFFFFF"/>
                </a:solidFill>
                <a:latin typeface="Public Sans"/>
                <a:ea typeface="Public Sans"/>
                <a:cs typeface="Public Sans"/>
                <a:sym typeface="Public Sans"/>
              </a:rPr>
              <a:t>NO</a:t>
            </a:r>
          </a:p>
        </p:txBody>
      </p:sp>
      <p:sp>
        <p:nvSpPr>
          <p:cNvPr id="47" name="TextBox 47"/>
          <p:cNvSpPr txBox="1"/>
          <p:nvPr/>
        </p:nvSpPr>
        <p:spPr>
          <a:xfrm>
            <a:off x="12484350" y="4860295"/>
            <a:ext cx="580563" cy="337889"/>
          </a:xfrm>
          <a:prstGeom prst="rect">
            <a:avLst/>
          </a:prstGeom>
        </p:spPr>
        <p:txBody>
          <a:bodyPr lIns="0" tIns="0" rIns="0" bIns="0" rtlCol="0" anchor="t">
            <a:spAutoFit/>
          </a:bodyPr>
          <a:lstStyle/>
          <a:p>
            <a:pPr algn="ctr">
              <a:lnSpc>
                <a:spcPts val="2544"/>
              </a:lnSpc>
              <a:spcBef>
                <a:spcPct val="0"/>
              </a:spcBef>
            </a:pPr>
            <a:r>
              <a:rPr lang="en-US" sz="2400">
                <a:solidFill>
                  <a:srgbClr val="FFFFFF"/>
                </a:solidFill>
                <a:latin typeface="Public Sans"/>
                <a:ea typeface="Public Sans"/>
                <a:cs typeface="Public Sans"/>
                <a:sym typeface="Public Sans"/>
              </a:rPr>
              <a:t>YES</a:t>
            </a:r>
          </a:p>
        </p:txBody>
      </p:sp>
      <p:sp>
        <p:nvSpPr>
          <p:cNvPr id="48" name="TextBox 48"/>
          <p:cNvSpPr txBox="1"/>
          <p:nvPr/>
        </p:nvSpPr>
        <p:spPr>
          <a:xfrm>
            <a:off x="8321163" y="6239131"/>
            <a:ext cx="453660" cy="337889"/>
          </a:xfrm>
          <a:prstGeom prst="rect">
            <a:avLst/>
          </a:prstGeom>
        </p:spPr>
        <p:txBody>
          <a:bodyPr lIns="0" tIns="0" rIns="0" bIns="0" rtlCol="0" anchor="t">
            <a:spAutoFit/>
          </a:bodyPr>
          <a:lstStyle/>
          <a:p>
            <a:pPr algn="ctr">
              <a:lnSpc>
                <a:spcPts val="2544"/>
              </a:lnSpc>
              <a:spcBef>
                <a:spcPct val="0"/>
              </a:spcBef>
            </a:pPr>
            <a:r>
              <a:rPr lang="en-US" sz="2400">
                <a:solidFill>
                  <a:srgbClr val="FFFFFF"/>
                </a:solidFill>
                <a:latin typeface="Public Sans"/>
                <a:ea typeface="Public Sans"/>
                <a:cs typeface="Public Sans"/>
                <a:sym typeface="Public Sans"/>
              </a:rPr>
              <a:t>NO</a:t>
            </a:r>
          </a:p>
        </p:txBody>
      </p:sp>
      <p:sp>
        <p:nvSpPr>
          <p:cNvPr id="49" name="TextBox 49"/>
          <p:cNvSpPr txBox="1"/>
          <p:nvPr/>
        </p:nvSpPr>
        <p:spPr>
          <a:xfrm>
            <a:off x="12448905" y="6359801"/>
            <a:ext cx="580563" cy="337889"/>
          </a:xfrm>
          <a:prstGeom prst="rect">
            <a:avLst/>
          </a:prstGeom>
        </p:spPr>
        <p:txBody>
          <a:bodyPr lIns="0" tIns="0" rIns="0" bIns="0" rtlCol="0" anchor="t">
            <a:spAutoFit/>
          </a:bodyPr>
          <a:lstStyle/>
          <a:p>
            <a:pPr algn="ctr">
              <a:lnSpc>
                <a:spcPts val="2544"/>
              </a:lnSpc>
              <a:spcBef>
                <a:spcPct val="0"/>
              </a:spcBef>
            </a:pPr>
            <a:r>
              <a:rPr lang="en-US" sz="2400">
                <a:solidFill>
                  <a:srgbClr val="FFFFFF"/>
                </a:solidFill>
                <a:latin typeface="Public Sans"/>
                <a:ea typeface="Public Sans"/>
                <a:cs typeface="Public Sans"/>
                <a:sym typeface="Public Sans"/>
              </a:rPr>
              <a:t>YES</a:t>
            </a:r>
          </a:p>
        </p:txBody>
      </p:sp>
      <p:sp>
        <p:nvSpPr>
          <p:cNvPr id="50" name="TextBox 50"/>
          <p:cNvSpPr txBox="1"/>
          <p:nvPr/>
        </p:nvSpPr>
        <p:spPr>
          <a:xfrm>
            <a:off x="12448905" y="7743148"/>
            <a:ext cx="580563" cy="337889"/>
          </a:xfrm>
          <a:prstGeom prst="rect">
            <a:avLst/>
          </a:prstGeom>
        </p:spPr>
        <p:txBody>
          <a:bodyPr lIns="0" tIns="0" rIns="0" bIns="0" rtlCol="0" anchor="t">
            <a:spAutoFit/>
          </a:bodyPr>
          <a:lstStyle/>
          <a:p>
            <a:pPr algn="ctr">
              <a:lnSpc>
                <a:spcPts val="2544"/>
              </a:lnSpc>
              <a:spcBef>
                <a:spcPct val="0"/>
              </a:spcBef>
            </a:pPr>
            <a:r>
              <a:rPr lang="en-US" sz="2400">
                <a:solidFill>
                  <a:srgbClr val="FFFFFF"/>
                </a:solidFill>
                <a:latin typeface="Public Sans"/>
                <a:ea typeface="Public Sans"/>
                <a:cs typeface="Public Sans"/>
                <a:sym typeface="Public Sans"/>
              </a:rPr>
              <a:t>YES</a:t>
            </a:r>
          </a:p>
        </p:txBody>
      </p:sp>
      <p:sp>
        <p:nvSpPr>
          <p:cNvPr id="51" name="TextBox 51"/>
          <p:cNvSpPr txBox="1"/>
          <p:nvPr/>
        </p:nvSpPr>
        <p:spPr>
          <a:xfrm>
            <a:off x="8321163" y="7696321"/>
            <a:ext cx="453660" cy="337889"/>
          </a:xfrm>
          <a:prstGeom prst="rect">
            <a:avLst/>
          </a:prstGeom>
        </p:spPr>
        <p:txBody>
          <a:bodyPr lIns="0" tIns="0" rIns="0" bIns="0" rtlCol="0" anchor="t">
            <a:spAutoFit/>
          </a:bodyPr>
          <a:lstStyle/>
          <a:p>
            <a:pPr algn="ctr">
              <a:lnSpc>
                <a:spcPts val="2544"/>
              </a:lnSpc>
              <a:spcBef>
                <a:spcPct val="0"/>
              </a:spcBef>
            </a:pPr>
            <a:r>
              <a:rPr lang="en-US" sz="2400">
                <a:solidFill>
                  <a:srgbClr val="FFFFFF"/>
                </a:solidFill>
                <a:latin typeface="Public Sans"/>
                <a:ea typeface="Public Sans"/>
                <a:cs typeface="Public Sans"/>
                <a:sym typeface="Public Sans"/>
              </a:rPr>
              <a:t>NO</a:t>
            </a:r>
          </a:p>
        </p:txBody>
      </p:sp>
      <p:sp>
        <p:nvSpPr>
          <p:cNvPr id="52" name="TextBox 52"/>
          <p:cNvSpPr txBox="1"/>
          <p:nvPr/>
        </p:nvSpPr>
        <p:spPr>
          <a:xfrm>
            <a:off x="7013380" y="8666309"/>
            <a:ext cx="3160432" cy="1132862"/>
          </a:xfrm>
          <a:prstGeom prst="rect">
            <a:avLst/>
          </a:prstGeom>
        </p:spPr>
        <p:txBody>
          <a:bodyPr lIns="0" tIns="0" rIns="0" bIns="0" rtlCol="0" anchor="t">
            <a:spAutoFit/>
          </a:bodyPr>
          <a:lstStyle/>
          <a:p>
            <a:pPr algn="ctr">
              <a:lnSpc>
                <a:spcPts val="2226"/>
              </a:lnSpc>
            </a:pPr>
            <a:r>
              <a:rPr lang="en-US" sz="2100">
                <a:solidFill>
                  <a:srgbClr val="FFFFFF"/>
                </a:solidFill>
                <a:latin typeface="Public Sans"/>
                <a:ea typeface="Public Sans"/>
                <a:cs typeface="Public Sans"/>
                <a:sym typeface="Public Sans"/>
              </a:rPr>
              <a:t>Building Permit, Site Plan, Zoning Clearance, &amp;</a:t>
            </a:r>
          </a:p>
          <a:p>
            <a:pPr algn="ctr">
              <a:lnSpc>
                <a:spcPts val="2226"/>
              </a:lnSpc>
              <a:spcBef>
                <a:spcPct val="0"/>
              </a:spcBef>
            </a:pPr>
            <a:r>
              <a:rPr lang="en-US" sz="2100">
                <a:solidFill>
                  <a:srgbClr val="FFFFFF"/>
                </a:solidFill>
                <a:latin typeface="Public Sans"/>
                <a:ea typeface="Public Sans"/>
                <a:cs typeface="Public Sans"/>
                <a:sym typeface="Public Sans"/>
              </a:rPr>
              <a:t>Business Licenses</a:t>
            </a:r>
          </a:p>
        </p:txBody>
      </p:sp>
      <p:sp>
        <p:nvSpPr>
          <p:cNvPr id="53" name="TextBox 53"/>
          <p:cNvSpPr txBox="1"/>
          <p:nvPr/>
        </p:nvSpPr>
        <p:spPr>
          <a:xfrm>
            <a:off x="11184279" y="8754775"/>
            <a:ext cx="3241422" cy="965454"/>
          </a:xfrm>
          <a:prstGeom prst="rect">
            <a:avLst/>
          </a:prstGeom>
        </p:spPr>
        <p:txBody>
          <a:bodyPr lIns="0" tIns="0" rIns="0" bIns="0" rtlCol="0" anchor="t">
            <a:spAutoFit/>
          </a:bodyPr>
          <a:lstStyle/>
          <a:p>
            <a:pPr algn="ctr">
              <a:lnSpc>
                <a:spcPts val="1908"/>
              </a:lnSpc>
              <a:spcBef>
                <a:spcPct val="0"/>
              </a:spcBef>
            </a:pPr>
            <a:r>
              <a:rPr lang="en-US" sz="1800">
                <a:solidFill>
                  <a:srgbClr val="FFFFFF"/>
                </a:solidFill>
                <a:latin typeface="Public Sans"/>
                <a:ea typeface="Public Sans"/>
                <a:cs typeface="Public Sans"/>
                <a:sym typeface="Public Sans"/>
              </a:rPr>
              <a:t>Land Use Permits, Conditional Use Permit, Minor Use Permit, General Plan Amendment, Land Divisions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703" y="4572228"/>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AutoShape 4"/>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8" name="TextBox 8"/>
          <p:cNvSpPr txBox="1"/>
          <p:nvPr/>
        </p:nvSpPr>
        <p:spPr>
          <a:xfrm>
            <a:off x="5334000" y="3848100"/>
            <a:ext cx="10134600" cy="666849"/>
          </a:xfrm>
          <a:prstGeom prst="rect">
            <a:avLst/>
          </a:prstGeom>
        </p:spPr>
        <p:txBody>
          <a:bodyPr wrap="square" lIns="0" tIns="0" rIns="0" bIns="0" rtlCol="0" anchor="t">
            <a:spAutoFit/>
          </a:bodyPr>
          <a:lstStyle/>
          <a:p>
            <a:pPr algn="l">
              <a:lnSpc>
                <a:spcPts val="5179"/>
              </a:lnSpc>
              <a:spcBef>
                <a:spcPct val="0"/>
              </a:spcBef>
            </a:pPr>
            <a:r>
              <a:rPr lang="en-US" sz="5400" b="1" spc="839" dirty="0">
                <a:solidFill>
                  <a:srgbClr val="83786F"/>
                </a:solidFill>
                <a:latin typeface="Public Sans Bold"/>
                <a:ea typeface="Public Sans Bold"/>
                <a:cs typeface="Public Sans Bold"/>
                <a:sym typeface="Public Sans Bold"/>
              </a:rPr>
              <a:t>CAC OVERVIEW</a:t>
            </a:r>
          </a:p>
        </p:txBody>
      </p:sp>
      <p:sp>
        <p:nvSpPr>
          <p:cNvPr id="9" name="TextBox 9"/>
          <p:cNvSpPr txBox="1"/>
          <p:nvPr/>
        </p:nvSpPr>
        <p:spPr>
          <a:xfrm>
            <a:off x="16877197" y="9545138"/>
            <a:ext cx="935656" cy="713287"/>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a:p>
            <a:pPr algn="l">
              <a:lnSpc>
                <a:spcPts val="2717"/>
              </a:lnSpc>
            </a:pPr>
            <a:r>
              <a:rPr lang="en-US" sz="2986" spc="14">
                <a:solidFill>
                  <a:srgbClr val="01426A"/>
                </a:solidFill>
                <a:latin typeface="Playfair Display"/>
                <a:ea typeface="Playfair Display"/>
                <a:cs typeface="Playfair Display"/>
                <a:sym typeface="Playfair Display"/>
              </a:rPr>
              <a:t>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Freeform 4"/>
          <p:cNvSpPr/>
          <p:nvPr/>
        </p:nvSpPr>
        <p:spPr>
          <a:xfrm>
            <a:off x="582883" y="341191"/>
            <a:ext cx="1204403" cy="1204403"/>
          </a:xfrm>
          <a:custGeom>
            <a:avLst/>
            <a:gdLst/>
            <a:ahLst/>
            <a:cxnLst/>
            <a:rect l="l" t="t" r="r" b="b"/>
            <a:pathLst>
              <a:path w="1204403" h="1204403">
                <a:moveTo>
                  <a:pt x="0" y="0"/>
                </a:moveTo>
                <a:lnTo>
                  <a:pt x="1204403" y="0"/>
                </a:lnTo>
                <a:lnTo>
                  <a:pt x="1204403" y="1204403"/>
                </a:lnTo>
                <a:lnTo>
                  <a:pt x="0" y="1204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301849" y="3860451"/>
            <a:ext cx="3661847" cy="2477842"/>
            <a:chOff x="0" y="0"/>
            <a:chExt cx="964437" cy="652600"/>
          </a:xfrm>
        </p:grpSpPr>
        <p:sp>
          <p:nvSpPr>
            <p:cNvPr id="6" name="Freeform 6"/>
            <p:cNvSpPr/>
            <p:nvPr/>
          </p:nvSpPr>
          <p:spPr>
            <a:xfrm>
              <a:off x="0" y="0"/>
              <a:ext cx="964437" cy="652600"/>
            </a:xfrm>
            <a:custGeom>
              <a:avLst/>
              <a:gdLst/>
              <a:ahLst/>
              <a:cxnLst/>
              <a:rect l="l" t="t" r="r" b="b"/>
              <a:pathLst>
                <a:path w="964437" h="652600">
                  <a:moveTo>
                    <a:pt x="107825" y="0"/>
                  </a:moveTo>
                  <a:lnTo>
                    <a:pt x="856612" y="0"/>
                  </a:lnTo>
                  <a:cubicBezTo>
                    <a:pt x="885209" y="0"/>
                    <a:pt x="912635" y="11360"/>
                    <a:pt x="932856" y="31581"/>
                  </a:cubicBezTo>
                  <a:cubicBezTo>
                    <a:pt x="953077" y="51802"/>
                    <a:pt x="964437" y="79228"/>
                    <a:pt x="964437" y="107825"/>
                  </a:cubicBezTo>
                  <a:lnTo>
                    <a:pt x="964437" y="544775"/>
                  </a:lnTo>
                  <a:cubicBezTo>
                    <a:pt x="964437" y="604325"/>
                    <a:pt x="916162" y="652600"/>
                    <a:pt x="856612" y="652600"/>
                  </a:cubicBezTo>
                  <a:lnTo>
                    <a:pt x="107825" y="652600"/>
                  </a:lnTo>
                  <a:cubicBezTo>
                    <a:pt x="79228" y="652600"/>
                    <a:pt x="51802" y="641240"/>
                    <a:pt x="31581" y="621019"/>
                  </a:cubicBezTo>
                  <a:cubicBezTo>
                    <a:pt x="11360" y="600798"/>
                    <a:pt x="0" y="573372"/>
                    <a:pt x="0" y="544775"/>
                  </a:cubicBezTo>
                  <a:lnTo>
                    <a:pt x="0" y="107825"/>
                  </a:lnTo>
                  <a:cubicBezTo>
                    <a:pt x="0" y="79228"/>
                    <a:pt x="11360" y="51802"/>
                    <a:pt x="31581" y="31581"/>
                  </a:cubicBezTo>
                  <a:cubicBezTo>
                    <a:pt x="51802" y="11360"/>
                    <a:pt x="79228" y="0"/>
                    <a:pt x="107825" y="0"/>
                  </a:cubicBezTo>
                  <a:close/>
                </a:path>
              </a:pathLst>
            </a:custGeom>
            <a:solidFill>
              <a:srgbClr val="9C9389"/>
            </a:solidFill>
          </p:spPr>
          <p:txBody>
            <a:bodyPr/>
            <a:lstStyle/>
            <a:p>
              <a:endParaRPr lang="en-US"/>
            </a:p>
          </p:txBody>
        </p:sp>
        <p:sp>
          <p:nvSpPr>
            <p:cNvPr id="7" name="TextBox 7"/>
            <p:cNvSpPr txBox="1"/>
            <p:nvPr/>
          </p:nvSpPr>
          <p:spPr>
            <a:xfrm>
              <a:off x="0" y="9525"/>
              <a:ext cx="964437" cy="643075"/>
            </a:xfrm>
            <a:prstGeom prst="rect">
              <a:avLst/>
            </a:prstGeom>
          </p:spPr>
          <p:txBody>
            <a:bodyPr lIns="50800" tIns="50800" rIns="50800" bIns="50800" rtlCol="0" anchor="ctr"/>
            <a:lstStyle/>
            <a:p>
              <a:pPr algn="ctr">
                <a:lnSpc>
                  <a:spcPts val="2120"/>
                </a:lnSpc>
              </a:pPr>
              <a:endParaRPr/>
            </a:p>
          </p:txBody>
        </p:sp>
      </p:grpSp>
      <p:grpSp>
        <p:nvGrpSpPr>
          <p:cNvPr id="8" name="Group 8"/>
          <p:cNvGrpSpPr/>
          <p:nvPr/>
        </p:nvGrpSpPr>
        <p:grpSpPr>
          <a:xfrm>
            <a:off x="6363045" y="3904579"/>
            <a:ext cx="4534334" cy="2477842"/>
            <a:chOff x="0" y="0"/>
            <a:chExt cx="1194228" cy="652600"/>
          </a:xfrm>
        </p:grpSpPr>
        <p:sp>
          <p:nvSpPr>
            <p:cNvPr id="9" name="Freeform 9"/>
            <p:cNvSpPr/>
            <p:nvPr/>
          </p:nvSpPr>
          <p:spPr>
            <a:xfrm>
              <a:off x="0" y="0"/>
              <a:ext cx="1194228" cy="652600"/>
            </a:xfrm>
            <a:custGeom>
              <a:avLst/>
              <a:gdLst/>
              <a:ahLst/>
              <a:cxnLst/>
              <a:rect l="l" t="t" r="r" b="b"/>
              <a:pathLst>
                <a:path w="1194228" h="652600">
                  <a:moveTo>
                    <a:pt x="87077" y="0"/>
                  </a:moveTo>
                  <a:lnTo>
                    <a:pt x="1107151" y="0"/>
                  </a:lnTo>
                  <a:cubicBezTo>
                    <a:pt x="1130245" y="0"/>
                    <a:pt x="1152393" y="9174"/>
                    <a:pt x="1168724" y="25504"/>
                  </a:cubicBezTo>
                  <a:cubicBezTo>
                    <a:pt x="1185054" y="41835"/>
                    <a:pt x="1194228" y="63983"/>
                    <a:pt x="1194228" y="87077"/>
                  </a:cubicBezTo>
                  <a:lnTo>
                    <a:pt x="1194228" y="565523"/>
                  </a:lnTo>
                  <a:cubicBezTo>
                    <a:pt x="1194228" y="588617"/>
                    <a:pt x="1185054" y="610766"/>
                    <a:pt x="1168724" y="627096"/>
                  </a:cubicBezTo>
                  <a:cubicBezTo>
                    <a:pt x="1152393" y="643426"/>
                    <a:pt x="1130245" y="652600"/>
                    <a:pt x="1107151" y="652600"/>
                  </a:cubicBezTo>
                  <a:lnTo>
                    <a:pt x="87077" y="652600"/>
                  </a:lnTo>
                  <a:cubicBezTo>
                    <a:pt x="63983" y="652600"/>
                    <a:pt x="41835" y="643426"/>
                    <a:pt x="25504" y="627096"/>
                  </a:cubicBezTo>
                  <a:cubicBezTo>
                    <a:pt x="9174" y="610766"/>
                    <a:pt x="0" y="588617"/>
                    <a:pt x="0" y="565523"/>
                  </a:cubicBezTo>
                  <a:lnTo>
                    <a:pt x="0" y="87077"/>
                  </a:lnTo>
                  <a:cubicBezTo>
                    <a:pt x="0" y="63983"/>
                    <a:pt x="9174" y="41835"/>
                    <a:pt x="25504" y="25504"/>
                  </a:cubicBezTo>
                  <a:cubicBezTo>
                    <a:pt x="41835" y="9174"/>
                    <a:pt x="63983" y="0"/>
                    <a:pt x="87077" y="0"/>
                  </a:cubicBezTo>
                  <a:close/>
                </a:path>
              </a:pathLst>
            </a:custGeom>
            <a:solidFill>
              <a:srgbClr val="9C9389"/>
            </a:solidFill>
          </p:spPr>
          <p:txBody>
            <a:bodyPr/>
            <a:lstStyle/>
            <a:p>
              <a:endParaRPr lang="en-US"/>
            </a:p>
          </p:txBody>
        </p:sp>
        <p:sp>
          <p:nvSpPr>
            <p:cNvPr id="10" name="TextBox 10"/>
            <p:cNvSpPr txBox="1"/>
            <p:nvPr/>
          </p:nvSpPr>
          <p:spPr>
            <a:xfrm>
              <a:off x="0" y="9525"/>
              <a:ext cx="1194228" cy="643075"/>
            </a:xfrm>
            <a:prstGeom prst="rect">
              <a:avLst/>
            </a:prstGeom>
          </p:spPr>
          <p:txBody>
            <a:bodyPr lIns="50800" tIns="50800" rIns="50800" bIns="50800" rtlCol="0" anchor="ctr"/>
            <a:lstStyle/>
            <a:p>
              <a:pPr algn="ctr">
                <a:lnSpc>
                  <a:spcPts val="2120"/>
                </a:lnSpc>
              </a:pPr>
              <a:endParaRPr/>
            </a:p>
          </p:txBody>
        </p:sp>
      </p:grpSp>
      <p:grpSp>
        <p:nvGrpSpPr>
          <p:cNvPr id="11" name="Group 11"/>
          <p:cNvGrpSpPr/>
          <p:nvPr/>
        </p:nvGrpSpPr>
        <p:grpSpPr>
          <a:xfrm>
            <a:off x="13089243" y="2189015"/>
            <a:ext cx="3506088" cy="2477842"/>
            <a:chOff x="0" y="0"/>
            <a:chExt cx="923414" cy="652600"/>
          </a:xfrm>
        </p:grpSpPr>
        <p:sp>
          <p:nvSpPr>
            <p:cNvPr id="12" name="Freeform 12"/>
            <p:cNvSpPr/>
            <p:nvPr/>
          </p:nvSpPr>
          <p:spPr>
            <a:xfrm>
              <a:off x="0" y="0"/>
              <a:ext cx="923414" cy="652600"/>
            </a:xfrm>
            <a:custGeom>
              <a:avLst/>
              <a:gdLst/>
              <a:ahLst/>
              <a:cxnLst/>
              <a:rect l="l" t="t" r="r" b="b"/>
              <a:pathLst>
                <a:path w="923414" h="652600">
                  <a:moveTo>
                    <a:pt x="112615" y="0"/>
                  </a:moveTo>
                  <a:lnTo>
                    <a:pt x="810799" y="0"/>
                  </a:lnTo>
                  <a:cubicBezTo>
                    <a:pt x="872995" y="0"/>
                    <a:pt x="923414" y="50419"/>
                    <a:pt x="923414" y="112615"/>
                  </a:cubicBezTo>
                  <a:lnTo>
                    <a:pt x="923414" y="539985"/>
                  </a:lnTo>
                  <a:cubicBezTo>
                    <a:pt x="923414" y="602181"/>
                    <a:pt x="872995" y="652600"/>
                    <a:pt x="810799" y="652600"/>
                  </a:cubicBezTo>
                  <a:lnTo>
                    <a:pt x="112615" y="652600"/>
                  </a:lnTo>
                  <a:cubicBezTo>
                    <a:pt x="50419" y="652600"/>
                    <a:pt x="0" y="602181"/>
                    <a:pt x="0" y="539985"/>
                  </a:cubicBezTo>
                  <a:lnTo>
                    <a:pt x="0" y="112615"/>
                  </a:lnTo>
                  <a:cubicBezTo>
                    <a:pt x="0" y="50419"/>
                    <a:pt x="50419" y="0"/>
                    <a:pt x="112615" y="0"/>
                  </a:cubicBezTo>
                  <a:close/>
                </a:path>
              </a:pathLst>
            </a:custGeom>
            <a:solidFill>
              <a:srgbClr val="9C9389"/>
            </a:solidFill>
          </p:spPr>
          <p:txBody>
            <a:bodyPr/>
            <a:lstStyle/>
            <a:p>
              <a:endParaRPr lang="en-US"/>
            </a:p>
          </p:txBody>
        </p:sp>
        <p:sp>
          <p:nvSpPr>
            <p:cNvPr id="13" name="TextBox 13"/>
            <p:cNvSpPr txBox="1"/>
            <p:nvPr/>
          </p:nvSpPr>
          <p:spPr>
            <a:xfrm>
              <a:off x="0" y="9525"/>
              <a:ext cx="923414" cy="643075"/>
            </a:xfrm>
            <a:prstGeom prst="rect">
              <a:avLst/>
            </a:prstGeom>
          </p:spPr>
          <p:txBody>
            <a:bodyPr lIns="50800" tIns="50800" rIns="50800" bIns="50800" rtlCol="0" anchor="ctr"/>
            <a:lstStyle/>
            <a:p>
              <a:pPr algn="ctr">
                <a:lnSpc>
                  <a:spcPts val="2120"/>
                </a:lnSpc>
              </a:pPr>
              <a:endParaRPr/>
            </a:p>
          </p:txBody>
        </p:sp>
      </p:grpSp>
      <p:grpSp>
        <p:nvGrpSpPr>
          <p:cNvPr id="14" name="Group 14"/>
          <p:cNvGrpSpPr/>
          <p:nvPr/>
        </p:nvGrpSpPr>
        <p:grpSpPr>
          <a:xfrm>
            <a:off x="13089243" y="5565332"/>
            <a:ext cx="3506088" cy="2477842"/>
            <a:chOff x="0" y="0"/>
            <a:chExt cx="923414" cy="652600"/>
          </a:xfrm>
        </p:grpSpPr>
        <p:sp>
          <p:nvSpPr>
            <p:cNvPr id="15" name="Freeform 15"/>
            <p:cNvSpPr/>
            <p:nvPr/>
          </p:nvSpPr>
          <p:spPr>
            <a:xfrm>
              <a:off x="0" y="0"/>
              <a:ext cx="923414" cy="652600"/>
            </a:xfrm>
            <a:custGeom>
              <a:avLst/>
              <a:gdLst/>
              <a:ahLst/>
              <a:cxnLst/>
              <a:rect l="l" t="t" r="r" b="b"/>
              <a:pathLst>
                <a:path w="923414" h="652600">
                  <a:moveTo>
                    <a:pt x="112615" y="0"/>
                  </a:moveTo>
                  <a:lnTo>
                    <a:pt x="810799" y="0"/>
                  </a:lnTo>
                  <a:cubicBezTo>
                    <a:pt x="872995" y="0"/>
                    <a:pt x="923414" y="50419"/>
                    <a:pt x="923414" y="112615"/>
                  </a:cubicBezTo>
                  <a:lnTo>
                    <a:pt x="923414" y="539985"/>
                  </a:lnTo>
                  <a:cubicBezTo>
                    <a:pt x="923414" y="602181"/>
                    <a:pt x="872995" y="652600"/>
                    <a:pt x="810799" y="652600"/>
                  </a:cubicBezTo>
                  <a:lnTo>
                    <a:pt x="112615" y="652600"/>
                  </a:lnTo>
                  <a:cubicBezTo>
                    <a:pt x="50419" y="652600"/>
                    <a:pt x="0" y="602181"/>
                    <a:pt x="0" y="539985"/>
                  </a:cubicBezTo>
                  <a:lnTo>
                    <a:pt x="0" y="112615"/>
                  </a:lnTo>
                  <a:cubicBezTo>
                    <a:pt x="0" y="50419"/>
                    <a:pt x="50419" y="0"/>
                    <a:pt x="112615" y="0"/>
                  </a:cubicBezTo>
                  <a:close/>
                </a:path>
              </a:pathLst>
            </a:custGeom>
            <a:solidFill>
              <a:srgbClr val="9C9389"/>
            </a:solidFill>
          </p:spPr>
          <p:txBody>
            <a:bodyPr/>
            <a:lstStyle/>
            <a:p>
              <a:endParaRPr lang="en-US"/>
            </a:p>
          </p:txBody>
        </p:sp>
        <p:sp>
          <p:nvSpPr>
            <p:cNvPr id="16" name="TextBox 16"/>
            <p:cNvSpPr txBox="1"/>
            <p:nvPr/>
          </p:nvSpPr>
          <p:spPr>
            <a:xfrm>
              <a:off x="0" y="9525"/>
              <a:ext cx="923414" cy="643075"/>
            </a:xfrm>
            <a:prstGeom prst="rect">
              <a:avLst/>
            </a:prstGeom>
          </p:spPr>
          <p:txBody>
            <a:bodyPr lIns="50800" tIns="50800" rIns="50800" bIns="50800" rtlCol="0" anchor="ctr"/>
            <a:lstStyle/>
            <a:p>
              <a:pPr algn="ctr">
                <a:lnSpc>
                  <a:spcPts val="2120"/>
                </a:lnSpc>
              </a:pPr>
              <a:endParaRPr/>
            </a:p>
          </p:txBody>
        </p:sp>
      </p:grpSp>
      <p:sp>
        <p:nvSpPr>
          <p:cNvPr id="17" name="Freeform 17"/>
          <p:cNvSpPr/>
          <p:nvPr/>
        </p:nvSpPr>
        <p:spPr>
          <a:xfrm>
            <a:off x="4243248" y="4710985"/>
            <a:ext cx="1775822" cy="810219"/>
          </a:xfrm>
          <a:custGeom>
            <a:avLst/>
            <a:gdLst/>
            <a:ahLst/>
            <a:cxnLst/>
            <a:rect l="l" t="t" r="r" b="b"/>
            <a:pathLst>
              <a:path w="1775822" h="810219">
                <a:moveTo>
                  <a:pt x="0" y="0"/>
                </a:moveTo>
                <a:lnTo>
                  <a:pt x="1775821" y="0"/>
                </a:lnTo>
                <a:lnTo>
                  <a:pt x="1775821" y="810219"/>
                </a:lnTo>
                <a:lnTo>
                  <a:pt x="0" y="8102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1403629">
            <a:off x="11001802" y="3540763"/>
            <a:ext cx="1839909" cy="839458"/>
          </a:xfrm>
          <a:custGeom>
            <a:avLst/>
            <a:gdLst/>
            <a:ahLst/>
            <a:cxnLst/>
            <a:rect l="l" t="t" r="r" b="b"/>
            <a:pathLst>
              <a:path w="1839909" h="839458">
                <a:moveTo>
                  <a:pt x="0" y="0"/>
                </a:moveTo>
                <a:lnTo>
                  <a:pt x="1839909" y="0"/>
                </a:lnTo>
                <a:lnTo>
                  <a:pt x="1839909" y="839458"/>
                </a:lnTo>
                <a:lnTo>
                  <a:pt x="0" y="8394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rot="1794791">
            <a:off x="10965544" y="6306539"/>
            <a:ext cx="1801561" cy="821962"/>
          </a:xfrm>
          <a:custGeom>
            <a:avLst/>
            <a:gdLst/>
            <a:ahLst/>
            <a:cxnLst/>
            <a:rect l="l" t="t" r="r" b="b"/>
            <a:pathLst>
              <a:path w="1801561" h="821962">
                <a:moveTo>
                  <a:pt x="0" y="0"/>
                </a:moveTo>
                <a:lnTo>
                  <a:pt x="1801560" y="0"/>
                </a:lnTo>
                <a:lnTo>
                  <a:pt x="1801560" y="821962"/>
                </a:lnTo>
                <a:lnTo>
                  <a:pt x="0" y="8219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a:off x="14317742" y="3345400"/>
            <a:ext cx="1099417" cy="1126163"/>
          </a:xfrm>
          <a:custGeom>
            <a:avLst/>
            <a:gdLst/>
            <a:ahLst/>
            <a:cxnLst/>
            <a:rect l="l" t="t" r="r" b="b"/>
            <a:pathLst>
              <a:path w="1099417" h="1126163">
                <a:moveTo>
                  <a:pt x="0" y="0"/>
                </a:moveTo>
                <a:lnTo>
                  <a:pt x="1099417" y="0"/>
                </a:lnTo>
                <a:lnTo>
                  <a:pt x="1099417" y="1126163"/>
                </a:lnTo>
                <a:lnTo>
                  <a:pt x="0" y="11261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a:off x="14317742" y="6717520"/>
            <a:ext cx="1049090" cy="1049090"/>
          </a:xfrm>
          <a:custGeom>
            <a:avLst/>
            <a:gdLst/>
            <a:ahLst/>
            <a:cxnLst/>
            <a:rect l="l" t="t" r="r" b="b"/>
            <a:pathLst>
              <a:path w="1049090" h="1049090">
                <a:moveTo>
                  <a:pt x="0" y="0"/>
                </a:moveTo>
                <a:lnTo>
                  <a:pt x="1049090" y="0"/>
                </a:lnTo>
                <a:lnTo>
                  <a:pt x="1049090" y="1049090"/>
                </a:lnTo>
                <a:lnTo>
                  <a:pt x="0" y="10490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TextBox 22"/>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23" name="TextBox 23"/>
          <p:cNvSpPr txBox="1"/>
          <p:nvPr/>
        </p:nvSpPr>
        <p:spPr>
          <a:xfrm>
            <a:off x="2132772" y="593592"/>
            <a:ext cx="7166606" cy="775801"/>
          </a:xfrm>
          <a:prstGeom prst="rect">
            <a:avLst/>
          </a:prstGeom>
        </p:spPr>
        <p:txBody>
          <a:bodyPr lIns="0" tIns="0" rIns="0" bIns="0" rtlCol="0" anchor="t">
            <a:spAutoFit/>
          </a:bodyPr>
          <a:lstStyle/>
          <a:p>
            <a:pPr algn="ctr">
              <a:lnSpc>
                <a:spcPts val="5936"/>
              </a:lnSpc>
              <a:spcBef>
                <a:spcPct val="0"/>
              </a:spcBef>
            </a:pPr>
            <a:r>
              <a:rPr lang="en-US" sz="5600">
                <a:solidFill>
                  <a:srgbClr val="01426A"/>
                </a:solidFill>
                <a:latin typeface="Playfair Display"/>
                <a:ea typeface="Playfair Display"/>
                <a:cs typeface="Playfair Display"/>
                <a:sym typeface="Playfair Display"/>
              </a:rPr>
              <a:t>Ministerial Flow Chart</a:t>
            </a:r>
          </a:p>
        </p:txBody>
      </p:sp>
      <p:sp>
        <p:nvSpPr>
          <p:cNvPr id="24" name="TextBox 24"/>
          <p:cNvSpPr txBox="1"/>
          <p:nvPr/>
        </p:nvSpPr>
        <p:spPr>
          <a:xfrm>
            <a:off x="582883" y="4509663"/>
            <a:ext cx="3099779" cy="1099904"/>
          </a:xfrm>
          <a:prstGeom prst="rect">
            <a:avLst/>
          </a:prstGeom>
        </p:spPr>
        <p:txBody>
          <a:bodyPr lIns="0" tIns="0" rIns="0" bIns="0" rtlCol="0" anchor="t">
            <a:spAutoFit/>
          </a:bodyPr>
          <a:lstStyle/>
          <a:p>
            <a:pPr algn="ctr">
              <a:lnSpc>
                <a:spcPts val="4239"/>
              </a:lnSpc>
              <a:spcBef>
                <a:spcPct val="0"/>
              </a:spcBef>
            </a:pPr>
            <a:r>
              <a:rPr lang="en-US" sz="3999">
                <a:solidFill>
                  <a:srgbClr val="EFEEE7"/>
                </a:solidFill>
                <a:latin typeface="Public Sans"/>
                <a:ea typeface="Public Sans"/>
                <a:cs typeface="Public Sans"/>
                <a:sym typeface="Public Sans"/>
              </a:rPr>
              <a:t>Project Application</a:t>
            </a:r>
          </a:p>
        </p:txBody>
      </p:sp>
      <p:sp>
        <p:nvSpPr>
          <p:cNvPr id="25" name="TextBox 25"/>
          <p:cNvSpPr txBox="1"/>
          <p:nvPr/>
        </p:nvSpPr>
        <p:spPr>
          <a:xfrm>
            <a:off x="6462103" y="4068728"/>
            <a:ext cx="4512362" cy="2126741"/>
          </a:xfrm>
          <a:prstGeom prst="rect">
            <a:avLst/>
          </a:prstGeom>
        </p:spPr>
        <p:txBody>
          <a:bodyPr lIns="0" tIns="0" rIns="0" bIns="0" rtlCol="0" anchor="t">
            <a:spAutoFit/>
          </a:bodyPr>
          <a:lstStyle/>
          <a:p>
            <a:pPr algn="ctr">
              <a:lnSpc>
                <a:spcPts val="4133"/>
              </a:lnSpc>
              <a:spcBef>
                <a:spcPct val="0"/>
              </a:spcBef>
            </a:pPr>
            <a:r>
              <a:rPr lang="en-US" sz="3899">
                <a:solidFill>
                  <a:srgbClr val="EFEEE7"/>
                </a:solidFill>
                <a:latin typeface="Public Sans"/>
                <a:ea typeface="Public Sans"/>
                <a:cs typeface="Public Sans"/>
                <a:sym typeface="Public Sans"/>
              </a:rPr>
              <a:t>Staff Review for Consistency with Established Criteria</a:t>
            </a:r>
          </a:p>
        </p:txBody>
      </p:sp>
      <p:sp>
        <p:nvSpPr>
          <p:cNvPr id="26" name="TextBox 26"/>
          <p:cNvSpPr txBox="1"/>
          <p:nvPr/>
        </p:nvSpPr>
        <p:spPr>
          <a:xfrm>
            <a:off x="13292398" y="2756348"/>
            <a:ext cx="3099779" cy="566462"/>
          </a:xfrm>
          <a:prstGeom prst="rect">
            <a:avLst/>
          </a:prstGeom>
        </p:spPr>
        <p:txBody>
          <a:bodyPr lIns="0" tIns="0" rIns="0" bIns="0" rtlCol="0" anchor="t">
            <a:spAutoFit/>
          </a:bodyPr>
          <a:lstStyle/>
          <a:p>
            <a:pPr algn="ctr">
              <a:lnSpc>
                <a:spcPts val="4239"/>
              </a:lnSpc>
              <a:spcBef>
                <a:spcPct val="0"/>
              </a:spcBef>
            </a:pPr>
            <a:r>
              <a:rPr lang="en-US" sz="3999" b="1">
                <a:solidFill>
                  <a:srgbClr val="EFEEE7"/>
                </a:solidFill>
                <a:latin typeface="Public Sans Bold"/>
                <a:ea typeface="Public Sans Bold"/>
                <a:cs typeface="Public Sans Bold"/>
                <a:sym typeface="Public Sans Bold"/>
              </a:rPr>
              <a:t>Approval</a:t>
            </a:r>
          </a:p>
        </p:txBody>
      </p:sp>
      <p:sp>
        <p:nvSpPr>
          <p:cNvPr id="27" name="TextBox 27"/>
          <p:cNvSpPr txBox="1"/>
          <p:nvPr/>
        </p:nvSpPr>
        <p:spPr>
          <a:xfrm>
            <a:off x="13257772" y="6058664"/>
            <a:ext cx="3099779" cy="566462"/>
          </a:xfrm>
          <a:prstGeom prst="rect">
            <a:avLst/>
          </a:prstGeom>
        </p:spPr>
        <p:txBody>
          <a:bodyPr lIns="0" tIns="0" rIns="0" bIns="0" rtlCol="0" anchor="t">
            <a:spAutoFit/>
          </a:bodyPr>
          <a:lstStyle/>
          <a:p>
            <a:pPr algn="ctr">
              <a:lnSpc>
                <a:spcPts val="4239"/>
              </a:lnSpc>
              <a:spcBef>
                <a:spcPct val="0"/>
              </a:spcBef>
            </a:pPr>
            <a:r>
              <a:rPr lang="en-US" sz="3999" b="1">
                <a:solidFill>
                  <a:srgbClr val="EFEEE7"/>
                </a:solidFill>
                <a:latin typeface="Public Sans Bold"/>
                <a:ea typeface="Public Sans Bold"/>
                <a:cs typeface="Public Sans Bold"/>
                <a:sym typeface="Public Sans Bold"/>
              </a:rPr>
              <a:t>Denial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2585531" y="583494"/>
            <a:ext cx="2600320" cy="1516997"/>
            <a:chOff x="0" y="0"/>
            <a:chExt cx="684858" cy="399538"/>
          </a:xfrm>
        </p:grpSpPr>
        <p:sp>
          <p:nvSpPr>
            <p:cNvPr id="5" name="Freeform 5"/>
            <p:cNvSpPr/>
            <p:nvPr/>
          </p:nvSpPr>
          <p:spPr>
            <a:xfrm>
              <a:off x="0" y="0"/>
              <a:ext cx="684858" cy="399538"/>
            </a:xfrm>
            <a:custGeom>
              <a:avLst/>
              <a:gdLst/>
              <a:ahLst/>
              <a:cxnLst/>
              <a:rect l="l" t="t" r="r" b="b"/>
              <a:pathLst>
                <a:path w="684858" h="399538">
                  <a:moveTo>
                    <a:pt x="151842" y="0"/>
                  </a:moveTo>
                  <a:lnTo>
                    <a:pt x="533016" y="0"/>
                  </a:lnTo>
                  <a:cubicBezTo>
                    <a:pt x="616876" y="0"/>
                    <a:pt x="684858" y="67982"/>
                    <a:pt x="684858" y="151842"/>
                  </a:cubicBezTo>
                  <a:lnTo>
                    <a:pt x="684858" y="247696"/>
                  </a:lnTo>
                  <a:cubicBezTo>
                    <a:pt x="684858" y="287967"/>
                    <a:pt x="668860" y="326589"/>
                    <a:pt x="640384" y="355065"/>
                  </a:cubicBezTo>
                  <a:cubicBezTo>
                    <a:pt x="611909" y="383541"/>
                    <a:pt x="573287" y="399538"/>
                    <a:pt x="533016" y="399538"/>
                  </a:cubicBezTo>
                  <a:lnTo>
                    <a:pt x="151842" y="399538"/>
                  </a:lnTo>
                  <a:cubicBezTo>
                    <a:pt x="67982" y="399538"/>
                    <a:pt x="0" y="331556"/>
                    <a:pt x="0" y="247696"/>
                  </a:cubicBezTo>
                  <a:lnTo>
                    <a:pt x="0" y="151842"/>
                  </a:lnTo>
                  <a:cubicBezTo>
                    <a:pt x="0" y="67982"/>
                    <a:pt x="67982" y="0"/>
                    <a:pt x="151842" y="0"/>
                  </a:cubicBezTo>
                  <a:close/>
                </a:path>
              </a:pathLst>
            </a:custGeom>
            <a:solidFill>
              <a:srgbClr val="01426A"/>
            </a:solidFill>
            <a:ln w="38100" cap="rnd">
              <a:solidFill>
                <a:srgbClr val="000000"/>
              </a:solidFill>
              <a:prstDash val="solid"/>
              <a:round/>
            </a:ln>
          </p:spPr>
          <p:txBody>
            <a:bodyPr/>
            <a:lstStyle/>
            <a:p>
              <a:endParaRPr lang="en-US"/>
            </a:p>
          </p:txBody>
        </p:sp>
        <p:sp>
          <p:nvSpPr>
            <p:cNvPr id="6" name="TextBox 6"/>
            <p:cNvSpPr txBox="1"/>
            <p:nvPr/>
          </p:nvSpPr>
          <p:spPr>
            <a:xfrm>
              <a:off x="0" y="9525"/>
              <a:ext cx="684858" cy="390013"/>
            </a:xfrm>
            <a:prstGeom prst="rect">
              <a:avLst/>
            </a:prstGeom>
          </p:spPr>
          <p:txBody>
            <a:bodyPr lIns="50800" tIns="50800" rIns="50800" bIns="50800" rtlCol="0" anchor="ctr"/>
            <a:lstStyle/>
            <a:p>
              <a:pPr algn="ctr">
                <a:lnSpc>
                  <a:spcPts val="2120"/>
                </a:lnSpc>
              </a:pPr>
              <a:endParaRPr/>
            </a:p>
          </p:txBody>
        </p:sp>
      </p:grpSp>
      <p:grpSp>
        <p:nvGrpSpPr>
          <p:cNvPr id="7" name="Group 7"/>
          <p:cNvGrpSpPr/>
          <p:nvPr/>
        </p:nvGrpSpPr>
        <p:grpSpPr>
          <a:xfrm>
            <a:off x="345296" y="2780908"/>
            <a:ext cx="2132384" cy="1861537"/>
            <a:chOff x="0" y="0"/>
            <a:chExt cx="561616" cy="490281"/>
          </a:xfrm>
        </p:grpSpPr>
        <p:sp>
          <p:nvSpPr>
            <p:cNvPr id="8" name="Freeform 8"/>
            <p:cNvSpPr/>
            <p:nvPr/>
          </p:nvSpPr>
          <p:spPr>
            <a:xfrm>
              <a:off x="0" y="0"/>
              <a:ext cx="561616" cy="490281"/>
            </a:xfrm>
            <a:custGeom>
              <a:avLst/>
              <a:gdLst/>
              <a:ahLst/>
              <a:cxnLst/>
              <a:rect l="l" t="t" r="r" b="b"/>
              <a:pathLst>
                <a:path w="561616" h="490281">
                  <a:moveTo>
                    <a:pt x="185163" y="0"/>
                  </a:moveTo>
                  <a:lnTo>
                    <a:pt x="376453" y="0"/>
                  </a:lnTo>
                  <a:cubicBezTo>
                    <a:pt x="425561" y="0"/>
                    <a:pt x="472658" y="19508"/>
                    <a:pt x="507383" y="54233"/>
                  </a:cubicBezTo>
                  <a:cubicBezTo>
                    <a:pt x="542107" y="88958"/>
                    <a:pt x="561616" y="136054"/>
                    <a:pt x="561616" y="185163"/>
                  </a:cubicBezTo>
                  <a:lnTo>
                    <a:pt x="561616" y="305119"/>
                  </a:lnTo>
                  <a:cubicBezTo>
                    <a:pt x="561616" y="354227"/>
                    <a:pt x="542107" y="401324"/>
                    <a:pt x="507383" y="436049"/>
                  </a:cubicBezTo>
                  <a:cubicBezTo>
                    <a:pt x="472658" y="470773"/>
                    <a:pt x="425561" y="490281"/>
                    <a:pt x="376453" y="490281"/>
                  </a:cubicBezTo>
                  <a:lnTo>
                    <a:pt x="185163" y="490281"/>
                  </a:lnTo>
                  <a:cubicBezTo>
                    <a:pt x="136054" y="490281"/>
                    <a:pt x="88958" y="470773"/>
                    <a:pt x="54233" y="436049"/>
                  </a:cubicBezTo>
                  <a:cubicBezTo>
                    <a:pt x="19508" y="401324"/>
                    <a:pt x="0" y="354227"/>
                    <a:pt x="0" y="305119"/>
                  </a:cubicBezTo>
                  <a:lnTo>
                    <a:pt x="0" y="185163"/>
                  </a:lnTo>
                  <a:cubicBezTo>
                    <a:pt x="0" y="136054"/>
                    <a:pt x="19508" y="88958"/>
                    <a:pt x="54233" y="54233"/>
                  </a:cubicBezTo>
                  <a:cubicBezTo>
                    <a:pt x="88958" y="19508"/>
                    <a:pt x="136054" y="0"/>
                    <a:pt x="185163" y="0"/>
                  </a:cubicBezTo>
                  <a:close/>
                </a:path>
              </a:pathLst>
            </a:custGeom>
            <a:solidFill>
              <a:srgbClr val="50799D"/>
            </a:solidFill>
            <a:ln w="38100" cap="rnd">
              <a:solidFill>
                <a:srgbClr val="000000"/>
              </a:solidFill>
              <a:prstDash val="solid"/>
              <a:round/>
            </a:ln>
          </p:spPr>
          <p:txBody>
            <a:bodyPr/>
            <a:lstStyle/>
            <a:p>
              <a:endParaRPr lang="en-US"/>
            </a:p>
          </p:txBody>
        </p:sp>
        <p:sp>
          <p:nvSpPr>
            <p:cNvPr id="9" name="TextBox 9"/>
            <p:cNvSpPr txBox="1"/>
            <p:nvPr/>
          </p:nvSpPr>
          <p:spPr>
            <a:xfrm>
              <a:off x="0" y="9525"/>
              <a:ext cx="561616" cy="480756"/>
            </a:xfrm>
            <a:prstGeom prst="rect">
              <a:avLst/>
            </a:prstGeom>
          </p:spPr>
          <p:txBody>
            <a:bodyPr lIns="50800" tIns="50800" rIns="50800" bIns="50800" rtlCol="0" anchor="ctr"/>
            <a:lstStyle/>
            <a:p>
              <a:pPr algn="ctr">
                <a:lnSpc>
                  <a:spcPts val="2120"/>
                </a:lnSpc>
              </a:pPr>
              <a:endParaRPr/>
            </a:p>
          </p:txBody>
        </p:sp>
      </p:grpSp>
      <p:grpSp>
        <p:nvGrpSpPr>
          <p:cNvPr id="10" name="Group 10"/>
          <p:cNvGrpSpPr/>
          <p:nvPr/>
        </p:nvGrpSpPr>
        <p:grpSpPr>
          <a:xfrm>
            <a:off x="2872012" y="2780908"/>
            <a:ext cx="2027358" cy="1861537"/>
            <a:chOff x="0" y="0"/>
            <a:chExt cx="533954" cy="490281"/>
          </a:xfrm>
        </p:grpSpPr>
        <p:sp>
          <p:nvSpPr>
            <p:cNvPr id="11" name="Freeform 11"/>
            <p:cNvSpPr/>
            <p:nvPr/>
          </p:nvSpPr>
          <p:spPr>
            <a:xfrm>
              <a:off x="0" y="0"/>
              <a:ext cx="533954" cy="490281"/>
            </a:xfrm>
            <a:custGeom>
              <a:avLst/>
              <a:gdLst/>
              <a:ahLst/>
              <a:cxnLst/>
              <a:rect l="l" t="t" r="r" b="b"/>
              <a:pathLst>
                <a:path w="533954" h="490281">
                  <a:moveTo>
                    <a:pt x="194755" y="0"/>
                  </a:moveTo>
                  <a:lnTo>
                    <a:pt x="339199" y="0"/>
                  </a:lnTo>
                  <a:cubicBezTo>
                    <a:pt x="446760" y="0"/>
                    <a:pt x="533954" y="87195"/>
                    <a:pt x="533954" y="194755"/>
                  </a:cubicBezTo>
                  <a:lnTo>
                    <a:pt x="533954" y="295526"/>
                  </a:lnTo>
                  <a:cubicBezTo>
                    <a:pt x="533954" y="347179"/>
                    <a:pt x="513436" y="396715"/>
                    <a:pt x="476912" y="433239"/>
                  </a:cubicBezTo>
                  <a:cubicBezTo>
                    <a:pt x="440388" y="469763"/>
                    <a:pt x="390852" y="490281"/>
                    <a:pt x="339199" y="490281"/>
                  </a:cubicBezTo>
                  <a:lnTo>
                    <a:pt x="194755" y="490281"/>
                  </a:lnTo>
                  <a:cubicBezTo>
                    <a:pt x="143103" y="490281"/>
                    <a:pt x="93566" y="469763"/>
                    <a:pt x="57042" y="433239"/>
                  </a:cubicBezTo>
                  <a:cubicBezTo>
                    <a:pt x="20519" y="396715"/>
                    <a:pt x="0" y="347179"/>
                    <a:pt x="0" y="295526"/>
                  </a:cubicBezTo>
                  <a:lnTo>
                    <a:pt x="0" y="194755"/>
                  </a:lnTo>
                  <a:cubicBezTo>
                    <a:pt x="0" y="87195"/>
                    <a:pt x="87195" y="0"/>
                    <a:pt x="194755" y="0"/>
                  </a:cubicBezTo>
                  <a:close/>
                </a:path>
              </a:pathLst>
            </a:custGeom>
            <a:solidFill>
              <a:srgbClr val="50799D"/>
            </a:solidFill>
            <a:ln w="38100" cap="rnd">
              <a:solidFill>
                <a:srgbClr val="000000"/>
              </a:solidFill>
              <a:prstDash val="solid"/>
              <a:round/>
            </a:ln>
          </p:spPr>
          <p:txBody>
            <a:bodyPr/>
            <a:lstStyle/>
            <a:p>
              <a:endParaRPr lang="en-US"/>
            </a:p>
          </p:txBody>
        </p:sp>
        <p:sp>
          <p:nvSpPr>
            <p:cNvPr id="12" name="TextBox 12"/>
            <p:cNvSpPr txBox="1"/>
            <p:nvPr/>
          </p:nvSpPr>
          <p:spPr>
            <a:xfrm>
              <a:off x="0" y="9525"/>
              <a:ext cx="533954" cy="480756"/>
            </a:xfrm>
            <a:prstGeom prst="rect">
              <a:avLst/>
            </a:prstGeom>
          </p:spPr>
          <p:txBody>
            <a:bodyPr lIns="50800" tIns="50800" rIns="50800" bIns="50800" rtlCol="0" anchor="ctr"/>
            <a:lstStyle/>
            <a:p>
              <a:pPr algn="ctr">
                <a:lnSpc>
                  <a:spcPts val="2120"/>
                </a:lnSpc>
              </a:pPr>
              <a:endParaRPr/>
            </a:p>
          </p:txBody>
        </p:sp>
      </p:grpSp>
      <p:grpSp>
        <p:nvGrpSpPr>
          <p:cNvPr id="13" name="Group 13"/>
          <p:cNvGrpSpPr/>
          <p:nvPr/>
        </p:nvGrpSpPr>
        <p:grpSpPr>
          <a:xfrm>
            <a:off x="5293701" y="2780908"/>
            <a:ext cx="2134401" cy="1861537"/>
            <a:chOff x="0" y="0"/>
            <a:chExt cx="562147" cy="490281"/>
          </a:xfrm>
        </p:grpSpPr>
        <p:sp>
          <p:nvSpPr>
            <p:cNvPr id="14" name="Freeform 14"/>
            <p:cNvSpPr/>
            <p:nvPr/>
          </p:nvSpPr>
          <p:spPr>
            <a:xfrm>
              <a:off x="0" y="0"/>
              <a:ext cx="562147" cy="490281"/>
            </a:xfrm>
            <a:custGeom>
              <a:avLst/>
              <a:gdLst/>
              <a:ahLst/>
              <a:cxnLst/>
              <a:rect l="l" t="t" r="r" b="b"/>
              <a:pathLst>
                <a:path w="562147" h="490281">
                  <a:moveTo>
                    <a:pt x="184988" y="0"/>
                  </a:moveTo>
                  <a:lnTo>
                    <a:pt x="377159" y="0"/>
                  </a:lnTo>
                  <a:cubicBezTo>
                    <a:pt x="479325" y="0"/>
                    <a:pt x="562147" y="82822"/>
                    <a:pt x="562147" y="184988"/>
                  </a:cubicBezTo>
                  <a:lnTo>
                    <a:pt x="562147" y="305294"/>
                  </a:lnTo>
                  <a:cubicBezTo>
                    <a:pt x="562147" y="407460"/>
                    <a:pt x="479325" y="490281"/>
                    <a:pt x="377159" y="490281"/>
                  </a:cubicBezTo>
                  <a:lnTo>
                    <a:pt x="184988" y="490281"/>
                  </a:lnTo>
                  <a:cubicBezTo>
                    <a:pt x="82822" y="490281"/>
                    <a:pt x="0" y="407460"/>
                    <a:pt x="0" y="305294"/>
                  </a:cubicBezTo>
                  <a:lnTo>
                    <a:pt x="0" y="184988"/>
                  </a:lnTo>
                  <a:cubicBezTo>
                    <a:pt x="0" y="82822"/>
                    <a:pt x="82822" y="0"/>
                    <a:pt x="184988" y="0"/>
                  </a:cubicBezTo>
                  <a:close/>
                </a:path>
              </a:pathLst>
            </a:custGeom>
            <a:solidFill>
              <a:srgbClr val="50799D"/>
            </a:solidFill>
            <a:ln w="38100" cap="rnd">
              <a:solidFill>
                <a:srgbClr val="000000"/>
              </a:solidFill>
              <a:prstDash val="solid"/>
              <a:round/>
            </a:ln>
          </p:spPr>
          <p:txBody>
            <a:bodyPr/>
            <a:lstStyle/>
            <a:p>
              <a:endParaRPr lang="en-US"/>
            </a:p>
          </p:txBody>
        </p:sp>
        <p:sp>
          <p:nvSpPr>
            <p:cNvPr id="15" name="TextBox 15"/>
            <p:cNvSpPr txBox="1"/>
            <p:nvPr/>
          </p:nvSpPr>
          <p:spPr>
            <a:xfrm>
              <a:off x="0" y="9525"/>
              <a:ext cx="562147" cy="480756"/>
            </a:xfrm>
            <a:prstGeom prst="rect">
              <a:avLst/>
            </a:prstGeom>
          </p:spPr>
          <p:txBody>
            <a:bodyPr lIns="50800" tIns="50800" rIns="50800" bIns="50800" rtlCol="0" anchor="ctr"/>
            <a:lstStyle/>
            <a:p>
              <a:pPr algn="ctr">
                <a:lnSpc>
                  <a:spcPts val="2120"/>
                </a:lnSpc>
              </a:pPr>
              <a:endParaRPr/>
            </a:p>
          </p:txBody>
        </p:sp>
      </p:grpSp>
      <p:grpSp>
        <p:nvGrpSpPr>
          <p:cNvPr id="16" name="Group 16"/>
          <p:cNvGrpSpPr/>
          <p:nvPr/>
        </p:nvGrpSpPr>
        <p:grpSpPr>
          <a:xfrm>
            <a:off x="1742240" y="5318720"/>
            <a:ext cx="4340084" cy="1882316"/>
            <a:chOff x="0" y="0"/>
            <a:chExt cx="1143067" cy="495754"/>
          </a:xfrm>
        </p:grpSpPr>
        <p:sp>
          <p:nvSpPr>
            <p:cNvPr id="17" name="Freeform 17"/>
            <p:cNvSpPr/>
            <p:nvPr/>
          </p:nvSpPr>
          <p:spPr>
            <a:xfrm>
              <a:off x="0" y="0"/>
              <a:ext cx="1143067" cy="495754"/>
            </a:xfrm>
            <a:custGeom>
              <a:avLst/>
              <a:gdLst/>
              <a:ahLst/>
              <a:cxnLst/>
              <a:rect l="l" t="t" r="r" b="b"/>
              <a:pathLst>
                <a:path w="1143067" h="495754">
                  <a:moveTo>
                    <a:pt x="90975" y="0"/>
                  </a:moveTo>
                  <a:lnTo>
                    <a:pt x="1052093" y="0"/>
                  </a:lnTo>
                  <a:cubicBezTo>
                    <a:pt x="1076221" y="0"/>
                    <a:pt x="1099361" y="9585"/>
                    <a:pt x="1116422" y="26646"/>
                  </a:cubicBezTo>
                  <a:cubicBezTo>
                    <a:pt x="1133483" y="43707"/>
                    <a:pt x="1143067" y="66847"/>
                    <a:pt x="1143067" y="90975"/>
                  </a:cubicBezTo>
                  <a:lnTo>
                    <a:pt x="1143067" y="404779"/>
                  </a:lnTo>
                  <a:cubicBezTo>
                    <a:pt x="1143067" y="455023"/>
                    <a:pt x="1102337" y="495754"/>
                    <a:pt x="1052093" y="495754"/>
                  </a:cubicBezTo>
                  <a:lnTo>
                    <a:pt x="90975" y="495754"/>
                  </a:lnTo>
                  <a:cubicBezTo>
                    <a:pt x="66847" y="495754"/>
                    <a:pt x="43707" y="486169"/>
                    <a:pt x="26646" y="469108"/>
                  </a:cubicBezTo>
                  <a:cubicBezTo>
                    <a:pt x="9585" y="452047"/>
                    <a:pt x="0" y="428907"/>
                    <a:pt x="0" y="404779"/>
                  </a:cubicBezTo>
                  <a:lnTo>
                    <a:pt x="0" y="90975"/>
                  </a:lnTo>
                  <a:cubicBezTo>
                    <a:pt x="0" y="40731"/>
                    <a:pt x="40731" y="0"/>
                    <a:pt x="90975" y="0"/>
                  </a:cubicBezTo>
                  <a:close/>
                </a:path>
              </a:pathLst>
            </a:custGeom>
            <a:solidFill>
              <a:srgbClr val="03578B"/>
            </a:solidFill>
            <a:ln w="38100" cap="rnd">
              <a:solidFill>
                <a:srgbClr val="000000"/>
              </a:solidFill>
              <a:prstDash val="solid"/>
              <a:round/>
            </a:ln>
          </p:spPr>
          <p:txBody>
            <a:bodyPr/>
            <a:lstStyle/>
            <a:p>
              <a:endParaRPr lang="en-US"/>
            </a:p>
          </p:txBody>
        </p:sp>
        <p:sp>
          <p:nvSpPr>
            <p:cNvPr id="18" name="TextBox 18"/>
            <p:cNvSpPr txBox="1"/>
            <p:nvPr/>
          </p:nvSpPr>
          <p:spPr>
            <a:xfrm>
              <a:off x="0" y="9525"/>
              <a:ext cx="1143067" cy="486229"/>
            </a:xfrm>
            <a:prstGeom prst="rect">
              <a:avLst/>
            </a:prstGeom>
          </p:spPr>
          <p:txBody>
            <a:bodyPr lIns="50800" tIns="50800" rIns="50800" bIns="50800" rtlCol="0" anchor="ctr"/>
            <a:lstStyle/>
            <a:p>
              <a:pPr algn="ctr">
                <a:lnSpc>
                  <a:spcPts val="2120"/>
                </a:lnSpc>
              </a:pPr>
              <a:endParaRPr/>
            </a:p>
          </p:txBody>
        </p:sp>
      </p:grpSp>
      <p:grpSp>
        <p:nvGrpSpPr>
          <p:cNvPr id="19" name="Group 19"/>
          <p:cNvGrpSpPr/>
          <p:nvPr/>
        </p:nvGrpSpPr>
        <p:grpSpPr>
          <a:xfrm>
            <a:off x="787853" y="7767250"/>
            <a:ext cx="2478826" cy="1936159"/>
            <a:chOff x="0" y="0"/>
            <a:chExt cx="652859" cy="509935"/>
          </a:xfrm>
        </p:grpSpPr>
        <p:sp>
          <p:nvSpPr>
            <p:cNvPr id="20" name="Freeform 20"/>
            <p:cNvSpPr/>
            <p:nvPr/>
          </p:nvSpPr>
          <p:spPr>
            <a:xfrm>
              <a:off x="0" y="0"/>
              <a:ext cx="652859" cy="509935"/>
            </a:xfrm>
            <a:custGeom>
              <a:avLst/>
              <a:gdLst/>
              <a:ahLst/>
              <a:cxnLst/>
              <a:rect l="l" t="t" r="r" b="b"/>
              <a:pathLst>
                <a:path w="652859" h="509935">
                  <a:moveTo>
                    <a:pt x="159284" y="0"/>
                  </a:moveTo>
                  <a:lnTo>
                    <a:pt x="493575" y="0"/>
                  </a:lnTo>
                  <a:cubicBezTo>
                    <a:pt x="581545" y="0"/>
                    <a:pt x="652859" y="71314"/>
                    <a:pt x="652859" y="159284"/>
                  </a:cubicBezTo>
                  <a:lnTo>
                    <a:pt x="652859" y="350651"/>
                  </a:lnTo>
                  <a:cubicBezTo>
                    <a:pt x="652859" y="438621"/>
                    <a:pt x="581545" y="509935"/>
                    <a:pt x="493575" y="509935"/>
                  </a:cubicBezTo>
                  <a:lnTo>
                    <a:pt x="159284" y="509935"/>
                  </a:lnTo>
                  <a:cubicBezTo>
                    <a:pt x="71314" y="509935"/>
                    <a:pt x="0" y="438621"/>
                    <a:pt x="0" y="350651"/>
                  </a:cubicBezTo>
                  <a:lnTo>
                    <a:pt x="0" y="159284"/>
                  </a:lnTo>
                  <a:cubicBezTo>
                    <a:pt x="0" y="71314"/>
                    <a:pt x="71314" y="0"/>
                    <a:pt x="159284" y="0"/>
                  </a:cubicBezTo>
                  <a:close/>
                </a:path>
              </a:pathLst>
            </a:custGeom>
            <a:solidFill>
              <a:srgbClr val="A6A6A6"/>
            </a:solidFill>
            <a:ln w="38100" cap="rnd">
              <a:solidFill>
                <a:srgbClr val="000000"/>
              </a:solidFill>
              <a:prstDash val="solid"/>
              <a:round/>
            </a:ln>
          </p:spPr>
          <p:txBody>
            <a:bodyPr/>
            <a:lstStyle/>
            <a:p>
              <a:endParaRPr lang="en-US"/>
            </a:p>
          </p:txBody>
        </p:sp>
        <p:sp>
          <p:nvSpPr>
            <p:cNvPr id="21" name="TextBox 21"/>
            <p:cNvSpPr txBox="1"/>
            <p:nvPr/>
          </p:nvSpPr>
          <p:spPr>
            <a:xfrm>
              <a:off x="0" y="9525"/>
              <a:ext cx="652859" cy="500410"/>
            </a:xfrm>
            <a:prstGeom prst="rect">
              <a:avLst/>
            </a:prstGeom>
          </p:spPr>
          <p:txBody>
            <a:bodyPr lIns="50800" tIns="50800" rIns="50800" bIns="50800" rtlCol="0" anchor="ctr"/>
            <a:lstStyle/>
            <a:p>
              <a:pPr algn="ctr">
                <a:lnSpc>
                  <a:spcPts val="2120"/>
                </a:lnSpc>
              </a:pPr>
              <a:endParaRPr/>
            </a:p>
          </p:txBody>
        </p:sp>
      </p:grpSp>
      <p:grpSp>
        <p:nvGrpSpPr>
          <p:cNvPr id="22" name="Group 22"/>
          <p:cNvGrpSpPr/>
          <p:nvPr/>
        </p:nvGrpSpPr>
        <p:grpSpPr>
          <a:xfrm>
            <a:off x="4285854" y="7767250"/>
            <a:ext cx="2475211" cy="1936159"/>
            <a:chOff x="0" y="0"/>
            <a:chExt cx="651907" cy="509935"/>
          </a:xfrm>
        </p:grpSpPr>
        <p:sp>
          <p:nvSpPr>
            <p:cNvPr id="23" name="Freeform 23"/>
            <p:cNvSpPr/>
            <p:nvPr/>
          </p:nvSpPr>
          <p:spPr>
            <a:xfrm>
              <a:off x="0" y="0"/>
              <a:ext cx="651907" cy="509935"/>
            </a:xfrm>
            <a:custGeom>
              <a:avLst/>
              <a:gdLst/>
              <a:ahLst/>
              <a:cxnLst/>
              <a:rect l="l" t="t" r="r" b="b"/>
              <a:pathLst>
                <a:path w="651907" h="509935">
                  <a:moveTo>
                    <a:pt x="159517" y="0"/>
                  </a:moveTo>
                  <a:lnTo>
                    <a:pt x="492391" y="0"/>
                  </a:lnTo>
                  <a:cubicBezTo>
                    <a:pt x="580489" y="0"/>
                    <a:pt x="651907" y="71418"/>
                    <a:pt x="651907" y="159517"/>
                  </a:cubicBezTo>
                  <a:lnTo>
                    <a:pt x="651907" y="350418"/>
                  </a:lnTo>
                  <a:cubicBezTo>
                    <a:pt x="651907" y="392725"/>
                    <a:pt x="635101" y="433298"/>
                    <a:pt x="605186" y="463213"/>
                  </a:cubicBezTo>
                  <a:cubicBezTo>
                    <a:pt x="575271" y="493129"/>
                    <a:pt x="534697" y="509935"/>
                    <a:pt x="492391" y="509935"/>
                  </a:cubicBezTo>
                  <a:lnTo>
                    <a:pt x="159517" y="509935"/>
                  </a:lnTo>
                  <a:cubicBezTo>
                    <a:pt x="71418" y="509935"/>
                    <a:pt x="0" y="438517"/>
                    <a:pt x="0" y="350418"/>
                  </a:cubicBezTo>
                  <a:lnTo>
                    <a:pt x="0" y="159517"/>
                  </a:lnTo>
                  <a:cubicBezTo>
                    <a:pt x="0" y="71418"/>
                    <a:pt x="71418" y="0"/>
                    <a:pt x="159517" y="0"/>
                  </a:cubicBezTo>
                  <a:close/>
                </a:path>
              </a:pathLst>
            </a:custGeom>
            <a:solidFill>
              <a:srgbClr val="A6A6A6"/>
            </a:solidFill>
            <a:ln w="38100" cap="rnd">
              <a:solidFill>
                <a:srgbClr val="000000"/>
              </a:solidFill>
              <a:prstDash val="solid"/>
              <a:round/>
            </a:ln>
          </p:spPr>
          <p:txBody>
            <a:bodyPr/>
            <a:lstStyle/>
            <a:p>
              <a:endParaRPr lang="en-US"/>
            </a:p>
          </p:txBody>
        </p:sp>
        <p:sp>
          <p:nvSpPr>
            <p:cNvPr id="24" name="TextBox 24"/>
            <p:cNvSpPr txBox="1"/>
            <p:nvPr/>
          </p:nvSpPr>
          <p:spPr>
            <a:xfrm>
              <a:off x="0" y="9525"/>
              <a:ext cx="651907" cy="500410"/>
            </a:xfrm>
            <a:prstGeom prst="rect">
              <a:avLst/>
            </a:prstGeom>
          </p:spPr>
          <p:txBody>
            <a:bodyPr lIns="50800" tIns="50800" rIns="50800" bIns="50800" rtlCol="0" anchor="ctr"/>
            <a:lstStyle/>
            <a:p>
              <a:pPr algn="ctr">
                <a:lnSpc>
                  <a:spcPts val="2120"/>
                </a:lnSpc>
              </a:pPr>
              <a:endParaRPr/>
            </a:p>
          </p:txBody>
        </p:sp>
      </p:grpSp>
      <p:sp>
        <p:nvSpPr>
          <p:cNvPr id="25" name="Freeform 25"/>
          <p:cNvSpPr/>
          <p:nvPr/>
        </p:nvSpPr>
        <p:spPr>
          <a:xfrm>
            <a:off x="9146113" y="486647"/>
            <a:ext cx="962871" cy="962871"/>
          </a:xfrm>
          <a:custGeom>
            <a:avLst/>
            <a:gdLst/>
            <a:ahLst/>
            <a:cxnLst/>
            <a:rect l="l" t="t" r="r" b="b"/>
            <a:pathLst>
              <a:path w="962871" h="962871">
                <a:moveTo>
                  <a:pt x="0" y="0"/>
                </a:moveTo>
                <a:lnTo>
                  <a:pt x="962871" y="0"/>
                </a:lnTo>
                <a:lnTo>
                  <a:pt x="962871" y="962871"/>
                </a:lnTo>
                <a:lnTo>
                  <a:pt x="0" y="9628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6" name="Group 26"/>
          <p:cNvGrpSpPr/>
          <p:nvPr/>
        </p:nvGrpSpPr>
        <p:grpSpPr>
          <a:xfrm>
            <a:off x="7631660" y="7767250"/>
            <a:ext cx="2475211" cy="1936159"/>
            <a:chOff x="0" y="0"/>
            <a:chExt cx="651907" cy="509935"/>
          </a:xfrm>
        </p:grpSpPr>
        <p:sp>
          <p:nvSpPr>
            <p:cNvPr id="27" name="Freeform 27"/>
            <p:cNvSpPr/>
            <p:nvPr/>
          </p:nvSpPr>
          <p:spPr>
            <a:xfrm>
              <a:off x="0" y="0"/>
              <a:ext cx="651907" cy="509935"/>
            </a:xfrm>
            <a:custGeom>
              <a:avLst/>
              <a:gdLst/>
              <a:ahLst/>
              <a:cxnLst/>
              <a:rect l="l" t="t" r="r" b="b"/>
              <a:pathLst>
                <a:path w="651907" h="509935">
                  <a:moveTo>
                    <a:pt x="159517" y="0"/>
                  </a:moveTo>
                  <a:lnTo>
                    <a:pt x="492391" y="0"/>
                  </a:lnTo>
                  <a:cubicBezTo>
                    <a:pt x="580489" y="0"/>
                    <a:pt x="651907" y="71418"/>
                    <a:pt x="651907" y="159517"/>
                  </a:cubicBezTo>
                  <a:lnTo>
                    <a:pt x="651907" y="350418"/>
                  </a:lnTo>
                  <a:cubicBezTo>
                    <a:pt x="651907" y="392725"/>
                    <a:pt x="635101" y="433298"/>
                    <a:pt x="605186" y="463213"/>
                  </a:cubicBezTo>
                  <a:cubicBezTo>
                    <a:pt x="575271" y="493129"/>
                    <a:pt x="534697" y="509935"/>
                    <a:pt x="492391" y="509935"/>
                  </a:cubicBezTo>
                  <a:lnTo>
                    <a:pt x="159517" y="509935"/>
                  </a:lnTo>
                  <a:cubicBezTo>
                    <a:pt x="71418" y="509935"/>
                    <a:pt x="0" y="438517"/>
                    <a:pt x="0" y="350418"/>
                  </a:cubicBezTo>
                  <a:lnTo>
                    <a:pt x="0" y="159517"/>
                  </a:lnTo>
                  <a:cubicBezTo>
                    <a:pt x="0" y="71418"/>
                    <a:pt x="71418" y="0"/>
                    <a:pt x="159517" y="0"/>
                  </a:cubicBezTo>
                  <a:close/>
                </a:path>
              </a:pathLst>
            </a:custGeom>
            <a:solidFill>
              <a:srgbClr val="A6A6A6"/>
            </a:solidFill>
            <a:ln w="38100" cap="rnd">
              <a:solidFill>
                <a:srgbClr val="000000"/>
              </a:solidFill>
              <a:prstDash val="solid"/>
              <a:round/>
            </a:ln>
          </p:spPr>
          <p:txBody>
            <a:bodyPr/>
            <a:lstStyle/>
            <a:p>
              <a:endParaRPr lang="en-US"/>
            </a:p>
          </p:txBody>
        </p:sp>
        <p:sp>
          <p:nvSpPr>
            <p:cNvPr id="28" name="TextBox 28"/>
            <p:cNvSpPr txBox="1"/>
            <p:nvPr/>
          </p:nvSpPr>
          <p:spPr>
            <a:xfrm>
              <a:off x="0" y="9525"/>
              <a:ext cx="651907" cy="500410"/>
            </a:xfrm>
            <a:prstGeom prst="rect">
              <a:avLst/>
            </a:prstGeom>
          </p:spPr>
          <p:txBody>
            <a:bodyPr lIns="50800" tIns="50800" rIns="50800" bIns="50800" rtlCol="0" anchor="ctr"/>
            <a:lstStyle/>
            <a:p>
              <a:pPr algn="ctr">
                <a:lnSpc>
                  <a:spcPts val="2120"/>
                </a:lnSpc>
              </a:pPr>
              <a:endParaRPr/>
            </a:p>
          </p:txBody>
        </p:sp>
      </p:grpSp>
      <p:grpSp>
        <p:nvGrpSpPr>
          <p:cNvPr id="29" name="Group 29"/>
          <p:cNvGrpSpPr/>
          <p:nvPr/>
        </p:nvGrpSpPr>
        <p:grpSpPr>
          <a:xfrm>
            <a:off x="7255028" y="5318720"/>
            <a:ext cx="2475211" cy="1456430"/>
            <a:chOff x="0" y="0"/>
            <a:chExt cx="651907" cy="383587"/>
          </a:xfrm>
        </p:grpSpPr>
        <p:sp>
          <p:nvSpPr>
            <p:cNvPr id="30" name="Freeform 30"/>
            <p:cNvSpPr/>
            <p:nvPr/>
          </p:nvSpPr>
          <p:spPr>
            <a:xfrm>
              <a:off x="0" y="0"/>
              <a:ext cx="651907" cy="383587"/>
            </a:xfrm>
            <a:custGeom>
              <a:avLst/>
              <a:gdLst/>
              <a:ahLst/>
              <a:cxnLst/>
              <a:rect l="l" t="t" r="r" b="b"/>
              <a:pathLst>
                <a:path w="651907" h="383587">
                  <a:moveTo>
                    <a:pt x="159517" y="0"/>
                  </a:moveTo>
                  <a:lnTo>
                    <a:pt x="492391" y="0"/>
                  </a:lnTo>
                  <a:cubicBezTo>
                    <a:pt x="580489" y="0"/>
                    <a:pt x="651907" y="71418"/>
                    <a:pt x="651907" y="159517"/>
                  </a:cubicBezTo>
                  <a:lnTo>
                    <a:pt x="651907" y="224070"/>
                  </a:lnTo>
                  <a:cubicBezTo>
                    <a:pt x="651907" y="312168"/>
                    <a:pt x="580489" y="383587"/>
                    <a:pt x="492391" y="383587"/>
                  </a:cubicBezTo>
                  <a:lnTo>
                    <a:pt x="159517" y="383587"/>
                  </a:lnTo>
                  <a:cubicBezTo>
                    <a:pt x="117210" y="383587"/>
                    <a:pt x="76637" y="366780"/>
                    <a:pt x="46721" y="336865"/>
                  </a:cubicBezTo>
                  <a:cubicBezTo>
                    <a:pt x="16806" y="306950"/>
                    <a:pt x="0" y="266376"/>
                    <a:pt x="0" y="224070"/>
                  </a:cubicBezTo>
                  <a:lnTo>
                    <a:pt x="0" y="159517"/>
                  </a:lnTo>
                  <a:cubicBezTo>
                    <a:pt x="0" y="71418"/>
                    <a:pt x="71418" y="0"/>
                    <a:pt x="159517" y="0"/>
                  </a:cubicBezTo>
                  <a:close/>
                </a:path>
              </a:pathLst>
            </a:custGeom>
            <a:solidFill>
              <a:srgbClr val="7D7369"/>
            </a:solidFill>
            <a:ln w="38100" cap="rnd">
              <a:solidFill>
                <a:srgbClr val="000000"/>
              </a:solidFill>
              <a:prstDash val="solid"/>
              <a:round/>
            </a:ln>
          </p:spPr>
          <p:txBody>
            <a:bodyPr/>
            <a:lstStyle/>
            <a:p>
              <a:endParaRPr lang="en-US"/>
            </a:p>
          </p:txBody>
        </p:sp>
        <p:sp>
          <p:nvSpPr>
            <p:cNvPr id="31" name="TextBox 31"/>
            <p:cNvSpPr txBox="1"/>
            <p:nvPr/>
          </p:nvSpPr>
          <p:spPr>
            <a:xfrm>
              <a:off x="0" y="9525"/>
              <a:ext cx="651907" cy="374062"/>
            </a:xfrm>
            <a:prstGeom prst="rect">
              <a:avLst/>
            </a:prstGeom>
          </p:spPr>
          <p:txBody>
            <a:bodyPr lIns="50800" tIns="50800" rIns="50800" bIns="50800" rtlCol="0" anchor="ctr"/>
            <a:lstStyle/>
            <a:p>
              <a:pPr algn="ctr">
                <a:lnSpc>
                  <a:spcPts val="2120"/>
                </a:lnSpc>
              </a:pPr>
              <a:endParaRPr/>
            </a:p>
          </p:txBody>
        </p:sp>
      </p:grpSp>
      <p:grpSp>
        <p:nvGrpSpPr>
          <p:cNvPr id="32" name="Group 32"/>
          <p:cNvGrpSpPr/>
          <p:nvPr/>
        </p:nvGrpSpPr>
        <p:grpSpPr>
          <a:xfrm>
            <a:off x="12214003" y="5143500"/>
            <a:ext cx="2475211" cy="1936159"/>
            <a:chOff x="0" y="0"/>
            <a:chExt cx="651907" cy="509935"/>
          </a:xfrm>
        </p:grpSpPr>
        <p:sp>
          <p:nvSpPr>
            <p:cNvPr id="33" name="Freeform 33"/>
            <p:cNvSpPr/>
            <p:nvPr/>
          </p:nvSpPr>
          <p:spPr>
            <a:xfrm>
              <a:off x="0" y="0"/>
              <a:ext cx="651907" cy="509935"/>
            </a:xfrm>
            <a:custGeom>
              <a:avLst/>
              <a:gdLst/>
              <a:ahLst/>
              <a:cxnLst/>
              <a:rect l="l" t="t" r="r" b="b"/>
              <a:pathLst>
                <a:path w="651907" h="509935">
                  <a:moveTo>
                    <a:pt x="159517" y="0"/>
                  </a:moveTo>
                  <a:lnTo>
                    <a:pt x="492391" y="0"/>
                  </a:lnTo>
                  <a:cubicBezTo>
                    <a:pt x="580489" y="0"/>
                    <a:pt x="651907" y="71418"/>
                    <a:pt x="651907" y="159517"/>
                  </a:cubicBezTo>
                  <a:lnTo>
                    <a:pt x="651907" y="350418"/>
                  </a:lnTo>
                  <a:cubicBezTo>
                    <a:pt x="651907" y="392725"/>
                    <a:pt x="635101" y="433298"/>
                    <a:pt x="605186" y="463213"/>
                  </a:cubicBezTo>
                  <a:cubicBezTo>
                    <a:pt x="575271" y="493129"/>
                    <a:pt x="534697" y="509935"/>
                    <a:pt x="492391" y="509935"/>
                  </a:cubicBezTo>
                  <a:lnTo>
                    <a:pt x="159517" y="509935"/>
                  </a:lnTo>
                  <a:cubicBezTo>
                    <a:pt x="71418" y="509935"/>
                    <a:pt x="0" y="438517"/>
                    <a:pt x="0" y="350418"/>
                  </a:cubicBezTo>
                  <a:lnTo>
                    <a:pt x="0" y="159517"/>
                  </a:lnTo>
                  <a:cubicBezTo>
                    <a:pt x="0" y="71418"/>
                    <a:pt x="71418" y="0"/>
                    <a:pt x="159517" y="0"/>
                  </a:cubicBezTo>
                  <a:close/>
                </a:path>
              </a:pathLst>
            </a:custGeom>
            <a:solidFill>
              <a:srgbClr val="8694AF"/>
            </a:solidFill>
            <a:ln w="38100" cap="rnd">
              <a:solidFill>
                <a:srgbClr val="000000"/>
              </a:solidFill>
              <a:prstDash val="solid"/>
              <a:round/>
            </a:ln>
          </p:spPr>
          <p:txBody>
            <a:bodyPr/>
            <a:lstStyle/>
            <a:p>
              <a:endParaRPr lang="en-US"/>
            </a:p>
          </p:txBody>
        </p:sp>
        <p:sp>
          <p:nvSpPr>
            <p:cNvPr id="34" name="TextBox 34"/>
            <p:cNvSpPr txBox="1"/>
            <p:nvPr/>
          </p:nvSpPr>
          <p:spPr>
            <a:xfrm>
              <a:off x="0" y="9525"/>
              <a:ext cx="651907" cy="500410"/>
            </a:xfrm>
            <a:prstGeom prst="rect">
              <a:avLst/>
            </a:prstGeom>
          </p:spPr>
          <p:txBody>
            <a:bodyPr lIns="50800" tIns="50800" rIns="50800" bIns="50800" rtlCol="0" anchor="ctr"/>
            <a:lstStyle/>
            <a:p>
              <a:pPr algn="ctr">
                <a:lnSpc>
                  <a:spcPts val="2120"/>
                </a:lnSpc>
              </a:pPr>
              <a:endParaRPr/>
            </a:p>
          </p:txBody>
        </p:sp>
      </p:grpSp>
      <p:grpSp>
        <p:nvGrpSpPr>
          <p:cNvPr id="35" name="Group 35"/>
          <p:cNvGrpSpPr/>
          <p:nvPr/>
        </p:nvGrpSpPr>
        <p:grpSpPr>
          <a:xfrm>
            <a:off x="12214003" y="7659391"/>
            <a:ext cx="2475211" cy="1936159"/>
            <a:chOff x="0" y="0"/>
            <a:chExt cx="651907" cy="509935"/>
          </a:xfrm>
        </p:grpSpPr>
        <p:sp>
          <p:nvSpPr>
            <p:cNvPr id="36" name="Freeform 36"/>
            <p:cNvSpPr/>
            <p:nvPr/>
          </p:nvSpPr>
          <p:spPr>
            <a:xfrm>
              <a:off x="0" y="0"/>
              <a:ext cx="651907" cy="509935"/>
            </a:xfrm>
            <a:custGeom>
              <a:avLst/>
              <a:gdLst/>
              <a:ahLst/>
              <a:cxnLst/>
              <a:rect l="l" t="t" r="r" b="b"/>
              <a:pathLst>
                <a:path w="651907" h="509935">
                  <a:moveTo>
                    <a:pt x="159517" y="0"/>
                  </a:moveTo>
                  <a:lnTo>
                    <a:pt x="492391" y="0"/>
                  </a:lnTo>
                  <a:cubicBezTo>
                    <a:pt x="580489" y="0"/>
                    <a:pt x="651907" y="71418"/>
                    <a:pt x="651907" y="159517"/>
                  </a:cubicBezTo>
                  <a:lnTo>
                    <a:pt x="651907" y="350418"/>
                  </a:lnTo>
                  <a:cubicBezTo>
                    <a:pt x="651907" y="392725"/>
                    <a:pt x="635101" y="433298"/>
                    <a:pt x="605186" y="463213"/>
                  </a:cubicBezTo>
                  <a:cubicBezTo>
                    <a:pt x="575271" y="493129"/>
                    <a:pt x="534697" y="509935"/>
                    <a:pt x="492391" y="509935"/>
                  </a:cubicBezTo>
                  <a:lnTo>
                    <a:pt x="159517" y="509935"/>
                  </a:lnTo>
                  <a:cubicBezTo>
                    <a:pt x="71418" y="509935"/>
                    <a:pt x="0" y="438517"/>
                    <a:pt x="0" y="350418"/>
                  </a:cubicBezTo>
                  <a:lnTo>
                    <a:pt x="0" y="159517"/>
                  </a:lnTo>
                  <a:cubicBezTo>
                    <a:pt x="0" y="71418"/>
                    <a:pt x="71418" y="0"/>
                    <a:pt x="159517" y="0"/>
                  </a:cubicBezTo>
                  <a:close/>
                </a:path>
              </a:pathLst>
            </a:custGeom>
            <a:solidFill>
              <a:srgbClr val="83786F"/>
            </a:solidFill>
            <a:ln w="38100" cap="rnd">
              <a:solidFill>
                <a:srgbClr val="000000"/>
              </a:solidFill>
              <a:prstDash val="solid"/>
              <a:round/>
            </a:ln>
          </p:spPr>
          <p:txBody>
            <a:bodyPr/>
            <a:lstStyle/>
            <a:p>
              <a:endParaRPr lang="en-US"/>
            </a:p>
          </p:txBody>
        </p:sp>
        <p:sp>
          <p:nvSpPr>
            <p:cNvPr id="37" name="TextBox 37"/>
            <p:cNvSpPr txBox="1"/>
            <p:nvPr/>
          </p:nvSpPr>
          <p:spPr>
            <a:xfrm>
              <a:off x="0" y="9525"/>
              <a:ext cx="651907" cy="500410"/>
            </a:xfrm>
            <a:prstGeom prst="rect">
              <a:avLst/>
            </a:prstGeom>
          </p:spPr>
          <p:txBody>
            <a:bodyPr lIns="50800" tIns="50800" rIns="50800" bIns="50800" rtlCol="0" anchor="ctr"/>
            <a:lstStyle/>
            <a:p>
              <a:pPr algn="ctr">
                <a:lnSpc>
                  <a:spcPts val="2120"/>
                </a:lnSpc>
              </a:pPr>
              <a:endParaRPr/>
            </a:p>
          </p:txBody>
        </p:sp>
      </p:grpSp>
      <p:sp>
        <p:nvSpPr>
          <p:cNvPr id="38" name="TextBox 38"/>
          <p:cNvSpPr txBox="1"/>
          <p:nvPr/>
        </p:nvSpPr>
        <p:spPr>
          <a:xfrm>
            <a:off x="2728771" y="912643"/>
            <a:ext cx="2313839" cy="896959"/>
          </a:xfrm>
          <a:prstGeom prst="rect">
            <a:avLst/>
          </a:prstGeom>
        </p:spPr>
        <p:txBody>
          <a:bodyPr lIns="0" tIns="0" rIns="0" bIns="0" rtlCol="0" anchor="t">
            <a:spAutoFit/>
          </a:bodyPr>
          <a:lstStyle/>
          <a:p>
            <a:pPr algn="ctr">
              <a:lnSpc>
                <a:spcPts val="3498"/>
              </a:lnSpc>
              <a:spcBef>
                <a:spcPct val="0"/>
              </a:spcBef>
            </a:pPr>
            <a:r>
              <a:rPr lang="en-US" sz="3300">
                <a:solidFill>
                  <a:srgbClr val="EFEEE7"/>
                </a:solidFill>
                <a:latin typeface="Public Sans"/>
                <a:ea typeface="Public Sans"/>
                <a:cs typeface="Public Sans"/>
                <a:sym typeface="Public Sans"/>
              </a:rPr>
              <a:t>Project Application </a:t>
            </a:r>
          </a:p>
        </p:txBody>
      </p:sp>
      <p:sp>
        <p:nvSpPr>
          <p:cNvPr id="39" name="TextBox 39"/>
          <p:cNvSpPr txBox="1"/>
          <p:nvPr/>
        </p:nvSpPr>
        <p:spPr>
          <a:xfrm>
            <a:off x="5517673" y="3253032"/>
            <a:ext cx="1737355" cy="936180"/>
          </a:xfrm>
          <a:prstGeom prst="rect">
            <a:avLst/>
          </a:prstGeom>
        </p:spPr>
        <p:txBody>
          <a:bodyPr lIns="0" tIns="0" rIns="0" bIns="0" rtlCol="0" anchor="t">
            <a:spAutoFit/>
          </a:bodyPr>
          <a:lstStyle/>
          <a:p>
            <a:pPr algn="ctr">
              <a:lnSpc>
                <a:spcPts val="2437"/>
              </a:lnSpc>
              <a:spcBef>
                <a:spcPct val="0"/>
              </a:spcBef>
            </a:pPr>
            <a:r>
              <a:rPr lang="en-US" sz="2299">
                <a:solidFill>
                  <a:srgbClr val="EFEEE7"/>
                </a:solidFill>
                <a:latin typeface="Public Sans"/>
                <a:ea typeface="Public Sans"/>
                <a:cs typeface="Public Sans"/>
                <a:sym typeface="Public Sans"/>
              </a:rPr>
              <a:t>Planning Staff Review of Project</a:t>
            </a:r>
          </a:p>
        </p:txBody>
      </p:sp>
      <p:sp>
        <p:nvSpPr>
          <p:cNvPr id="40" name="AutoShape 40"/>
          <p:cNvSpPr/>
          <p:nvPr/>
        </p:nvSpPr>
        <p:spPr>
          <a:xfrm flipH="1" flipV="1">
            <a:off x="5669277" y="1449518"/>
            <a:ext cx="3184981" cy="3838036"/>
          </a:xfrm>
          <a:prstGeom prst="line">
            <a:avLst/>
          </a:prstGeom>
          <a:ln w="38100" cap="flat">
            <a:solidFill>
              <a:srgbClr val="000000"/>
            </a:solidFill>
            <a:prstDash val="solid"/>
            <a:headEnd type="none" w="sm" len="sm"/>
            <a:tailEnd type="arrow" w="med" len="sm"/>
          </a:ln>
        </p:spPr>
        <p:txBody>
          <a:bodyPr/>
          <a:lstStyle/>
          <a:p>
            <a:endParaRPr lang="en-US"/>
          </a:p>
        </p:txBody>
      </p:sp>
      <p:sp>
        <p:nvSpPr>
          <p:cNvPr id="41" name="AutoShape 41"/>
          <p:cNvSpPr/>
          <p:nvPr/>
        </p:nvSpPr>
        <p:spPr>
          <a:xfrm flipH="1">
            <a:off x="1679276" y="1809602"/>
            <a:ext cx="1069167" cy="824257"/>
          </a:xfrm>
          <a:prstGeom prst="line">
            <a:avLst/>
          </a:prstGeom>
          <a:ln w="38100" cap="flat">
            <a:solidFill>
              <a:srgbClr val="000000"/>
            </a:solidFill>
            <a:prstDash val="solid"/>
            <a:headEnd type="none" w="sm" len="sm"/>
            <a:tailEnd type="arrow" w="med" len="sm"/>
          </a:ln>
        </p:spPr>
        <p:txBody>
          <a:bodyPr/>
          <a:lstStyle/>
          <a:p>
            <a:endParaRPr lang="en-US"/>
          </a:p>
        </p:txBody>
      </p:sp>
      <p:sp>
        <p:nvSpPr>
          <p:cNvPr id="42" name="AutoShape 42"/>
          <p:cNvSpPr/>
          <p:nvPr/>
        </p:nvSpPr>
        <p:spPr>
          <a:xfrm>
            <a:off x="3905265" y="2101240"/>
            <a:ext cx="14035" cy="616935"/>
          </a:xfrm>
          <a:prstGeom prst="line">
            <a:avLst/>
          </a:prstGeom>
          <a:ln w="38100" cap="flat">
            <a:solidFill>
              <a:srgbClr val="000000"/>
            </a:solidFill>
            <a:prstDash val="solid"/>
            <a:headEnd type="none" w="sm" len="sm"/>
            <a:tailEnd type="arrow" w="med" len="sm"/>
          </a:ln>
        </p:spPr>
        <p:txBody>
          <a:bodyPr/>
          <a:lstStyle/>
          <a:p>
            <a:endParaRPr lang="en-US"/>
          </a:p>
        </p:txBody>
      </p:sp>
      <p:sp>
        <p:nvSpPr>
          <p:cNvPr id="43" name="AutoShape 43"/>
          <p:cNvSpPr/>
          <p:nvPr/>
        </p:nvSpPr>
        <p:spPr>
          <a:xfrm>
            <a:off x="5042610" y="1809602"/>
            <a:ext cx="1133421" cy="824257"/>
          </a:xfrm>
          <a:prstGeom prst="line">
            <a:avLst/>
          </a:prstGeom>
          <a:ln w="38100" cap="flat">
            <a:solidFill>
              <a:srgbClr val="000000"/>
            </a:solidFill>
            <a:prstDash val="solid"/>
            <a:headEnd type="none" w="sm" len="sm"/>
            <a:tailEnd type="arrow" w="med" len="sm"/>
          </a:ln>
        </p:spPr>
        <p:txBody>
          <a:bodyPr/>
          <a:lstStyle/>
          <a:p>
            <a:endParaRPr lang="en-US"/>
          </a:p>
        </p:txBody>
      </p:sp>
      <p:sp>
        <p:nvSpPr>
          <p:cNvPr id="44" name="AutoShape 44"/>
          <p:cNvSpPr/>
          <p:nvPr/>
        </p:nvSpPr>
        <p:spPr>
          <a:xfrm>
            <a:off x="1028700" y="4642445"/>
            <a:ext cx="713540" cy="974577"/>
          </a:xfrm>
          <a:prstGeom prst="line">
            <a:avLst/>
          </a:prstGeom>
          <a:ln w="38100" cap="flat">
            <a:solidFill>
              <a:srgbClr val="000000"/>
            </a:solidFill>
            <a:prstDash val="solid"/>
            <a:headEnd type="none" w="sm" len="sm"/>
            <a:tailEnd type="arrow" w="med" len="sm"/>
          </a:ln>
        </p:spPr>
        <p:txBody>
          <a:bodyPr/>
          <a:lstStyle/>
          <a:p>
            <a:endParaRPr lang="en-US"/>
          </a:p>
        </p:txBody>
      </p:sp>
      <p:sp>
        <p:nvSpPr>
          <p:cNvPr id="45" name="AutoShape 45"/>
          <p:cNvSpPr/>
          <p:nvPr/>
        </p:nvSpPr>
        <p:spPr>
          <a:xfrm flipH="1">
            <a:off x="6044828" y="4642445"/>
            <a:ext cx="851508" cy="974577"/>
          </a:xfrm>
          <a:prstGeom prst="line">
            <a:avLst/>
          </a:prstGeom>
          <a:ln w="38100" cap="flat">
            <a:solidFill>
              <a:srgbClr val="000000"/>
            </a:solidFill>
            <a:prstDash val="solid"/>
            <a:headEnd type="none" w="sm" len="sm"/>
            <a:tailEnd type="arrow" w="med" len="sm"/>
          </a:ln>
        </p:spPr>
        <p:txBody>
          <a:bodyPr/>
          <a:lstStyle/>
          <a:p>
            <a:endParaRPr lang="en-US"/>
          </a:p>
        </p:txBody>
      </p:sp>
      <p:sp>
        <p:nvSpPr>
          <p:cNvPr id="46" name="AutoShape 46"/>
          <p:cNvSpPr/>
          <p:nvPr/>
        </p:nvSpPr>
        <p:spPr>
          <a:xfrm>
            <a:off x="3898247" y="4597994"/>
            <a:ext cx="14035" cy="699647"/>
          </a:xfrm>
          <a:prstGeom prst="line">
            <a:avLst/>
          </a:prstGeom>
          <a:ln w="38100" cap="flat">
            <a:solidFill>
              <a:srgbClr val="000000"/>
            </a:solidFill>
            <a:prstDash val="solid"/>
            <a:headEnd type="none" w="sm" len="sm"/>
            <a:tailEnd type="arrow" w="med" len="sm"/>
          </a:ln>
        </p:spPr>
        <p:txBody>
          <a:bodyPr/>
          <a:lstStyle/>
          <a:p>
            <a:endParaRPr lang="en-US"/>
          </a:p>
        </p:txBody>
      </p:sp>
      <p:sp>
        <p:nvSpPr>
          <p:cNvPr id="47" name="AutoShape 47"/>
          <p:cNvSpPr/>
          <p:nvPr/>
        </p:nvSpPr>
        <p:spPr>
          <a:xfrm flipH="1">
            <a:off x="1373479" y="7013427"/>
            <a:ext cx="555718" cy="753822"/>
          </a:xfrm>
          <a:prstGeom prst="line">
            <a:avLst/>
          </a:prstGeom>
          <a:ln w="38100" cap="flat">
            <a:solidFill>
              <a:srgbClr val="000000"/>
            </a:solidFill>
            <a:prstDash val="solid"/>
            <a:headEnd type="none" w="sm" len="sm"/>
            <a:tailEnd type="arrow" w="med" len="sm"/>
          </a:ln>
        </p:spPr>
        <p:txBody>
          <a:bodyPr/>
          <a:lstStyle/>
          <a:p>
            <a:endParaRPr lang="en-US"/>
          </a:p>
        </p:txBody>
      </p:sp>
      <p:sp>
        <p:nvSpPr>
          <p:cNvPr id="48" name="AutoShape 48"/>
          <p:cNvSpPr/>
          <p:nvPr/>
        </p:nvSpPr>
        <p:spPr>
          <a:xfrm>
            <a:off x="3266679" y="8735329"/>
            <a:ext cx="1019175" cy="0"/>
          </a:xfrm>
          <a:prstGeom prst="line">
            <a:avLst/>
          </a:prstGeom>
          <a:ln w="38100" cap="flat">
            <a:solidFill>
              <a:srgbClr val="000000"/>
            </a:solidFill>
            <a:prstDash val="solid"/>
            <a:headEnd type="none" w="sm" len="sm"/>
            <a:tailEnd type="arrow" w="med" len="sm"/>
          </a:ln>
        </p:spPr>
        <p:txBody>
          <a:bodyPr/>
          <a:lstStyle/>
          <a:p>
            <a:endParaRPr lang="en-US"/>
          </a:p>
        </p:txBody>
      </p:sp>
      <p:sp>
        <p:nvSpPr>
          <p:cNvPr id="49" name="AutoShape 49"/>
          <p:cNvSpPr/>
          <p:nvPr/>
        </p:nvSpPr>
        <p:spPr>
          <a:xfrm>
            <a:off x="6761065" y="8735329"/>
            <a:ext cx="870595" cy="0"/>
          </a:xfrm>
          <a:prstGeom prst="line">
            <a:avLst/>
          </a:prstGeom>
          <a:ln w="38100" cap="flat">
            <a:solidFill>
              <a:srgbClr val="000000"/>
            </a:solidFill>
            <a:prstDash val="solid"/>
            <a:headEnd type="none" w="sm" len="sm"/>
            <a:tailEnd type="arrow" w="med" len="sm"/>
          </a:ln>
        </p:spPr>
        <p:txBody>
          <a:bodyPr/>
          <a:lstStyle/>
          <a:p>
            <a:endParaRPr lang="en-US"/>
          </a:p>
        </p:txBody>
      </p:sp>
      <p:sp>
        <p:nvSpPr>
          <p:cNvPr id="50" name="AutoShape 50"/>
          <p:cNvSpPr/>
          <p:nvPr/>
        </p:nvSpPr>
        <p:spPr>
          <a:xfrm>
            <a:off x="10108984" y="8680146"/>
            <a:ext cx="1936740" cy="17304"/>
          </a:xfrm>
          <a:prstGeom prst="line">
            <a:avLst/>
          </a:prstGeom>
          <a:ln w="38100" cap="flat">
            <a:solidFill>
              <a:srgbClr val="000000"/>
            </a:solidFill>
            <a:prstDash val="solid"/>
            <a:headEnd type="none" w="sm" len="sm"/>
            <a:tailEnd type="arrow" w="med" len="sm"/>
          </a:ln>
        </p:spPr>
        <p:txBody>
          <a:bodyPr/>
          <a:lstStyle/>
          <a:p>
            <a:endParaRPr lang="en-US"/>
          </a:p>
        </p:txBody>
      </p:sp>
      <p:sp>
        <p:nvSpPr>
          <p:cNvPr id="51" name="AutoShape 51"/>
          <p:cNvSpPr/>
          <p:nvPr/>
        </p:nvSpPr>
        <p:spPr>
          <a:xfrm flipV="1">
            <a:off x="9976645" y="6763742"/>
            <a:ext cx="2267882" cy="1219755"/>
          </a:xfrm>
          <a:prstGeom prst="line">
            <a:avLst/>
          </a:prstGeom>
          <a:ln w="38100" cap="flat">
            <a:solidFill>
              <a:srgbClr val="000000"/>
            </a:solidFill>
            <a:prstDash val="solid"/>
            <a:headEnd type="none" w="sm" len="sm"/>
            <a:tailEnd type="arrow" w="med" len="sm"/>
          </a:ln>
        </p:spPr>
        <p:txBody>
          <a:bodyPr/>
          <a:lstStyle/>
          <a:p>
            <a:endParaRPr lang="en-US"/>
          </a:p>
        </p:txBody>
      </p:sp>
      <p:sp>
        <p:nvSpPr>
          <p:cNvPr id="52" name="AutoShape 52"/>
          <p:cNvSpPr/>
          <p:nvPr/>
        </p:nvSpPr>
        <p:spPr>
          <a:xfrm flipV="1">
            <a:off x="6176031" y="6223792"/>
            <a:ext cx="1057038" cy="82320"/>
          </a:xfrm>
          <a:prstGeom prst="line">
            <a:avLst/>
          </a:prstGeom>
          <a:ln w="38100" cap="flat">
            <a:solidFill>
              <a:srgbClr val="000000"/>
            </a:solidFill>
            <a:prstDash val="solid"/>
            <a:headEnd type="none" w="sm" len="sm"/>
            <a:tailEnd type="arrow" w="med" len="sm"/>
          </a:ln>
        </p:spPr>
        <p:txBody>
          <a:bodyPr/>
          <a:lstStyle/>
          <a:p>
            <a:endParaRPr lang="en-US"/>
          </a:p>
        </p:txBody>
      </p:sp>
      <p:sp>
        <p:nvSpPr>
          <p:cNvPr id="53" name="Freeform 53"/>
          <p:cNvSpPr/>
          <p:nvPr/>
        </p:nvSpPr>
        <p:spPr>
          <a:xfrm>
            <a:off x="12871277" y="5707890"/>
            <a:ext cx="1160663" cy="1188899"/>
          </a:xfrm>
          <a:custGeom>
            <a:avLst/>
            <a:gdLst/>
            <a:ahLst/>
            <a:cxnLst/>
            <a:rect l="l" t="t" r="r" b="b"/>
            <a:pathLst>
              <a:path w="1160663" h="1188899">
                <a:moveTo>
                  <a:pt x="0" y="0"/>
                </a:moveTo>
                <a:lnTo>
                  <a:pt x="1160663" y="0"/>
                </a:lnTo>
                <a:lnTo>
                  <a:pt x="1160663" y="1188900"/>
                </a:lnTo>
                <a:lnTo>
                  <a:pt x="0" y="11889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4" name="Freeform 54"/>
          <p:cNvSpPr/>
          <p:nvPr/>
        </p:nvSpPr>
        <p:spPr>
          <a:xfrm>
            <a:off x="12999517" y="8531011"/>
            <a:ext cx="904182" cy="904182"/>
          </a:xfrm>
          <a:custGeom>
            <a:avLst/>
            <a:gdLst/>
            <a:ahLst/>
            <a:cxnLst/>
            <a:rect l="l" t="t" r="r" b="b"/>
            <a:pathLst>
              <a:path w="904182" h="904182">
                <a:moveTo>
                  <a:pt x="0" y="0"/>
                </a:moveTo>
                <a:lnTo>
                  <a:pt x="904182" y="0"/>
                </a:lnTo>
                <a:lnTo>
                  <a:pt x="904182" y="904182"/>
                </a:lnTo>
                <a:lnTo>
                  <a:pt x="0" y="9041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55" name="Group 55"/>
          <p:cNvGrpSpPr/>
          <p:nvPr/>
        </p:nvGrpSpPr>
        <p:grpSpPr>
          <a:xfrm>
            <a:off x="152200" y="2413639"/>
            <a:ext cx="781220" cy="744600"/>
            <a:chOff x="0" y="0"/>
            <a:chExt cx="812800" cy="774700"/>
          </a:xfrm>
        </p:grpSpPr>
        <p:sp>
          <p:nvSpPr>
            <p:cNvPr id="56" name="Freeform 56"/>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DE59"/>
            </a:solidFill>
            <a:ln w="28575" cap="sq">
              <a:solidFill>
                <a:srgbClr val="000000"/>
              </a:solidFill>
              <a:prstDash val="solid"/>
              <a:miter/>
            </a:ln>
          </p:spPr>
          <p:txBody>
            <a:bodyPr/>
            <a:lstStyle/>
            <a:p>
              <a:endParaRPr lang="en-US"/>
            </a:p>
          </p:txBody>
        </p:sp>
        <p:sp>
          <p:nvSpPr>
            <p:cNvPr id="57" name="TextBox 57"/>
            <p:cNvSpPr txBox="1"/>
            <p:nvPr/>
          </p:nvSpPr>
          <p:spPr>
            <a:xfrm>
              <a:off x="228600" y="276225"/>
              <a:ext cx="355600" cy="333375"/>
            </a:xfrm>
            <a:prstGeom prst="rect">
              <a:avLst/>
            </a:prstGeom>
          </p:spPr>
          <p:txBody>
            <a:bodyPr lIns="50800" tIns="50800" rIns="50800" bIns="50800" rtlCol="0" anchor="ctr"/>
            <a:lstStyle/>
            <a:p>
              <a:pPr algn="ctr">
                <a:lnSpc>
                  <a:spcPts val="2120"/>
                </a:lnSpc>
              </a:pPr>
              <a:endParaRPr/>
            </a:p>
          </p:txBody>
        </p:sp>
      </p:grpSp>
      <p:sp>
        <p:nvSpPr>
          <p:cNvPr id="58" name="TextBox 58"/>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59" name="TextBox 59"/>
          <p:cNvSpPr txBox="1"/>
          <p:nvPr/>
        </p:nvSpPr>
        <p:spPr>
          <a:xfrm>
            <a:off x="10483718" y="733586"/>
            <a:ext cx="7096444" cy="656903"/>
          </a:xfrm>
          <a:prstGeom prst="rect">
            <a:avLst/>
          </a:prstGeom>
        </p:spPr>
        <p:txBody>
          <a:bodyPr lIns="0" tIns="0" rIns="0" bIns="0" rtlCol="0" anchor="t">
            <a:spAutoFit/>
          </a:bodyPr>
          <a:lstStyle/>
          <a:p>
            <a:pPr algn="ctr">
              <a:lnSpc>
                <a:spcPts val="5088"/>
              </a:lnSpc>
              <a:spcBef>
                <a:spcPct val="0"/>
              </a:spcBef>
            </a:pPr>
            <a:r>
              <a:rPr lang="en-US" sz="4800" b="1">
                <a:solidFill>
                  <a:srgbClr val="01426A"/>
                </a:solidFill>
                <a:latin typeface="Playfair Display Bold"/>
                <a:ea typeface="Playfair Display Bold"/>
                <a:cs typeface="Playfair Display Bold"/>
                <a:sym typeface="Playfair Display Bold"/>
              </a:rPr>
              <a:t>Discretionary Flow Chart</a:t>
            </a:r>
          </a:p>
        </p:txBody>
      </p:sp>
      <p:sp>
        <p:nvSpPr>
          <p:cNvPr id="60" name="TextBox 60"/>
          <p:cNvSpPr txBox="1"/>
          <p:nvPr/>
        </p:nvSpPr>
        <p:spPr>
          <a:xfrm>
            <a:off x="542810" y="3100616"/>
            <a:ext cx="1737355" cy="1240959"/>
          </a:xfrm>
          <a:prstGeom prst="rect">
            <a:avLst/>
          </a:prstGeom>
        </p:spPr>
        <p:txBody>
          <a:bodyPr lIns="0" tIns="0" rIns="0" bIns="0" rtlCol="0" anchor="t">
            <a:spAutoFit/>
          </a:bodyPr>
          <a:lstStyle/>
          <a:p>
            <a:pPr algn="ctr">
              <a:lnSpc>
                <a:spcPts val="2437"/>
              </a:lnSpc>
              <a:spcBef>
                <a:spcPct val="0"/>
              </a:spcBef>
            </a:pPr>
            <a:r>
              <a:rPr lang="en-US" sz="2299">
                <a:solidFill>
                  <a:srgbClr val="EFEEE7"/>
                </a:solidFill>
                <a:latin typeface="Public Sans"/>
                <a:ea typeface="Public Sans"/>
                <a:cs typeface="Public Sans"/>
                <a:sym typeface="Public Sans"/>
              </a:rPr>
              <a:t>Referrals sent to Advisory Councils </a:t>
            </a:r>
          </a:p>
        </p:txBody>
      </p:sp>
      <p:sp>
        <p:nvSpPr>
          <p:cNvPr id="61" name="TextBox 61"/>
          <p:cNvSpPr txBox="1"/>
          <p:nvPr/>
        </p:nvSpPr>
        <p:spPr>
          <a:xfrm>
            <a:off x="3017013" y="2948200"/>
            <a:ext cx="1737355" cy="1545738"/>
          </a:xfrm>
          <a:prstGeom prst="rect">
            <a:avLst/>
          </a:prstGeom>
        </p:spPr>
        <p:txBody>
          <a:bodyPr lIns="0" tIns="0" rIns="0" bIns="0" rtlCol="0" anchor="t">
            <a:spAutoFit/>
          </a:bodyPr>
          <a:lstStyle/>
          <a:p>
            <a:pPr algn="ctr">
              <a:lnSpc>
                <a:spcPts val="2437"/>
              </a:lnSpc>
              <a:spcBef>
                <a:spcPct val="0"/>
              </a:spcBef>
            </a:pPr>
            <a:r>
              <a:rPr lang="en-US" sz="2299">
                <a:solidFill>
                  <a:srgbClr val="EFEEE7"/>
                </a:solidFill>
                <a:latin typeface="Public Sans"/>
                <a:ea typeface="Public Sans"/>
                <a:cs typeface="Public Sans"/>
                <a:sym typeface="Public Sans"/>
              </a:rPr>
              <a:t>Referrals sent to Internal Review Agencies</a:t>
            </a:r>
          </a:p>
        </p:txBody>
      </p:sp>
      <p:sp>
        <p:nvSpPr>
          <p:cNvPr id="62" name="TextBox 62"/>
          <p:cNvSpPr txBox="1"/>
          <p:nvPr/>
        </p:nvSpPr>
        <p:spPr>
          <a:xfrm>
            <a:off x="1967625" y="5593893"/>
            <a:ext cx="3976152" cy="1545738"/>
          </a:xfrm>
          <a:prstGeom prst="rect">
            <a:avLst/>
          </a:prstGeom>
        </p:spPr>
        <p:txBody>
          <a:bodyPr lIns="0" tIns="0" rIns="0" bIns="0" rtlCol="0" anchor="t">
            <a:spAutoFit/>
          </a:bodyPr>
          <a:lstStyle/>
          <a:p>
            <a:pPr algn="ctr">
              <a:lnSpc>
                <a:spcPts val="2437"/>
              </a:lnSpc>
              <a:spcBef>
                <a:spcPct val="0"/>
              </a:spcBef>
            </a:pPr>
            <a:r>
              <a:rPr lang="en-US" sz="2299">
                <a:solidFill>
                  <a:srgbClr val="EFEEE7"/>
                </a:solidFill>
                <a:latin typeface="Public Sans"/>
                <a:ea typeface="Public Sans"/>
                <a:cs typeface="Public Sans"/>
                <a:sym typeface="Public Sans"/>
              </a:rPr>
              <a:t>Staff receives Referral Comments and either requires Resubmittal Criteria or Provides an Approval Letter</a:t>
            </a:r>
          </a:p>
        </p:txBody>
      </p:sp>
      <p:sp>
        <p:nvSpPr>
          <p:cNvPr id="63" name="TextBox 63"/>
          <p:cNvSpPr txBox="1"/>
          <p:nvPr/>
        </p:nvSpPr>
        <p:spPr>
          <a:xfrm>
            <a:off x="7548148" y="5518745"/>
            <a:ext cx="1888972" cy="1132543"/>
          </a:xfrm>
          <a:prstGeom prst="rect">
            <a:avLst/>
          </a:prstGeom>
        </p:spPr>
        <p:txBody>
          <a:bodyPr lIns="0" tIns="0" rIns="0" bIns="0" rtlCol="0" anchor="t">
            <a:spAutoFit/>
          </a:bodyPr>
          <a:lstStyle/>
          <a:p>
            <a:pPr algn="ctr">
              <a:lnSpc>
                <a:spcPts val="2226"/>
              </a:lnSpc>
              <a:spcBef>
                <a:spcPct val="0"/>
              </a:spcBef>
            </a:pPr>
            <a:r>
              <a:rPr lang="en-US" sz="2100">
                <a:solidFill>
                  <a:srgbClr val="EFEEE7"/>
                </a:solidFill>
                <a:latin typeface="Public Sans"/>
                <a:ea typeface="Public Sans"/>
                <a:cs typeface="Public Sans"/>
                <a:sym typeface="Public Sans"/>
              </a:rPr>
              <a:t>Resubmittal Requirements/Information Request</a:t>
            </a:r>
          </a:p>
        </p:txBody>
      </p:sp>
      <p:sp>
        <p:nvSpPr>
          <p:cNvPr id="64" name="TextBox 64"/>
          <p:cNvSpPr txBox="1"/>
          <p:nvPr/>
        </p:nvSpPr>
        <p:spPr>
          <a:xfrm>
            <a:off x="918236" y="8124268"/>
            <a:ext cx="2098777" cy="1240959"/>
          </a:xfrm>
          <a:prstGeom prst="rect">
            <a:avLst/>
          </a:prstGeom>
        </p:spPr>
        <p:txBody>
          <a:bodyPr lIns="0" tIns="0" rIns="0" bIns="0" rtlCol="0" anchor="t">
            <a:spAutoFit/>
          </a:bodyPr>
          <a:lstStyle/>
          <a:p>
            <a:pPr algn="ctr">
              <a:lnSpc>
                <a:spcPts val="2437"/>
              </a:lnSpc>
              <a:spcBef>
                <a:spcPct val="0"/>
              </a:spcBef>
            </a:pPr>
            <a:r>
              <a:rPr lang="en-US" sz="2299">
                <a:solidFill>
                  <a:srgbClr val="EFEEE7"/>
                </a:solidFill>
                <a:latin typeface="Public Sans"/>
                <a:ea typeface="Public Sans"/>
                <a:cs typeface="Public Sans"/>
                <a:sym typeface="Public Sans"/>
              </a:rPr>
              <a:t>Application Deemed Accepted for Processing</a:t>
            </a:r>
          </a:p>
        </p:txBody>
      </p:sp>
      <p:sp>
        <p:nvSpPr>
          <p:cNvPr id="65" name="TextBox 65"/>
          <p:cNvSpPr txBox="1"/>
          <p:nvPr/>
        </p:nvSpPr>
        <p:spPr>
          <a:xfrm>
            <a:off x="4425158" y="7971852"/>
            <a:ext cx="2185030" cy="1545738"/>
          </a:xfrm>
          <a:prstGeom prst="rect">
            <a:avLst/>
          </a:prstGeom>
        </p:spPr>
        <p:txBody>
          <a:bodyPr lIns="0" tIns="0" rIns="0" bIns="0" rtlCol="0" anchor="t">
            <a:spAutoFit/>
          </a:bodyPr>
          <a:lstStyle/>
          <a:p>
            <a:pPr algn="ctr">
              <a:lnSpc>
                <a:spcPts val="2437"/>
              </a:lnSpc>
              <a:spcBef>
                <a:spcPct val="0"/>
              </a:spcBef>
            </a:pPr>
            <a:r>
              <a:rPr lang="en-US" sz="2299">
                <a:solidFill>
                  <a:srgbClr val="EFEEE7"/>
                </a:solidFill>
                <a:latin typeface="Public Sans"/>
                <a:ea typeface="Public Sans"/>
                <a:cs typeface="Public Sans"/>
                <a:sym typeface="Public Sans"/>
              </a:rPr>
              <a:t>Staff prepares Hearing Materials / Environmental Materials </a:t>
            </a:r>
          </a:p>
        </p:txBody>
      </p:sp>
      <p:sp>
        <p:nvSpPr>
          <p:cNvPr id="66" name="TextBox 66"/>
          <p:cNvSpPr txBox="1"/>
          <p:nvPr/>
        </p:nvSpPr>
        <p:spPr>
          <a:xfrm>
            <a:off x="8000588" y="8388429"/>
            <a:ext cx="1737355" cy="713063"/>
          </a:xfrm>
          <a:prstGeom prst="rect">
            <a:avLst/>
          </a:prstGeom>
        </p:spPr>
        <p:txBody>
          <a:bodyPr lIns="0" tIns="0" rIns="0" bIns="0" rtlCol="0" anchor="t">
            <a:spAutoFit/>
          </a:bodyPr>
          <a:lstStyle/>
          <a:p>
            <a:pPr algn="ctr">
              <a:lnSpc>
                <a:spcPts val="2755"/>
              </a:lnSpc>
              <a:spcBef>
                <a:spcPct val="0"/>
              </a:spcBef>
            </a:pPr>
            <a:r>
              <a:rPr lang="en-US" sz="2599">
                <a:solidFill>
                  <a:srgbClr val="EFEEE7"/>
                </a:solidFill>
                <a:latin typeface="Public Sans"/>
                <a:ea typeface="Public Sans"/>
                <a:cs typeface="Public Sans"/>
                <a:sym typeface="Public Sans"/>
              </a:rPr>
              <a:t>Public Hearing </a:t>
            </a:r>
          </a:p>
        </p:txBody>
      </p:sp>
      <p:sp>
        <p:nvSpPr>
          <p:cNvPr id="67" name="TextBox 67"/>
          <p:cNvSpPr txBox="1"/>
          <p:nvPr/>
        </p:nvSpPr>
        <p:spPr>
          <a:xfrm>
            <a:off x="12567626" y="5337770"/>
            <a:ext cx="1737355" cy="370120"/>
          </a:xfrm>
          <a:prstGeom prst="rect">
            <a:avLst/>
          </a:prstGeom>
        </p:spPr>
        <p:txBody>
          <a:bodyPr lIns="0" tIns="0" rIns="0" bIns="0" rtlCol="0" anchor="t">
            <a:spAutoFit/>
          </a:bodyPr>
          <a:lstStyle/>
          <a:p>
            <a:pPr algn="ctr">
              <a:lnSpc>
                <a:spcPts val="2755"/>
              </a:lnSpc>
              <a:spcBef>
                <a:spcPct val="0"/>
              </a:spcBef>
            </a:pPr>
            <a:r>
              <a:rPr lang="en-US" sz="2599">
                <a:solidFill>
                  <a:srgbClr val="EFEEE7"/>
                </a:solidFill>
                <a:latin typeface="Public Sans"/>
                <a:ea typeface="Public Sans"/>
                <a:cs typeface="Public Sans"/>
                <a:sym typeface="Public Sans"/>
              </a:rPr>
              <a:t>Approval</a:t>
            </a:r>
          </a:p>
        </p:txBody>
      </p:sp>
      <p:sp>
        <p:nvSpPr>
          <p:cNvPr id="68" name="TextBox 68"/>
          <p:cNvSpPr txBox="1"/>
          <p:nvPr/>
        </p:nvSpPr>
        <p:spPr>
          <a:xfrm>
            <a:off x="12555430" y="7999259"/>
            <a:ext cx="1737355" cy="370120"/>
          </a:xfrm>
          <a:prstGeom prst="rect">
            <a:avLst/>
          </a:prstGeom>
        </p:spPr>
        <p:txBody>
          <a:bodyPr lIns="0" tIns="0" rIns="0" bIns="0" rtlCol="0" anchor="t">
            <a:spAutoFit/>
          </a:bodyPr>
          <a:lstStyle/>
          <a:p>
            <a:pPr algn="ctr">
              <a:lnSpc>
                <a:spcPts val="2755"/>
              </a:lnSpc>
              <a:spcBef>
                <a:spcPct val="0"/>
              </a:spcBef>
            </a:pPr>
            <a:r>
              <a:rPr lang="en-US" sz="2599">
                <a:solidFill>
                  <a:srgbClr val="EFEEE7"/>
                </a:solidFill>
                <a:latin typeface="Public Sans"/>
                <a:ea typeface="Public Sans"/>
                <a:cs typeface="Public Sans"/>
                <a:sym typeface="Public Sans"/>
              </a:rPr>
              <a:t>Denial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Freeform 4"/>
          <p:cNvSpPr/>
          <p:nvPr/>
        </p:nvSpPr>
        <p:spPr>
          <a:xfrm>
            <a:off x="547434" y="303758"/>
            <a:ext cx="1150903" cy="1150903"/>
          </a:xfrm>
          <a:custGeom>
            <a:avLst/>
            <a:gdLst/>
            <a:ahLst/>
            <a:cxnLst/>
            <a:rect l="l" t="t" r="r" b="b"/>
            <a:pathLst>
              <a:path w="1150903" h="1150903">
                <a:moveTo>
                  <a:pt x="0" y="0"/>
                </a:moveTo>
                <a:lnTo>
                  <a:pt x="1150903" y="0"/>
                </a:lnTo>
                <a:lnTo>
                  <a:pt x="1150903" y="1150902"/>
                </a:lnTo>
                <a:lnTo>
                  <a:pt x="0" y="11509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6" name="TextBox 6"/>
          <p:cNvSpPr txBox="1"/>
          <p:nvPr/>
        </p:nvSpPr>
        <p:spPr>
          <a:xfrm>
            <a:off x="381000" y="565010"/>
            <a:ext cx="15059632" cy="775801"/>
          </a:xfrm>
          <a:prstGeom prst="rect">
            <a:avLst/>
          </a:prstGeom>
        </p:spPr>
        <p:txBody>
          <a:bodyPr wrap="square" lIns="0" tIns="0" rIns="0" bIns="0" rtlCol="0" anchor="t">
            <a:spAutoFit/>
          </a:bodyPr>
          <a:lstStyle/>
          <a:p>
            <a:pPr algn="ctr">
              <a:lnSpc>
                <a:spcPts val="5936"/>
              </a:lnSpc>
              <a:spcBef>
                <a:spcPct val="0"/>
              </a:spcBef>
            </a:pPr>
            <a:r>
              <a:rPr lang="en-US" sz="5600" dirty="0">
                <a:solidFill>
                  <a:srgbClr val="83786F"/>
                </a:solidFill>
                <a:latin typeface="Playfair Display"/>
                <a:ea typeface="Playfair Display"/>
                <a:cs typeface="Playfair Display"/>
                <a:sym typeface="Playfair Display"/>
              </a:rPr>
              <a:t>Providing Input &amp; Recommendations</a:t>
            </a:r>
          </a:p>
        </p:txBody>
      </p:sp>
      <p:sp>
        <p:nvSpPr>
          <p:cNvPr id="7" name="TextBox 7"/>
          <p:cNvSpPr txBox="1"/>
          <p:nvPr/>
        </p:nvSpPr>
        <p:spPr>
          <a:xfrm>
            <a:off x="956509" y="2571906"/>
            <a:ext cx="16302791" cy="5519933"/>
          </a:xfrm>
          <a:prstGeom prst="rect">
            <a:avLst/>
          </a:prstGeom>
        </p:spPr>
        <p:txBody>
          <a:bodyPr lIns="0" tIns="0" rIns="0" bIns="0" rtlCol="0" anchor="t">
            <a:spAutoFit/>
          </a:bodyPr>
          <a:lstStyle/>
          <a:p>
            <a:pPr algn="just">
              <a:lnSpc>
                <a:spcPts val="3668"/>
              </a:lnSpc>
            </a:pPr>
            <a:r>
              <a:rPr lang="en-US" sz="3460">
                <a:solidFill>
                  <a:srgbClr val="01426A"/>
                </a:solidFill>
                <a:latin typeface="Public Sans"/>
                <a:ea typeface="Public Sans"/>
                <a:cs typeface="Public Sans"/>
                <a:sym typeface="Public Sans"/>
              </a:rPr>
              <a:t>•Input should be Provided within </a:t>
            </a:r>
            <a:r>
              <a:rPr lang="en-US" sz="3460" u="sng">
                <a:solidFill>
                  <a:srgbClr val="01426A"/>
                </a:solidFill>
                <a:latin typeface="Public Sans"/>
                <a:ea typeface="Public Sans"/>
                <a:cs typeface="Public Sans"/>
                <a:sym typeface="Public Sans"/>
              </a:rPr>
              <a:t>60 days </a:t>
            </a:r>
            <a:r>
              <a:rPr lang="en-US" sz="3460">
                <a:solidFill>
                  <a:srgbClr val="01426A"/>
                </a:solidFill>
                <a:latin typeface="Public Sans"/>
                <a:ea typeface="Public Sans"/>
                <a:cs typeface="Public Sans"/>
                <a:sym typeface="Public Sans"/>
              </a:rPr>
              <a:t>of Initial Referral Packet and </a:t>
            </a:r>
            <a:r>
              <a:rPr lang="en-US" sz="3460" u="sng">
                <a:solidFill>
                  <a:srgbClr val="01426A"/>
                </a:solidFill>
                <a:latin typeface="Public Sans"/>
                <a:ea typeface="Public Sans"/>
                <a:cs typeface="Public Sans"/>
                <a:sym typeface="Public Sans"/>
              </a:rPr>
              <a:t>45 days</a:t>
            </a:r>
            <a:r>
              <a:rPr lang="en-US" sz="3460">
                <a:solidFill>
                  <a:srgbClr val="01426A"/>
                </a:solidFill>
                <a:latin typeface="Public Sans"/>
                <a:ea typeface="Public Sans"/>
                <a:cs typeface="Public Sans"/>
                <a:sym typeface="Public Sans"/>
              </a:rPr>
              <a:t> for Re-Referrals.</a:t>
            </a:r>
          </a:p>
          <a:p>
            <a:pPr algn="just">
              <a:lnSpc>
                <a:spcPts val="3668"/>
              </a:lnSpc>
            </a:pPr>
            <a:endParaRPr lang="en-US" sz="3460">
              <a:solidFill>
                <a:srgbClr val="01426A"/>
              </a:solidFill>
              <a:latin typeface="Public Sans"/>
              <a:ea typeface="Public Sans"/>
              <a:cs typeface="Public Sans"/>
              <a:sym typeface="Public Sans"/>
            </a:endParaRPr>
          </a:p>
          <a:p>
            <a:pPr algn="just">
              <a:lnSpc>
                <a:spcPts val="3668"/>
              </a:lnSpc>
            </a:pPr>
            <a:r>
              <a:rPr lang="en-US" sz="3460">
                <a:solidFill>
                  <a:srgbClr val="01426A"/>
                </a:solidFill>
                <a:latin typeface="Public Sans"/>
                <a:ea typeface="Public Sans"/>
                <a:cs typeface="Public Sans"/>
                <a:sym typeface="Public Sans"/>
              </a:rPr>
              <a:t>•Planning and Building has created a </a:t>
            </a:r>
            <a:r>
              <a:rPr lang="en-US" sz="3460" u="sng">
                <a:solidFill>
                  <a:srgbClr val="01426A"/>
                </a:solidFill>
                <a:latin typeface="Public Sans"/>
                <a:ea typeface="Public Sans"/>
                <a:cs typeface="Public Sans"/>
                <a:sym typeface="Public Sans"/>
              </a:rPr>
              <a:t>Standard Comment Form</a:t>
            </a:r>
            <a:r>
              <a:rPr lang="en-US" sz="3460">
                <a:solidFill>
                  <a:srgbClr val="01426A"/>
                </a:solidFill>
                <a:latin typeface="Public Sans"/>
                <a:ea typeface="Public Sans"/>
                <a:cs typeface="Public Sans"/>
                <a:sym typeface="Public Sans"/>
              </a:rPr>
              <a:t> for Advisory Council to Utilize.</a:t>
            </a:r>
          </a:p>
          <a:p>
            <a:pPr algn="just">
              <a:lnSpc>
                <a:spcPts val="3668"/>
              </a:lnSpc>
            </a:pPr>
            <a:endParaRPr lang="en-US" sz="3460">
              <a:solidFill>
                <a:srgbClr val="01426A"/>
              </a:solidFill>
              <a:latin typeface="Public Sans"/>
              <a:ea typeface="Public Sans"/>
              <a:cs typeface="Public Sans"/>
              <a:sym typeface="Public Sans"/>
            </a:endParaRPr>
          </a:p>
          <a:p>
            <a:pPr algn="just">
              <a:lnSpc>
                <a:spcPts val="3668"/>
              </a:lnSpc>
            </a:pPr>
            <a:r>
              <a:rPr lang="en-US" sz="3460">
                <a:solidFill>
                  <a:srgbClr val="01426A"/>
                </a:solidFill>
                <a:latin typeface="Public Sans"/>
                <a:ea typeface="Public Sans"/>
                <a:cs typeface="Public Sans"/>
                <a:sym typeface="Public Sans"/>
              </a:rPr>
              <a:t>•It is the responsibility of the</a:t>
            </a:r>
            <a:r>
              <a:rPr lang="en-US" sz="3460" i="1">
                <a:solidFill>
                  <a:srgbClr val="01426A"/>
                </a:solidFill>
                <a:latin typeface="Public Sans Italics"/>
                <a:ea typeface="Public Sans Italics"/>
                <a:cs typeface="Public Sans Italics"/>
                <a:sym typeface="Public Sans Italics"/>
              </a:rPr>
              <a:t> </a:t>
            </a:r>
            <a:r>
              <a:rPr lang="en-US" sz="3460" u="sng">
                <a:solidFill>
                  <a:srgbClr val="01426A"/>
                </a:solidFill>
                <a:latin typeface="Public Sans"/>
                <a:ea typeface="Public Sans"/>
                <a:cs typeface="Public Sans"/>
                <a:sym typeface="Public Sans"/>
              </a:rPr>
              <a:t>Advisory Council to Communicate with Project Applicants and Staff</a:t>
            </a:r>
            <a:r>
              <a:rPr lang="en-US" sz="3460">
                <a:solidFill>
                  <a:srgbClr val="01426A"/>
                </a:solidFill>
                <a:latin typeface="Public Sans"/>
                <a:ea typeface="Public Sans"/>
                <a:cs typeface="Public Sans"/>
                <a:sym typeface="Public Sans"/>
              </a:rPr>
              <a:t> to Provide Advanced Notice before they Review a Project so that they may Attend Respective Meetings.</a:t>
            </a:r>
          </a:p>
          <a:p>
            <a:pPr algn="just">
              <a:lnSpc>
                <a:spcPts val="3668"/>
              </a:lnSpc>
            </a:pPr>
            <a:endParaRPr lang="en-US" sz="3460">
              <a:solidFill>
                <a:srgbClr val="01426A"/>
              </a:solidFill>
              <a:latin typeface="Public Sans"/>
              <a:ea typeface="Public Sans"/>
              <a:cs typeface="Public Sans"/>
              <a:sym typeface="Public Sans"/>
            </a:endParaRPr>
          </a:p>
          <a:p>
            <a:pPr algn="just">
              <a:lnSpc>
                <a:spcPts val="3668"/>
              </a:lnSpc>
              <a:spcBef>
                <a:spcPct val="0"/>
              </a:spcBef>
            </a:pPr>
            <a:r>
              <a:rPr lang="en-US" sz="3460">
                <a:solidFill>
                  <a:srgbClr val="01426A"/>
                </a:solidFill>
                <a:latin typeface="Public Sans"/>
                <a:ea typeface="Public Sans"/>
                <a:cs typeface="Public Sans"/>
                <a:sym typeface="Public Sans"/>
              </a:rPr>
              <a:t>•The Advisory Council should </a:t>
            </a:r>
            <a:r>
              <a:rPr lang="en-US" sz="3460" u="sng">
                <a:solidFill>
                  <a:srgbClr val="01426A"/>
                </a:solidFill>
                <a:latin typeface="Public Sans"/>
                <a:ea typeface="Public Sans"/>
                <a:cs typeface="Public Sans"/>
                <a:sym typeface="Public Sans"/>
              </a:rPr>
              <a:t>Request to be Notified</a:t>
            </a:r>
            <a:r>
              <a:rPr lang="en-US" sz="3460">
                <a:solidFill>
                  <a:srgbClr val="01426A"/>
                </a:solidFill>
                <a:latin typeface="Public Sans"/>
                <a:ea typeface="Public Sans"/>
                <a:cs typeface="Public Sans"/>
                <a:sym typeface="Public Sans"/>
              </a:rPr>
              <a:t> of Future Public Hearings on Projects as an Interested Party.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8" name="TextBox 8"/>
          <p:cNvSpPr txBox="1"/>
          <p:nvPr/>
        </p:nvSpPr>
        <p:spPr>
          <a:xfrm>
            <a:off x="3352800" y="4839237"/>
            <a:ext cx="11206625" cy="666849"/>
          </a:xfrm>
          <a:prstGeom prst="rect">
            <a:avLst/>
          </a:prstGeom>
        </p:spPr>
        <p:txBody>
          <a:bodyPr lIns="0" tIns="0" rIns="0" bIns="0" rtlCol="0" anchor="t">
            <a:spAutoFit/>
          </a:bodyPr>
          <a:lstStyle/>
          <a:p>
            <a:pPr algn="ctr">
              <a:lnSpc>
                <a:spcPts val="5194"/>
              </a:lnSpc>
              <a:spcBef>
                <a:spcPct val="0"/>
              </a:spcBef>
            </a:pPr>
            <a:r>
              <a:rPr lang="en-US" sz="5400" b="1" dirty="0">
                <a:solidFill>
                  <a:srgbClr val="83786F"/>
                </a:solidFill>
                <a:latin typeface="Public Sans Bold"/>
                <a:ea typeface="Public Sans Bold"/>
                <a:cs typeface="Public Sans Bold"/>
                <a:sym typeface="Public Sans Bold"/>
              </a:rPr>
              <a:t>PLANNING 101: CEQA</a:t>
            </a:r>
          </a:p>
        </p:txBody>
      </p:sp>
      <p:sp>
        <p:nvSpPr>
          <p:cNvPr id="9" name="AutoShape 9"/>
          <p:cNvSpPr/>
          <p:nvPr/>
        </p:nvSpPr>
        <p:spPr>
          <a:xfrm flipV="1">
            <a:off x="1154782" y="5448300"/>
            <a:ext cx="16230594" cy="38509"/>
          </a:xfrm>
          <a:prstGeom prst="line">
            <a:avLst/>
          </a:prstGeom>
          <a:ln w="9525" cap="flat">
            <a:solidFill>
              <a:srgbClr val="2B2C30"/>
            </a:solidFill>
            <a:prstDash val="solid"/>
            <a:headEnd type="none" w="sm" len="sm"/>
            <a:tailEnd type="none" w="sm" len="sm"/>
          </a:ln>
        </p:spPr>
        <p:txBody>
          <a:bodyPr/>
          <a:lstStyle/>
          <a:p>
            <a:endParaRPr lang="en-US"/>
          </a:p>
        </p:txBody>
      </p:sp>
    </p:spTree>
  </p:cSld>
  <p:clrMapOvr>
    <a:masterClrMapping/>
  </p:clrMapOvr>
  <p:transition>
    <p:wip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Freeform 4"/>
          <p:cNvSpPr/>
          <p:nvPr/>
        </p:nvSpPr>
        <p:spPr>
          <a:xfrm>
            <a:off x="246391" y="363665"/>
            <a:ext cx="3040247" cy="2816029"/>
          </a:xfrm>
          <a:custGeom>
            <a:avLst/>
            <a:gdLst/>
            <a:ahLst/>
            <a:cxnLst/>
            <a:rect l="l" t="t" r="r" b="b"/>
            <a:pathLst>
              <a:path w="3040247" h="2816029">
                <a:moveTo>
                  <a:pt x="0" y="0"/>
                </a:moveTo>
                <a:lnTo>
                  <a:pt x="3040247" y="0"/>
                </a:lnTo>
                <a:lnTo>
                  <a:pt x="3040247" y="2816029"/>
                </a:lnTo>
                <a:lnTo>
                  <a:pt x="0" y="2816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766514" y="3550667"/>
            <a:ext cx="12566516" cy="5299920"/>
          </a:xfrm>
          <a:prstGeom prst="rect">
            <a:avLst/>
          </a:prstGeom>
        </p:spPr>
        <p:txBody>
          <a:bodyPr lIns="0" tIns="0" rIns="0" bIns="0" rtlCol="0" anchor="t">
            <a:spAutoFit/>
          </a:bodyPr>
          <a:lstStyle/>
          <a:p>
            <a:pPr algn="l">
              <a:lnSpc>
                <a:spcPts val="5936"/>
              </a:lnSpc>
              <a:spcBef>
                <a:spcPct val="0"/>
              </a:spcBef>
            </a:pPr>
            <a:r>
              <a:rPr lang="en-US" sz="5600">
                <a:solidFill>
                  <a:srgbClr val="01426A"/>
                </a:solidFill>
                <a:latin typeface="Public Sans"/>
                <a:ea typeface="Public Sans"/>
                <a:cs typeface="Public Sans"/>
                <a:sym typeface="Public Sans"/>
              </a:rPr>
              <a:t>Purpose of CEQA</a:t>
            </a:r>
          </a:p>
          <a:p>
            <a:pPr algn="l">
              <a:lnSpc>
                <a:spcPts val="5936"/>
              </a:lnSpc>
              <a:spcBef>
                <a:spcPct val="0"/>
              </a:spcBef>
            </a:pPr>
            <a:endParaRPr lang="en-US" sz="5600">
              <a:solidFill>
                <a:srgbClr val="01426A"/>
              </a:solidFill>
              <a:latin typeface="Public Sans"/>
              <a:ea typeface="Public Sans"/>
              <a:cs typeface="Public Sans"/>
              <a:sym typeface="Public Sans"/>
            </a:endParaRPr>
          </a:p>
          <a:p>
            <a:pPr algn="l">
              <a:lnSpc>
                <a:spcPts val="5936"/>
              </a:lnSpc>
              <a:spcBef>
                <a:spcPct val="0"/>
              </a:spcBef>
            </a:pPr>
            <a:r>
              <a:rPr lang="en-US" sz="5600">
                <a:solidFill>
                  <a:srgbClr val="01426A"/>
                </a:solidFill>
                <a:latin typeface="Public Sans"/>
                <a:ea typeface="Public Sans"/>
                <a:cs typeface="Public Sans"/>
                <a:sym typeface="Public Sans"/>
              </a:rPr>
              <a:t>County CEQA Guidelines</a:t>
            </a:r>
          </a:p>
          <a:p>
            <a:pPr algn="l">
              <a:lnSpc>
                <a:spcPts val="5936"/>
              </a:lnSpc>
              <a:spcBef>
                <a:spcPct val="0"/>
              </a:spcBef>
            </a:pPr>
            <a:endParaRPr lang="en-US" sz="5600">
              <a:solidFill>
                <a:srgbClr val="01426A"/>
              </a:solidFill>
              <a:latin typeface="Public Sans"/>
              <a:ea typeface="Public Sans"/>
              <a:cs typeface="Public Sans"/>
              <a:sym typeface="Public Sans"/>
            </a:endParaRPr>
          </a:p>
          <a:p>
            <a:pPr algn="l">
              <a:lnSpc>
                <a:spcPts val="5936"/>
              </a:lnSpc>
              <a:spcBef>
                <a:spcPct val="0"/>
              </a:spcBef>
            </a:pPr>
            <a:r>
              <a:rPr lang="en-US" sz="5600">
                <a:solidFill>
                  <a:srgbClr val="01426A"/>
                </a:solidFill>
                <a:latin typeface="Public Sans"/>
                <a:ea typeface="Public Sans"/>
                <a:cs typeface="Public Sans"/>
                <a:sym typeface="Public Sans"/>
              </a:rPr>
              <a:t>County Environmental Review Process</a:t>
            </a:r>
          </a:p>
          <a:p>
            <a:pPr algn="l">
              <a:lnSpc>
                <a:spcPts val="5936"/>
              </a:lnSpc>
              <a:spcBef>
                <a:spcPct val="0"/>
              </a:spcBef>
            </a:pPr>
            <a:endParaRPr lang="en-US" sz="5600">
              <a:solidFill>
                <a:srgbClr val="01426A"/>
              </a:solidFill>
              <a:latin typeface="Public Sans"/>
              <a:ea typeface="Public Sans"/>
              <a:cs typeface="Public Sans"/>
              <a:sym typeface="Public Sans"/>
            </a:endParaRPr>
          </a:p>
          <a:p>
            <a:pPr algn="l">
              <a:lnSpc>
                <a:spcPts val="5936"/>
              </a:lnSpc>
              <a:spcBef>
                <a:spcPct val="0"/>
              </a:spcBef>
            </a:pPr>
            <a:r>
              <a:rPr lang="en-US" sz="5600">
                <a:solidFill>
                  <a:srgbClr val="01426A"/>
                </a:solidFill>
                <a:latin typeface="Public Sans"/>
                <a:ea typeface="Public Sans"/>
                <a:cs typeface="Public Sans"/>
                <a:sym typeface="Public Sans"/>
              </a:rPr>
              <a:t>Environmental Issues</a:t>
            </a:r>
          </a:p>
        </p:txBody>
      </p:sp>
      <p:sp>
        <p:nvSpPr>
          <p:cNvPr id="6" name="Freeform 6"/>
          <p:cNvSpPr/>
          <p:nvPr/>
        </p:nvSpPr>
        <p:spPr>
          <a:xfrm>
            <a:off x="752127" y="3483992"/>
            <a:ext cx="781925" cy="662504"/>
          </a:xfrm>
          <a:custGeom>
            <a:avLst/>
            <a:gdLst/>
            <a:ahLst/>
            <a:cxnLst/>
            <a:rect l="l" t="t" r="r" b="b"/>
            <a:pathLst>
              <a:path w="781925" h="662504">
                <a:moveTo>
                  <a:pt x="0" y="0"/>
                </a:moveTo>
                <a:lnTo>
                  <a:pt x="781924" y="0"/>
                </a:lnTo>
                <a:lnTo>
                  <a:pt x="781924" y="662503"/>
                </a:lnTo>
                <a:lnTo>
                  <a:pt x="0" y="6625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752127" y="5017718"/>
            <a:ext cx="781925" cy="662504"/>
          </a:xfrm>
          <a:custGeom>
            <a:avLst/>
            <a:gdLst/>
            <a:ahLst/>
            <a:cxnLst/>
            <a:rect l="l" t="t" r="r" b="b"/>
            <a:pathLst>
              <a:path w="781925" h="662504">
                <a:moveTo>
                  <a:pt x="0" y="0"/>
                </a:moveTo>
                <a:lnTo>
                  <a:pt x="781924" y="0"/>
                </a:lnTo>
                <a:lnTo>
                  <a:pt x="781924" y="662503"/>
                </a:lnTo>
                <a:lnTo>
                  <a:pt x="0" y="6625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752127" y="6695951"/>
            <a:ext cx="781925" cy="662504"/>
          </a:xfrm>
          <a:custGeom>
            <a:avLst/>
            <a:gdLst/>
            <a:ahLst/>
            <a:cxnLst/>
            <a:rect l="l" t="t" r="r" b="b"/>
            <a:pathLst>
              <a:path w="781925" h="662504">
                <a:moveTo>
                  <a:pt x="0" y="0"/>
                </a:moveTo>
                <a:lnTo>
                  <a:pt x="781924" y="0"/>
                </a:lnTo>
                <a:lnTo>
                  <a:pt x="781924" y="662503"/>
                </a:lnTo>
                <a:lnTo>
                  <a:pt x="0" y="6625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700586" y="8097818"/>
            <a:ext cx="781925" cy="662504"/>
          </a:xfrm>
          <a:custGeom>
            <a:avLst/>
            <a:gdLst/>
            <a:ahLst/>
            <a:cxnLst/>
            <a:rect l="l" t="t" r="r" b="b"/>
            <a:pathLst>
              <a:path w="781925" h="662504">
                <a:moveTo>
                  <a:pt x="0" y="0"/>
                </a:moveTo>
                <a:lnTo>
                  <a:pt x="781925" y="0"/>
                </a:lnTo>
                <a:lnTo>
                  <a:pt x="781925" y="662504"/>
                </a:lnTo>
                <a:lnTo>
                  <a:pt x="0" y="6625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8929483" y="6967684"/>
            <a:ext cx="7768989" cy="2855104"/>
          </a:xfrm>
          <a:custGeom>
            <a:avLst/>
            <a:gdLst/>
            <a:ahLst/>
            <a:cxnLst/>
            <a:rect l="l" t="t" r="r" b="b"/>
            <a:pathLst>
              <a:path w="7768989" h="2855104">
                <a:moveTo>
                  <a:pt x="0" y="0"/>
                </a:moveTo>
                <a:lnTo>
                  <a:pt x="7768990" y="0"/>
                </a:lnTo>
                <a:lnTo>
                  <a:pt x="7768990" y="2855104"/>
                </a:lnTo>
                <a:lnTo>
                  <a:pt x="0" y="28551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1"/>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12" name="TextBox 12"/>
          <p:cNvSpPr txBox="1"/>
          <p:nvPr/>
        </p:nvSpPr>
        <p:spPr>
          <a:xfrm>
            <a:off x="3286638" y="638429"/>
            <a:ext cx="13632443" cy="875792"/>
          </a:xfrm>
          <a:prstGeom prst="rect">
            <a:avLst/>
          </a:prstGeom>
        </p:spPr>
        <p:txBody>
          <a:bodyPr lIns="0" tIns="0" rIns="0" bIns="0" rtlCol="0" anchor="t">
            <a:spAutoFit/>
          </a:bodyPr>
          <a:lstStyle/>
          <a:p>
            <a:pPr algn="ctr">
              <a:lnSpc>
                <a:spcPts val="6783"/>
              </a:lnSpc>
              <a:spcBef>
                <a:spcPct val="0"/>
              </a:spcBef>
            </a:pPr>
            <a:r>
              <a:rPr lang="en-US" sz="6399">
                <a:solidFill>
                  <a:srgbClr val="01426A"/>
                </a:solidFill>
                <a:latin typeface="Playfair Display"/>
                <a:ea typeface="Playfair Display"/>
                <a:cs typeface="Playfair Display"/>
                <a:sym typeface="Playfair Display"/>
              </a:rPr>
              <a:t>California Environmental Quality Act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2514600" y="2470877"/>
            <a:ext cx="9462174" cy="5345246"/>
          </a:xfrm>
          <a:prstGeom prst="rect">
            <a:avLst/>
          </a:prstGeom>
        </p:spPr>
        <p:txBody>
          <a:bodyPr lIns="0" tIns="0" rIns="0" bIns="0" rtlCol="0" anchor="t">
            <a:spAutoFit/>
          </a:bodyPr>
          <a:lstStyle/>
          <a:p>
            <a:pPr algn="l">
              <a:lnSpc>
                <a:spcPts val="4656"/>
              </a:lnSpc>
              <a:spcBef>
                <a:spcPct val="0"/>
              </a:spcBef>
            </a:pPr>
            <a:r>
              <a:rPr lang="en-US" sz="4393">
                <a:solidFill>
                  <a:srgbClr val="01426A"/>
                </a:solidFill>
                <a:latin typeface="Public Sans"/>
                <a:ea typeface="Public Sans"/>
                <a:cs typeface="Public Sans"/>
                <a:sym typeface="Public Sans"/>
              </a:rPr>
              <a:t>Disclose Information</a:t>
            </a:r>
          </a:p>
          <a:p>
            <a:pPr algn="l">
              <a:lnSpc>
                <a:spcPts val="4656"/>
              </a:lnSpc>
              <a:spcBef>
                <a:spcPct val="0"/>
              </a:spcBef>
            </a:pPr>
            <a:endParaRPr lang="en-US" sz="4393">
              <a:solidFill>
                <a:srgbClr val="01426A"/>
              </a:solidFill>
              <a:latin typeface="Public Sans"/>
              <a:ea typeface="Public Sans"/>
              <a:cs typeface="Public Sans"/>
              <a:sym typeface="Public Sans"/>
            </a:endParaRPr>
          </a:p>
          <a:p>
            <a:pPr algn="l">
              <a:lnSpc>
                <a:spcPts val="4656"/>
              </a:lnSpc>
              <a:spcBef>
                <a:spcPct val="0"/>
              </a:spcBef>
            </a:pPr>
            <a:r>
              <a:rPr lang="en-US" sz="4393">
                <a:solidFill>
                  <a:srgbClr val="01426A"/>
                </a:solidFill>
                <a:latin typeface="Public Sans"/>
                <a:ea typeface="Public Sans"/>
                <a:cs typeface="Public Sans"/>
                <a:sym typeface="Public Sans"/>
              </a:rPr>
              <a:t>Identify ways to avoid the impacts</a:t>
            </a:r>
          </a:p>
          <a:p>
            <a:pPr algn="l">
              <a:lnSpc>
                <a:spcPts val="4656"/>
              </a:lnSpc>
              <a:spcBef>
                <a:spcPct val="0"/>
              </a:spcBef>
            </a:pPr>
            <a:endParaRPr lang="en-US" sz="4393">
              <a:solidFill>
                <a:srgbClr val="01426A"/>
              </a:solidFill>
              <a:latin typeface="Public Sans"/>
              <a:ea typeface="Public Sans"/>
              <a:cs typeface="Public Sans"/>
              <a:sym typeface="Public Sans"/>
            </a:endParaRPr>
          </a:p>
          <a:p>
            <a:pPr algn="l">
              <a:lnSpc>
                <a:spcPts val="4656"/>
              </a:lnSpc>
              <a:spcBef>
                <a:spcPct val="0"/>
              </a:spcBef>
            </a:pPr>
            <a:r>
              <a:rPr lang="en-US" sz="4393">
                <a:solidFill>
                  <a:srgbClr val="01426A"/>
                </a:solidFill>
                <a:latin typeface="Public Sans"/>
                <a:ea typeface="Public Sans"/>
                <a:cs typeface="Public Sans"/>
                <a:sym typeface="Public Sans"/>
              </a:rPr>
              <a:t>Consider Mitigation and Alternatives</a:t>
            </a:r>
          </a:p>
          <a:p>
            <a:pPr algn="l">
              <a:lnSpc>
                <a:spcPts val="4656"/>
              </a:lnSpc>
              <a:spcBef>
                <a:spcPct val="0"/>
              </a:spcBef>
            </a:pPr>
            <a:endParaRPr lang="en-US" sz="4393">
              <a:solidFill>
                <a:srgbClr val="01426A"/>
              </a:solidFill>
              <a:latin typeface="Public Sans"/>
              <a:ea typeface="Public Sans"/>
              <a:cs typeface="Public Sans"/>
              <a:sym typeface="Public Sans"/>
            </a:endParaRPr>
          </a:p>
          <a:p>
            <a:pPr algn="l">
              <a:lnSpc>
                <a:spcPts val="4656"/>
              </a:lnSpc>
              <a:spcBef>
                <a:spcPct val="0"/>
              </a:spcBef>
            </a:pPr>
            <a:r>
              <a:rPr lang="en-US" sz="4393">
                <a:solidFill>
                  <a:srgbClr val="01426A"/>
                </a:solidFill>
                <a:latin typeface="Public Sans"/>
                <a:ea typeface="Public Sans"/>
                <a:cs typeface="Public Sans"/>
                <a:sym typeface="Public Sans"/>
              </a:rPr>
              <a:t>Enhance Public Participation</a:t>
            </a:r>
          </a:p>
          <a:p>
            <a:pPr algn="l">
              <a:lnSpc>
                <a:spcPts val="4656"/>
              </a:lnSpc>
              <a:spcBef>
                <a:spcPct val="0"/>
              </a:spcBef>
            </a:pPr>
            <a:endParaRPr lang="en-US" sz="4393">
              <a:solidFill>
                <a:srgbClr val="01426A"/>
              </a:solidFill>
              <a:latin typeface="Public Sans"/>
              <a:ea typeface="Public Sans"/>
              <a:cs typeface="Public Sans"/>
              <a:sym typeface="Public Sans"/>
            </a:endParaRPr>
          </a:p>
          <a:p>
            <a:pPr algn="l">
              <a:lnSpc>
                <a:spcPts val="4656"/>
              </a:lnSpc>
              <a:spcBef>
                <a:spcPct val="0"/>
              </a:spcBef>
            </a:pPr>
            <a:r>
              <a:rPr lang="en-US" sz="4393">
                <a:solidFill>
                  <a:srgbClr val="01426A"/>
                </a:solidFill>
                <a:latin typeface="Public Sans"/>
                <a:ea typeface="Public Sans"/>
                <a:cs typeface="Public Sans"/>
                <a:sym typeface="Public Sans"/>
              </a:rPr>
              <a:t>Foster Interagency Cooperation </a:t>
            </a:r>
          </a:p>
        </p:txBody>
      </p:sp>
      <p:sp>
        <p:nvSpPr>
          <p:cNvPr id="5" name="Freeform 5"/>
          <p:cNvSpPr/>
          <p:nvPr/>
        </p:nvSpPr>
        <p:spPr>
          <a:xfrm>
            <a:off x="424442" y="247791"/>
            <a:ext cx="780909" cy="780909"/>
          </a:xfrm>
          <a:custGeom>
            <a:avLst/>
            <a:gdLst/>
            <a:ahLst/>
            <a:cxnLst/>
            <a:rect l="l" t="t" r="r" b="b"/>
            <a:pathLst>
              <a:path w="780909" h="780909">
                <a:moveTo>
                  <a:pt x="0" y="0"/>
                </a:moveTo>
                <a:lnTo>
                  <a:pt x="780909" y="0"/>
                </a:lnTo>
                <a:lnTo>
                  <a:pt x="780909" y="780909"/>
                </a:lnTo>
                <a:lnTo>
                  <a:pt x="0" y="7809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738798" y="2423252"/>
            <a:ext cx="798054" cy="798054"/>
          </a:xfrm>
          <a:custGeom>
            <a:avLst/>
            <a:gdLst/>
            <a:ahLst/>
            <a:cxnLst/>
            <a:rect l="l" t="t" r="r" b="b"/>
            <a:pathLst>
              <a:path w="798054" h="798054">
                <a:moveTo>
                  <a:pt x="0" y="0"/>
                </a:moveTo>
                <a:lnTo>
                  <a:pt x="798054" y="0"/>
                </a:lnTo>
                <a:lnTo>
                  <a:pt x="798054" y="798054"/>
                </a:lnTo>
                <a:lnTo>
                  <a:pt x="0" y="7980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500898" y="3531968"/>
            <a:ext cx="1273854" cy="759680"/>
          </a:xfrm>
          <a:custGeom>
            <a:avLst/>
            <a:gdLst/>
            <a:ahLst/>
            <a:cxnLst/>
            <a:rect l="l" t="t" r="r" b="b"/>
            <a:pathLst>
              <a:path w="1273854" h="759680">
                <a:moveTo>
                  <a:pt x="0" y="0"/>
                </a:moveTo>
                <a:lnTo>
                  <a:pt x="1273854" y="0"/>
                </a:lnTo>
                <a:lnTo>
                  <a:pt x="1273854" y="759680"/>
                </a:lnTo>
                <a:lnTo>
                  <a:pt x="0" y="7596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785569" y="4495876"/>
            <a:ext cx="704512" cy="987058"/>
          </a:xfrm>
          <a:custGeom>
            <a:avLst/>
            <a:gdLst/>
            <a:ahLst/>
            <a:cxnLst/>
            <a:rect l="l" t="t" r="r" b="b"/>
            <a:pathLst>
              <a:path w="704512" h="987058">
                <a:moveTo>
                  <a:pt x="0" y="0"/>
                </a:moveTo>
                <a:lnTo>
                  <a:pt x="704512" y="0"/>
                </a:lnTo>
                <a:lnTo>
                  <a:pt x="704512" y="987058"/>
                </a:lnTo>
                <a:lnTo>
                  <a:pt x="0" y="9870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559518" y="5797259"/>
            <a:ext cx="1086584" cy="869267"/>
          </a:xfrm>
          <a:custGeom>
            <a:avLst/>
            <a:gdLst/>
            <a:ahLst/>
            <a:cxnLst/>
            <a:rect l="l" t="t" r="r" b="b"/>
            <a:pathLst>
              <a:path w="1086584" h="869267">
                <a:moveTo>
                  <a:pt x="0" y="0"/>
                </a:moveTo>
                <a:lnTo>
                  <a:pt x="1086584" y="0"/>
                </a:lnTo>
                <a:lnTo>
                  <a:pt x="1086584" y="869267"/>
                </a:lnTo>
                <a:lnTo>
                  <a:pt x="0" y="8692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599234" y="6866551"/>
            <a:ext cx="1046867" cy="925169"/>
          </a:xfrm>
          <a:custGeom>
            <a:avLst/>
            <a:gdLst/>
            <a:ahLst/>
            <a:cxnLst/>
            <a:rect l="l" t="t" r="r" b="b"/>
            <a:pathLst>
              <a:path w="1046867" h="925169">
                <a:moveTo>
                  <a:pt x="0" y="0"/>
                </a:moveTo>
                <a:lnTo>
                  <a:pt x="1046868" y="0"/>
                </a:lnTo>
                <a:lnTo>
                  <a:pt x="1046868" y="925169"/>
                </a:lnTo>
                <a:lnTo>
                  <a:pt x="0" y="9251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TextBox 11"/>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12" name="TextBox 12"/>
          <p:cNvSpPr txBox="1"/>
          <p:nvPr/>
        </p:nvSpPr>
        <p:spPr>
          <a:xfrm>
            <a:off x="1525996" y="318918"/>
            <a:ext cx="10818404" cy="709782"/>
          </a:xfrm>
          <a:prstGeom prst="rect">
            <a:avLst/>
          </a:prstGeom>
        </p:spPr>
        <p:txBody>
          <a:bodyPr wrap="square" lIns="0" tIns="0" rIns="0" bIns="0" rtlCol="0" anchor="t">
            <a:spAutoFit/>
          </a:bodyPr>
          <a:lstStyle/>
          <a:p>
            <a:pPr algn="ctr">
              <a:lnSpc>
                <a:spcPts val="5406"/>
              </a:lnSpc>
              <a:spcBef>
                <a:spcPct val="0"/>
              </a:spcBef>
            </a:pPr>
            <a:r>
              <a:rPr lang="en-US" sz="5100" dirty="0">
                <a:solidFill>
                  <a:srgbClr val="01426A"/>
                </a:solidFill>
                <a:latin typeface="Playfair Display"/>
                <a:ea typeface="Playfair Display"/>
                <a:cs typeface="Playfair Display"/>
                <a:sym typeface="Playfair Display"/>
              </a:rPr>
              <a:t>BASIC PURPOSE OF CEQA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4077424" y="2322078"/>
            <a:ext cx="9760375" cy="2821422"/>
            <a:chOff x="0" y="0"/>
            <a:chExt cx="2570634" cy="743091"/>
          </a:xfrm>
        </p:grpSpPr>
        <p:sp>
          <p:nvSpPr>
            <p:cNvPr id="5" name="Freeform 5"/>
            <p:cNvSpPr/>
            <p:nvPr/>
          </p:nvSpPr>
          <p:spPr>
            <a:xfrm>
              <a:off x="0" y="0"/>
              <a:ext cx="2570634" cy="743091"/>
            </a:xfrm>
            <a:custGeom>
              <a:avLst/>
              <a:gdLst/>
              <a:ahLst/>
              <a:cxnLst/>
              <a:rect l="l" t="t" r="r" b="b"/>
              <a:pathLst>
                <a:path w="2570634" h="743091">
                  <a:moveTo>
                    <a:pt x="40453" y="0"/>
                  </a:moveTo>
                  <a:lnTo>
                    <a:pt x="2530181" y="0"/>
                  </a:lnTo>
                  <a:cubicBezTo>
                    <a:pt x="2540909" y="0"/>
                    <a:pt x="2551199" y="4262"/>
                    <a:pt x="2558785" y="11848"/>
                  </a:cubicBezTo>
                  <a:cubicBezTo>
                    <a:pt x="2566372" y="19435"/>
                    <a:pt x="2570634" y="29724"/>
                    <a:pt x="2570634" y="40453"/>
                  </a:cubicBezTo>
                  <a:lnTo>
                    <a:pt x="2570634" y="702637"/>
                  </a:lnTo>
                  <a:cubicBezTo>
                    <a:pt x="2570634" y="713366"/>
                    <a:pt x="2566372" y="723656"/>
                    <a:pt x="2558785" y="731242"/>
                  </a:cubicBezTo>
                  <a:cubicBezTo>
                    <a:pt x="2551199" y="738829"/>
                    <a:pt x="2540909" y="743091"/>
                    <a:pt x="2530181" y="743091"/>
                  </a:cubicBezTo>
                  <a:lnTo>
                    <a:pt x="40453" y="743091"/>
                  </a:lnTo>
                  <a:cubicBezTo>
                    <a:pt x="29724" y="743091"/>
                    <a:pt x="19435" y="738829"/>
                    <a:pt x="11848" y="731242"/>
                  </a:cubicBezTo>
                  <a:cubicBezTo>
                    <a:pt x="4262" y="723656"/>
                    <a:pt x="0" y="713366"/>
                    <a:pt x="0" y="702637"/>
                  </a:cubicBezTo>
                  <a:lnTo>
                    <a:pt x="0" y="40453"/>
                  </a:lnTo>
                  <a:cubicBezTo>
                    <a:pt x="0" y="29724"/>
                    <a:pt x="4262" y="19435"/>
                    <a:pt x="11848" y="11848"/>
                  </a:cubicBezTo>
                  <a:cubicBezTo>
                    <a:pt x="19435" y="4262"/>
                    <a:pt x="29724" y="0"/>
                    <a:pt x="40453" y="0"/>
                  </a:cubicBezTo>
                  <a:close/>
                </a:path>
              </a:pathLst>
            </a:custGeom>
            <a:solidFill>
              <a:srgbClr val="9C9389"/>
            </a:solidFill>
          </p:spPr>
          <p:txBody>
            <a:bodyPr/>
            <a:lstStyle/>
            <a:p>
              <a:endParaRPr lang="en-US"/>
            </a:p>
          </p:txBody>
        </p:sp>
        <p:sp>
          <p:nvSpPr>
            <p:cNvPr id="6" name="TextBox 6"/>
            <p:cNvSpPr txBox="1"/>
            <p:nvPr/>
          </p:nvSpPr>
          <p:spPr>
            <a:xfrm>
              <a:off x="0" y="9525"/>
              <a:ext cx="2570634" cy="733566"/>
            </a:xfrm>
            <a:prstGeom prst="rect">
              <a:avLst/>
            </a:prstGeom>
          </p:spPr>
          <p:txBody>
            <a:bodyPr lIns="50800" tIns="50800" rIns="50800" bIns="50800" rtlCol="0" anchor="ctr"/>
            <a:lstStyle/>
            <a:p>
              <a:pPr algn="ctr">
                <a:lnSpc>
                  <a:spcPts val="2120"/>
                </a:lnSpc>
              </a:pPr>
              <a:endParaRPr/>
            </a:p>
          </p:txBody>
        </p:sp>
      </p:grpSp>
      <p:grpSp>
        <p:nvGrpSpPr>
          <p:cNvPr id="7" name="Group 7"/>
          <p:cNvGrpSpPr/>
          <p:nvPr/>
        </p:nvGrpSpPr>
        <p:grpSpPr>
          <a:xfrm>
            <a:off x="4516083" y="1680587"/>
            <a:ext cx="8883057" cy="1282981"/>
            <a:chOff x="0" y="0"/>
            <a:chExt cx="2339571" cy="337905"/>
          </a:xfrm>
        </p:grpSpPr>
        <p:sp>
          <p:nvSpPr>
            <p:cNvPr id="8" name="Freeform 8"/>
            <p:cNvSpPr/>
            <p:nvPr/>
          </p:nvSpPr>
          <p:spPr>
            <a:xfrm>
              <a:off x="0" y="0"/>
              <a:ext cx="2339571" cy="337905"/>
            </a:xfrm>
            <a:custGeom>
              <a:avLst/>
              <a:gdLst/>
              <a:ahLst/>
              <a:cxnLst/>
              <a:rect l="l" t="t" r="r" b="b"/>
              <a:pathLst>
                <a:path w="2339571" h="337905">
                  <a:moveTo>
                    <a:pt x="44448" y="0"/>
                  </a:moveTo>
                  <a:lnTo>
                    <a:pt x="2295122" y="0"/>
                  </a:lnTo>
                  <a:cubicBezTo>
                    <a:pt x="2306911" y="0"/>
                    <a:pt x="2318216" y="4683"/>
                    <a:pt x="2326552" y="13019"/>
                  </a:cubicBezTo>
                  <a:cubicBezTo>
                    <a:pt x="2334888" y="21354"/>
                    <a:pt x="2339571" y="32660"/>
                    <a:pt x="2339571" y="44448"/>
                  </a:cubicBezTo>
                  <a:lnTo>
                    <a:pt x="2339571" y="293456"/>
                  </a:lnTo>
                  <a:cubicBezTo>
                    <a:pt x="2339571" y="318004"/>
                    <a:pt x="2319670" y="337905"/>
                    <a:pt x="2295122" y="337905"/>
                  </a:cubicBezTo>
                  <a:lnTo>
                    <a:pt x="44448" y="337905"/>
                  </a:lnTo>
                  <a:cubicBezTo>
                    <a:pt x="19900" y="337905"/>
                    <a:pt x="0" y="318004"/>
                    <a:pt x="0" y="293456"/>
                  </a:cubicBezTo>
                  <a:lnTo>
                    <a:pt x="0" y="44448"/>
                  </a:lnTo>
                  <a:cubicBezTo>
                    <a:pt x="0" y="19900"/>
                    <a:pt x="19900" y="0"/>
                    <a:pt x="44448" y="0"/>
                  </a:cubicBezTo>
                  <a:close/>
                </a:path>
              </a:pathLst>
            </a:custGeom>
            <a:solidFill>
              <a:srgbClr val="EFEEE7"/>
            </a:solidFill>
          </p:spPr>
          <p:txBody>
            <a:bodyPr/>
            <a:lstStyle/>
            <a:p>
              <a:endParaRPr lang="en-US"/>
            </a:p>
          </p:txBody>
        </p:sp>
        <p:sp>
          <p:nvSpPr>
            <p:cNvPr id="9" name="TextBox 9"/>
            <p:cNvSpPr txBox="1"/>
            <p:nvPr/>
          </p:nvSpPr>
          <p:spPr>
            <a:xfrm>
              <a:off x="0" y="9525"/>
              <a:ext cx="2339571" cy="328380"/>
            </a:xfrm>
            <a:prstGeom prst="rect">
              <a:avLst/>
            </a:prstGeom>
          </p:spPr>
          <p:txBody>
            <a:bodyPr lIns="50800" tIns="50800" rIns="50800" bIns="50800" rtlCol="0" anchor="ctr"/>
            <a:lstStyle/>
            <a:p>
              <a:pPr algn="ctr">
                <a:lnSpc>
                  <a:spcPts val="2120"/>
                </a:lnSpc>
              </a:pPr>
              <a:endParaRPr/>
            </a:p>
          </p:txBody>
        </p:sp>
      </p:grpSp>
      <p:sp>
        <p:nvSpPr>
          <p:cNvPr id="10" name="Freeform 10"/>
          <p:cNvSpPr/>
          <p:nvPr/>
        </p:nvSpPr>
        <p:spPr>
          <a:xfrm rot="486997">
            <a:off x="7586813" y="6398888"/>
            <a:ext cx="3160259" cy="3168180"/>
          </a:xfrm>
          <a:custGeom>
            <a:avLst/>
            <a:gdLst/>
            <a:ahLst/>
            <a:cxnLst/>
            <a:rect l="l" t="t" r="r" b="b"/>
            <a:pathLst>
              <a:path w="3160259" h="3168180">
                <a:moveTo>
                  <a:pt x="0" y="0"/>
                </a:moveTo>
                <a:lnTo>
                  <a:pt x="3160260" y="0"/>
                </a:lnTo>
                <a:lnTo>
                  <a:pt x="3160260" y="3168180"/>
                </a:lnTo>
                <a:lnTo>
                  <a:pt x="0" y="31681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2503425" y="6675139"/>
            <a:ext cx="915290" cy="914358"/>
          </a:xfrm>
          <a:custGeom>
            <a:avLst/>
            <a:gdLst/>
            <a:ahLst/>
            <a:cxnLst/>
            <a:rect l="l" t="t" r="r" b="b"/>
            <a:pathLst>
              <a:path w="915290" h="914358">
                <a:moveTo>
                  <a:pt x="0" y="0"/>
                </a:moveTo>
                <a:lnTo>
                  <a:pt x="915290" y="0"/>
                </a:lnTo>
                <a:lnTo>
                  <a:pt x="915290" y="914359"/>
                </a:lnTo>
                <a:lnTo>
                  <a:pt x="0" y="9143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4672633" y="6781646"/>
            <a:ext cx="864058" cy="1118521"/>
          </a:xfrm>
          <a:custGeom>
            <a:avLst/>
            <a:gdLst/>
            <a:ahLst/>
            <a:cxnLst/>
            <a:rect l="l" t="t" r="r" b="b"/>
            <a:pathLst>
              <a:path w="864058" h="1118521">
                <a:moveTo>
                  <a:pt x="0" y="0"/>
                </a:moveTo>
                <a:lnTo>
                  <a:pt x="864057" y="0"/>
                </a:lnTo>
                <a:lnTo>
                  <a:pt x="864057" y="1118521"/>
                </a:lnTo>
                <a:lnTo>
                  <a:pt x="0" y="11185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536690" y="9150700"/>
            <a:ext cx="950281" cy="889701"/>
          </a:xfrm>
          <a:custGeom>
            <a:avLst/>
            <a:gdLst/>
            <a:ahLst/>
            <a:cxnLst/>
            <a:rect l="l" t="t" r="r" b="b"/>
            <a:pathLst>
              <a:path w="950281" h="889701">
                <a:moveTo>
                  <a:pt x="0" y="0"/>
                </a:moveTo>
                <a:lnTo>
                  <a:pt x="950282" y="0"/>
                </a:lnTo>
                <a:lnTo>
                  <a:pt x="950282" y="889701"/>
                </a:lnTo>
                <a:lnTo>
                  <a:pt x="0" y="8897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a:off x="329410" y="151414"/>
            <a:ext cx="877286" cy="877286"/>
          </a:xfrm>
          <a:custGeom>
            <a:avLst/>
            <a:gdLst/>
            <a:ahLst/>
            <a:cxnLst/>
            <a:rect l="l" t="t" r="r" b="b"/>
            <a:pathLst>
              <a:path w="877286" h="877286">
                <a:moveTo>
                  <a:pt x="0" y="0"/>
                </a:moveTo>
                <a:lnTo>
                  <a:pt x="877286" y="0"/>
                </a:lnTo>
                <a:lnTo>
                  <a:pt x="877286" y="877286"/>
                </a:lnTo>
                <a:lnTo>
                  <a:pt x="0" y="8772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TextBox 15"/>
          <p:cNvSpPr txBox="1"/>
          <p:nvPr/>
        </p:nvSpPr>
        <p:spPr>
          <a:xfrm>
            <a:off x="8344324" y="5807418"/>
            <a:ext cx="1599351" cy="540428"/>
          </a:xfrm>
          <a:prstGeom prst="rect">
            <a:avLst/>
          </a:prstGeom>
        </p:spPr>
        <p:txBody>
          <a:bodyPr lIns="0" tIns="0" rIns="0" bIns="0" rtlCol="0" anchor="t">
            <a:spAutoFit/>
          </a:bodyPr>
          <a:lstStyle/>
          <a:p>
            <a:pPr algn="ctr">
              <a:lnSpc>
                <a:spcPts val="2120"/>
              </a:lnSpc>
              <a:spcBef>
                <a:spcPct val="0"/>
              </a:spcBef>
            </a:pPr>
            <a:r>
              <a:rPr lang="en-US" sz="2000">
                <a:solidFill>
                  <a:srgbClr val="5C462B"/>
                </a:solidFill>
                <a:latin typeface="Playfair Display"/>
                <a:ea typeface="Playfair Display"/>
                <a:cs typeface="Playfair Display"/>
                <a:sym typeface="Playfair Display"/>
              </a:rPr>
              <a:t>Adopted by BOS</a:t>
            </a:r>
          </a:p>
        </p:txBody>
      </p:sp>
      <p:sp>
        <p:nvSpPr>
          <p:cNvPr id="16" name="Freeform 16"/>
          <p:cNvSpPr/>
          <p:nvPr/>
        </p:nvSpPr>
        <p:spPr>
          <a:xfrm>
            <a:off x="7160065" y="5475236"/>
            <a:ext cx="1229509" cy="1176217"/>
          </a:xfrm>
          <a:custGeom>
            <a:avLst/>
            <a:gdLst/>
            <a:ahLst/>
            <a:cxnLst/>
            <a:rect l="l" t="t" r="r" b="b"/>
            <a:pathLst>
              <a:path w="1229509" h="1176217">
                <a:moveTo>
                  <a:pt x="0" y="0"/>
                </a:moveTo>
                <a:lnTo>
                  <a:pt x="1229509" y="0"/>
                </a:lnTo>
                <a:lnTo>
                  <a:pt x="1229509" y="1176217"/>
                </a:lnTo>
                <a:lnTo>
                  <a:pt x="0" y="1176217"/>
                </a:lnTo>
                <a:lnTo>
                  <a:pt x="0" y="0"/>
                </a:lnTo>
                <a:close/>
              </a:path>
            </a:pathLst>
          </a:custGeom>
          <a:blipFill>
            <a:blip r:embed="rId13"/>
            <a:stretch>
              <a:fillRect/>
            </a:stretch>
          </a:blipFill>
        </p:spPr>
        <p:txBody>
          <a:bodyPr/>
          <a:lstStyle/>
          <a:p>
            <a:endParaRPr lang="en-US"/>
          </a:p>
        </p:txBody>
      </p:sp>
      <p:sp>
        <p:nvSpPr>
          <p:cNvPr id="17" name="Freeform 17"/>
          <p:cNvSpPr/>
          <p:nvPr/>
        </p:nvSpPr>
        <p:spPr>
          <a:xfrm>
            <a:off x="12112770" y="9123023"/>
            <a:ext cx="1696600" cy="833455"/>
          </a:xfrm>
          <a:custGeom>
            <a:avLst/>
            <a:gdLst/>
            <a:ahLst/>
            <a:cxnLst/>
            <a:rect l="l" t="t" r="r" b="b"/>
            <a:pathLst>
              <a:path w="1696600" h="833455">
                <a:moveTo>
                  <a:pt x="0" y="0"/>
                </a:moveTo>
                <a:lnTo>
                  <a:pt x="1696600" y="0"/>
                </a:lnTo>
                <a:lnTo>
                  <a:pt x="1696600" y="833455"/>
                </a:lnTo>
                <a:lnTo>
                  <a:pt x="0" y="8334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TextBox 18"/>
          <p:cNvSpPr txBox="1"/>
          <p:nvPr/>
        </p:nvSpPr>
        <p:spPr>
          <a:xfrm>
            <a:off x="1337471" y="218089"/>
            <a:ext cx="11845129" cy="732367"/>
          </a:xfrm>
          <a:prstGeom prst="rect">
            <a:avLst/>
          </a:prstGeom>
        </p:spPr>
        <p:txBody>
          <a:bodyPr wrap="square" lIns="0" tIns="0" rIns="0" bIns="0" rtlCol="0" anchor="t">
            <a:spAutoFit/>
          </a:bodyPr>
          <a:lstStyle/>
          <a:p>
            <a:pPr algn="ctr">
              <a:lnSpc>
                <a:spcPts val="5618"/>
              </a:lnSpc>
              <a:spcBef>
                <a:spcPct val="0"/>
              </a:spcBef>
            </a:pPr>
            <a:r>
              <a:rPr lang="en-US" sz="5300" dirty="0">
                <a:solidFill>
                  <a:srgbClr val="01426A"/>
                </a:solidFill>
                <a:latin typeface="Playfair Display"/>
                <a:ea typeface="Playfair Display"/>
                <a:cs typeface="Playfair Display"/>
                <a:sym typeface="Playfair Display"/>
              </a:rPr>
              <a:t>COUNTY CEQA GUIDELINES</a:t>
            </a:r>
          </a:p>
        </p:txBody>
      </p:sp>
      <p:sp>
        <p:nvSpPr>
          <p:cNvPr id="19" name="TextBox 19"/>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20" name="TextBox 20"/>
          <p:cNvSpPr txBox="1"/>
          <p:nvPr/>
        </p:nvSpPr>
        <p:spPr>
          <a:xfrm>
            <a:off x="4498938" y="2087416"/>
            <a:ext cx="8900203" cy="876046"/>
          </a:xfrm>
          <a:prstGeom prst="rect">
            <a:avLst/>
          </a:prstGeom>
        </p:spPr>
        <p:txBody>
          <a:bodyPr lIns="0" tIns="0" rIns="0" bIns="0" rtlCol="0" anchor="t">
            <a:spAutoFit/>
          </a:bodyPr>
          <a:lstStyle/>
          <a:p>
            <a:pPr algn="ctr">
              <a:lnSpc>
                <a:spcPts val="3392"/>
              </a:lnSpc>
              <a:spcBef>
                <a:spcPct val="0"/>
              </a:spcBef>
            </a:pPr>
            <a:r>
              <a:rPr lang="en-US" sz="3200">
                <a:solidFill>
                  <a:srgbClr val="01426A"/>
                </a:solidFill>
                <a:latin typeface="Public Sans"/>
                <a:ea typeface="Public Sans"/>
                <a:cs typeface="Public Sans"/>
                <a:sym typeface="Public Sans"/>
              </a:rPr>
              <a:t>Definitions, Procedures, Criteria and Objectives for Implementing CEQA</a:t>
            </a:r>
          </a:p>
        </p:txBody>
      </p:sp>
      <p:sp>
        <p:nvSpPr>
          <p:cNvPr id="21" name="TextBox 21"/>
          <p:cNvSpPr txBox="1"/>
          <p:nvPr/>
        </p:nvSpPr>
        <p:spPr>
          <a:xfrm>
            <a:off x="4326723" y="3496969"/>
            <a:ext cx="9237853" cy="1358900"/>
          </a:xfrm>
          <a:prstGeom prst="rect">
            <a:avLst/>
          </a:prstGeom>
        </p:spPr>
        <p:txBody>
          <a:bodyPr lIns="0" tIns="0" rIns="0" bIns="0" rtlCol="0" anchor="t">
            <a:spAutoFit/>
          </a:bodyPr>
          <a:lstStyle/>
          <a:p>
            <a:pPr algn="just">
              <a:lnSpc>
                <a:spcPts val="2649"/>
              </a:lnSpc>
              <a:spcBef>
                <a:spcPct val="0"/>
              </a:spcBef>
            </a:pPr>
            <a:r>
              <a:rPr lang="en-US" sz="2499">
                <a:solidFill>
                  <a:srgbClr val="EFEEE7"/>
                </a:solidFill>
                <a:latin typeface="Public Sans"/>
                <a:ea typeface="Public Sans"/>
                <a:cs typeface="Public Sans"/>
                <a:sym typeface="Public Sans"/>
              </a:rPr>
              <a:t>Facilitate County compliance with CEQA, Standardize Procedures for the Evaluation of Projects, and Preparation of Environmental Documents when the County is the Lead, Responsible, or Reviewing Agency under CEQA.</a:t>
            </a:r>
          </a:p>
        </p:txBody>
      </p:sp>
      <p:sp>
        <p:nvSpPr>
          <p:cNvPr id="22" name="TextBox 22"/>
          <p:cNvSpPr txBox="1"/>
          <p:nvPr/>
        </p:nvSpPr>
        <p:spPr>
          <a:xfrm>
            <a:off x="5702388" y="7093098"/>
            <a:ext cx="1676599" cy="807149"/>
          </a:xfrm>
          <a:prstGeom prst="rect">
            <a:avLst/>
          </a:prstGeom>
        </p:spPr>
        <p:txBody>
          <a:bodyPr lIns="0" tIns="0" rIns="0" bIns="0" rtlCol="0" anchor="t">
            <a:spAutoFit/>
          </a:bodyPr>
          <a:lstStyle/>
          <a:p>
            <a:pPr algn="ctr">
              <a:lnSpc>
                <a:spcPts val="2119"/>
              </a:lnSpc>
              <a:spcBef>
                <a:spcPct val="0"/>
              </a:spcBef>
            </a:pPr>
            <a:r>
              <a:rPr lang="en-US" sz="1999">
                <a:solidFill>
                  <a:srgbClr val="01426A"/>
                </a:solidFill>
                <a:latin typeface="Playfair Display"/>
                <a:ea typeface="Playfair Display"/>
                <a:cs typeface="Playfair Display"/>
                <a:sym typeface="Playfair Display"/>
              </a:rPr>
              <a:t>Standardize CEQA Procedures</a:t>
            </a:r>
          </a:p>
        </p:txBody>
      </p:sp>
      <p:sp>
        <p:nvSpPr>
          <p:cNvPr id="23" name="TextBox 23"/>
          <p:cNvSpPr txBox="1"/>
          <p:nvPr/>
        </p:nvSpPr>
        <p:spPr>
          <a:xfrm>
            <a:off x="6368400" y="9463768"/>
            <a:ext cx="2021174" cy="540428"/>
          </a:xfrm>
          <a:prstGeom prst="rect">
            <a:avLst/>
          </a:prstGeom>
        </p:spPr>
        <p:txBody>
          <a:bodyPr lIns="0" tIns="0" rIns="0" bIns="0" rtlCol="0" anchor="t">
            <a:spAutoFit/>
          </a:bodyPr>
          <a:lstStyle/>
          <a:p>
            <a:pPr algn="ctr">
              <a:lnSpc>
                <a:spcPts val="2120"/>
              </a:lnSpc>
              <a:spcBef>
                <a:spcPct val="0"/>
              </a:spcBef>
            </a:pPr>
            <a:r>
              <a:rPr lang="en-US" sz="2000">
                <a:solidFill>
                  <a:srgbClr val="5C462B"/>
                </a:solidFill>
                <a:latin typeface="Playfair Display"/>
                <a:ea typeface="Playfair Display"/>
                <a:cs typeface="Playfair Display"/>
                <a:sym typeface="Playfair Display"/>
              </a:rPr>
              <a:t>Ensure Public Participation</a:t>
            </a:r>
          </a:p>
        </p:txBody>
      </p:sp>
      <p:sp>
        <p:nvSpPr>
          <p:cNvPr id="24" name="TextBox 24"/>
          <p:cNvSpPr txBox="1"/>
          <p:nvPr/>
        </p:nvSpPr>
        <p:spPr>
          <a:xfrm>
            <a:off x="10582090" y="6703714"/>
            <a:ext cx="1921335" cy="807149"/>
          </a:xfrm>
          <a:prstGeom prst="rect">
            <a:avLst/>
          </a:prstGeom>
        </p:spPr>
        <p:txBody>
          <a:bodyPr lIns="0" tIns="0" rIns="0" bIns="0" rtlCol="0" anchor="t">
            <a:spAutoFit/>
          </a:bodyPr>
          <a:lstStyle/>
          <a:p>
            <a:pPr algn="ctr">
              <a:lnSpc>
                <a:spcPts val="2120"/>
              </a:lnSpc>
              <a:spcBef>
                <a:spcPct val="0"/>
              </a:spcBef>
            </a:pPr>
            <a:r>
              <a:rPr lang="en-US" sz="2000">
                <a:solidFill>
                  <a:srgbClr val="01426A"/>
                </a:solidFill>
                <a:latin typeface="Playfair Display"/>
                <a:ea typeface="Playfair Display"/>
                <a:cs typeface="Playfair Display"/>
                <a:sym typeface="Playfair Display"/>
              </a:rPr>
              <a:t>Assure Compliance with State Law</a:t>
            </a:r>
          </a:p>
        </p:txBody>
      </p:sp>
      <p:sp>
        <p:nvSpPr>
          <p:cNvPr id="25" name="TextBox 25"/>
          <p:cNvSpPr txBox="1"/>
          <p:nvPr/>
        </p:nvSpPr>
        <p:spPr>
          <a:xfrm>
            <a:off x="10317412" y="9002400"/>
            <a:ext cx="1857248" cy="540428"/>
          </a:xfrm>
          <a:prstGeom prst="rect">
            <a:avLst/>
          </a:prstGeom>
        </p:spPr>
        <p:txBody>
          <a:bodyPr lIns="0" tIns="0" rIns="0" bIns="0" rtlCol="0" anchor="t">
            <a:spAutoFit/>
          </a:bodyPr>
          <a:lstStyle/>
          <a:p>
            <a:pPr algn="ctr">
              <a:lnSpc>
                <a:spcPts val="2120"/>
              </a:lnSpc>
              <a:spcBef>
                <a:spcPct val="0"/>
              </a:spcBef>
            </a:pPr>
            <a:r>
              <a:rPr lang="en-US" sz="2000">
                <a:solidFill>
                  <a:srgbClr val="5C462B"/>
                </a:solidFill>
                <a:latin typeface="Playfair Display"/>
                <a:ea typeface="Playfair Display"/>
                <a:cs typeface="Playfair Display"/>
                <a:sym typeface="Playfair Display"/>
              </a:rPr>
              <a:t>Implement CEQA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Freeform 4"/>
          <p:cNvSpPr/>
          <p:nvPr/>
        </p:nvSpPr>
        <p:spPr>
          <a:xfrm>
            <a:off x="391154" y="310447"/>
            <a:ext cx="870184" cy="870184"/>
          </a:xfrm>
          <a:custGeom>
            <a:avLst/>
            <a:gdLst/>
            <a:ahLst/>
            <a:cxnLst/>
            <a:rect l="l" t="t" r="r" b="b"/>
            <a:pathLst>
              <a:path w="870184" h="870184">
                <a:moveTo>
                  <a:pt x="0" y="0"/>
                </a:moveTo>
                <a:lnTo>
                  <a:pt x="870184" y="0"/>
                </a:lnTo>
                <a:lnTo>
                  <a:pt x="870184" y="870184"/>
                </a:lnTo>
                <a:lnTo>
                  <a:pt x="0" y="870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6685917" y="2023675"/>
            <a:ext cx="3995931" cy="1498032"/>
            <a:chOff x="0" y="0"/>
            <a:chExt cx="1052426" cy="394543"/>
          </a:xfrm>
        </p:grpSpPr>
        <p:sp>
          <p:nvSpPr>
            <p:cNvPr id="6" name="Freeform 6"/>
            <p:cNvSpPr/>
            <p:nvPr/>
          </p:nvSpPr>
          <p:spPr>
            <a:xfrm>
              <a:off x="0" y="0"/>
              <a:ext cx="1052426" cy="394543"/>
            </a:xfrm>
            <a:custGeom>
              <a:avLst/>
              <a:gdLst/>
              <a:ahLst/>
              <a:cxnLst/>
              <a:rect l="l" t="t" r="r" b="b"/>
              <a:pathLst>
                <a:path w="1052426" h="394543">
                  <a:moveTo>
                    <a:pt x="98810" y="0"/>
                  </a:moveTo>
                  <a:lnTo>
                    <a:pt x="953616" y="0"/>
                  </a:lnTo>
                  <a:cubicBezTo>
                    <a:pt x="1008187" y="0"/>
                    <a:pt x="1052426" y="44239"/>
                    <a:pt x="1052426" y="98810"/>
                  </a:cubicBezTo>
                  <a:lnTo>
                    <a:pt x="1052426" y="295733"/>
                  </a:lnTo>
                  <a:cubicBezTo>
                    <a:pt x="1052426" y="350305"/>
                    <a:pt x="1008187" y="394543"/>
                    <a:pt x="953616" y="394543"/>
                  </a:cubicBezTo>
                  <a:lnTo>
                    <a:pt x="98810" y="394543"/>
                  </a:lnTo>
                  <a:cubicBezTo>
                    <a:pt x="44239" y="394543"/>
                    <a:pt x="0" y="350305"/>
                    <a:pt x="0" y="295733"/>
                  </a:cubicBezTo>
                  <a:lnTo>
                    <a:pt x="0" y="98810"/>
                  </a:lnTo>
                  <a:cubicBezTo>
                    <a:pt x="0" y="44239"/>
                    <a:pt x="44239" y="0"/>
                    <a:pt x="98810" y="0"/>
                  </a:cubicBezTo>
                  <a:close/>
                </a:path>
              </a:pathLst>
            </a:custGeom>
            <a:solidFill>
              <a:srgbClr val="01426A"/>
            </a:solidFill>
          </p:spPr>
          <p:txBody>
            <a:bodyPr/>
            <a:lstStyle/>
            <a:p>
              <a:endParaRPr lang="en-US"/>
            </a:p>
          </p:txBody>
        </p:sp>
        <p:sp>
          <p:nvSpPr>
            <p:cNvPr id="7" name="TextBox 7"/>
            <p:cNvSpPr txBox="1"/>
            <p:nvPr/>
          </p:nvSpPr>
          <p:spPr>
            <a:xfrm>
              <a:off x="0" y="9525"/>
              <a:ext cx="1052426" cy="385018"/>
            </a:xfrm>
            <a:prstGeom prst="rect">
              <a:avLst/>
            </a:prstGeom>
          </p:spPr>
          <p:txBody>
            <a:bodyPr lIns="50800" tIns="50800" rIns="50800" bIns="50800" rtlCol="0" anchor="ctr"/>
            <a:lstStyle/>
            <a:p>
              <a:pPr algn="ctr">
                <a:lnSpc>
                  <a:spcPts val="2120"/>
                </a:lnSpc>
              </a:pPr>
              <a:endParaRPr/>
            </a:p>
          </p:txBody>
        </p:sp>
      </p:grpSp>
      <p:grpSp>
        <p:nvGrpSpPr>
          <p:cNvPr id="8" name="Group 8"/>
          <p:cNvGrpSpPr/>
          <p:nvPr/>
        </p:nvGrpSpPr>
        <p:grpSpPr>
          <a:xfrm>
            <a:off x="7195662" y="3702682"/>
            <a:ext cx="2854507" cy="1316066"/>
            <a:chOff x="0" y="0"/>
            <a:chExt cx="751804" cy="346618"/>
          </a:xfrm>
        </p:grpSpPr>
        <p:sp>
          <p:nvSpPr>
            <p:cNvPr id="9" name="Freeform 9"/>
            <p:cNvSpPr/>
            <p:nvPr/>
          </p:nvSpPr>
          <p:spPr>
            <a:xfrm>
              <a:off x="0" y="0"/>
              <a:ext cx="751804" cy="346618"/>
            </a:xfrm>
            <a:custGeom>
              <a:avLst/>
              <a:gdLst/>
              <a:ahLst/>
              <a:cxnLst/>
              <a:rect l="l" t="t" r="r" b="b"/>
              <a:pathLst>
                <a:path w="751804" h="346618">
                  <a:moveTo>
                    <a:pt x="138321" y="0"/>
                  </a:moveTo>
                  <a:lnTo>
                    <a:pt x="613483" y="0"/>
                  </a:lnTo>
                  <a:cubicBezTo>
                    <a:pt x="650168" y="0"/>
                    <a:pt x="685351" y="14573"/>
                    <a:pt x="711291" y="40513"/>
                  </a:cubicBezTo>
                  <a:cubicBezTo>
                    <a:pt x="737231" y="66453"/>
                    <a:pt x="751804" y="101636"/>
                    <a:pt x="751804" y="138321"/>
                  </a:cubicBezTo>
                  <a:lnTo>
                    <a:pt x="751804" y="208297"/>
                  </a:lnTo>
                  <a:cubicBezTo>
                    <a:pt x="751804" y="244982"/>
                    <a:pt x="737231" y="280165"/>
                    <a:pt x="711291" y="306105"/>
                  </a:cubicBezTo>
                  <a:cubicBezTo>
                    <a:pt x="685351" y="332045"/>
                    <a:pt x="650168" y="346618"/>
                    <a:pt x="613483" y="346618"/>
                  </a:cubicBezTo>
                  <a:lnTo>
                    <a:pt x="138321" y="346618"/>
                  </a:lnTo>
                  <a:cubicBezTo>
                    <a:pt x="101636" y="346618"/>
                    <a:pt x="66453" y="332045"/>
                    <a:pt x="40513" y="306105"/>
                  </a:cubicBezTo>
                  <a:cubicBezTo>
                    <a:pt x="14573" y="280165"/>
                    <a:pt x="0" y="244982"/>
                    <a:pt x="0" y="208297"/>
                  </a:cubicBezTo>
                  <a:lnTo>
                    <a:pt x="0" y="138321"/>
                  </a:lnTo>
                  <a:cubicBezTo>
                    <a:pt x="0" y="101636"/>
                    <a:pt x="14573" y="66453"/>
                    <a:pt x="40513" y="40513"/>
                  </a:cubicBezTo>
                  <a:cubicBezTo>
                    <a:pt x="66453" y="14573"/>
                    <a:pt x="101636" y="0"/>
                    <a:pt x="138321" y="0"/>
                  </a:cubicBezTo>
                  <a:close/>
                </a:path>
              </a:pathLst>
            </a:custGeom>
            <a:solidFill>
              <a:srgbClr val="03578B"/>
            </a:solidFill>
          </p:spPr>
          <p:txBody>
            <a:bodyPr/>
            <a:lstStyle/>
            <a:p>
              <a:endParaRPr lang="en-US"/>
            </a:p>
          </p:txBody>
        </p:sp>
        <p:sp>
          <p:nvSpPr>
            <p:cNvPr id="10" name="TextBox 10"/>
            <p:cNvSpPr txBox="1"/>
            <p:nvPr/>
          </p:nvSpPr>
          <p:spPr>
            <a:xfrm>
              <a:off x="0" y="9525"/>
              <a:ext cx="751804" cy="337093"/>
            </a:xfrm>
            <a:prstGeom prst="rect">
              <a:avLst/>
            </a:prstGeom>
          </p:spPr>
          <p:txBody>
            <a:bodyPr lIns="50800" tIns="50800" rIns="50800" bIns="50800" rtlCol="0" anchor="ctr"/>
            <a:lstStyle/>
            <a:p>
              <a:pPr algn="ctr">
                <a:lnSpc>
                  <a:spcPts val="2120"/>
                </a:lnSpc>
              </a:pPr>
              <a:endParaRPr/>
            </a:p>
          </p:txBody>
        </p:sp>
      </p:grpSp>
      <p:grpSp>
        <p:nvGrpSpPr>
          <p:cNvPr id="11" name="Group 11"/>
          <p:cNvGrpSpPr/>
          <p:nvPr/>
        </p:nvGrpSpPr>
        <p:grpSpPr>
          <a:xfrm>
            <a:off x="7195662" y="5266398"/>
            <a:ext cx="2854507" cy="1316066"/>
            <a:chOff x="0" y="0"/>
            <a:chExt cx="751804" cy="346618"/>
          </a:xfrm>
        </p:grpSpPr>
        <p:sp>
          <p:nvSpPr>
            <p:cNvPr id="12" name="Freeform 12"/>
            <p:cNvSpPr/>
            <p:nvPr/>
          </p:nvSpPr>
          <p:spPr>
            <a:xfrm>
              <a:off x="0" y="0"/>
              <a:ext cx="751804" cy="346618"/>
            </a:xfrm>
            <a:custGeom>
              <a:avLst/>
              <a:gdLst/>
              <a:ahLst/>
              <a:cxnLst/>
              <a:rect l="l" t="t" r="r" b="b"/>
              <a:pathLst>
                <a:path w="751804" h="346618">
                  <a:moveTo>
                    <a:pt x="138321" y="0"/>
                  </a:moveTo>
                  <a:lnTo>
                    <a:pt x="613483" y="0"/>
                  </a:lnTo>
                  <a:cubicBezTo>
                    <a:pt x="650168" y="0"/>
                    <a:pt x="685351" y="14573"/>
                    <a:pt x="711291" y="40513"/>
                  </a:cubicBezTo>
                  <a:cubicBezTo>
                    <a:pt x="737231" y="66453"/>
                    <a:pt x="751804" y="101636"/>
                    <a:pt x="751804" y="138321"/>
                  </a:cubicBezTo>
                  <a:lnTo>
                    <a:pt x="751804" y="208297"/>
                  </a:lnTo>
                  <a:cubicBezTo>
                    <a:pt x="751804" y="244982"/>
                    <a:pt x="737231" y="280165"/>
                    <a:pt x="711291" y="306105"/>
                  </a:cubicBezTo>
                  <a:cubicBezTo>
                    <a:pt x="685351" y="332045"/>
                    <a:pt x="650168" y="346618"/>
                    <a:pt x="613483" y="346618"/>
                  </a:cubicBezTo>
                  <a:lnTo>
                    <a:pt x="138321" y="346618"/>
                  </a:lnTo>
                  <a:cubicBezTo>
                    <a:pt x="101636" y="346618"/>
                    <a:pt x="66453" y="332045"/>
                    <a:pt x="40513" y="306105"/>
                  </a:cubicBezTo>
                  <a:cubicBezTo>
                    <a:pt x="14573" y="280165"/>
                    <a:pt x="0" y="244982"/>
                    <a:pt x="0" y="208297"/>
                  </a:cubicBezTo>
                  <a:lnTo>
                    <a:pt x="0" y="138321"/>
                  </a:lnTo>
                  <a:cubicBezTo>
                    <a:pt x="0" y="101636"/>
                    <a:pt x="14573" y="66453"/>
                    <a:pt x="40513" y="40513"/>
                  </a:cubicBezTo>
                  <a:cubicBezTo>
                    <a:pt x="66453" y="14573"/>
                    <a:pt x="101636" y="0"/>
                    <a:pt x="138321" y="0"/>
                  </a:cubicBezTo>
                  <a:close/>
                </a:path>
              </a:pathLst>
            </a:custGeom>
            <a:solidFill>
              <a:srgbClr val="678EB2"/>
            </a:solidFill>
          </p:spPr>
          <p:txBody>
            <a:bodyPr/>
            <a:lstStyle/>
            <a:p>
              <a:endParaRPr lang="en-US"/>
            </a:p>
          </p:txBody>
        </p:sp>
        <p:sp>
          <p:nvSpPr>
            <p:cNvPr id="13" name="TextBox 13"/>
            <p:cNvSpPr txBox="1"/>
            <p:nvPr/>
          </p:nvSpPr>
          <p:spPr>
            <a:xfrm>
              <a:off x="0" y="9525"/>
              <a:ext cx="751804" cy="337093"/>
            </a:xfrm>
            <a:prstGeom prst="rect">
              <a:avLst/>
            </a:prstGeom>
          </p:spPr>
          <p:txBody>
            <a:bodyPr lIns="50800" tIns="50800" rIns="50800" bIns="50800" rtlCol="0" anchor="ctr"/>
            <a:lstStyle/>
            <a:p>
              <a:pPr algn="ctr">
                <a:lnSpc>
                  <a:spcPts val="2120"/>
                </a:lnSpc>
              </a:pPr>
              <a:endParaRPr/>
            </a:p>
          </p:txBody>
        </p:sp>
      </p:grpSp>
      <p:grpSp>
        <p:nvGrpSpPr>
          <p:cNvPr id="14" name="Group 14"/>
          <p:cNvGrpSpPr/>
          <p:nvPr/>
        </p:nvGrpSpPr>
        <p:grpSpPr>
          <a:xfrm>
            <a:off x="7195662" y="6885856"/>
            <a:ext cx="2854507" cy="1316066"/>
            <a:chOff x="0" y="0"/>
            <a:chExt cx="751804" cy="346618"/>
          </a:xfrm>
        </p:grpSpPr>
        <p:sp>
          <p:nvSpPr>
            <p:cNvPr id="15" name="Freeform 15"/>
            <p:cNvSpPr/>
            <p:nvPr/>
          </p:nvSpPr>
          <p:spPr>
            <a:xfrm>
              <a:off x="0" y="0"/>
              <a:ext cx="751804" cy="346618"/>
            </a:xfrm>
            <a:custGeom>
              <a:avLst/>
              <a:gdLst/>
              <a:ahLst/>
              <a:cxnLst/>
              <a:rect l="l" t="t" r="r" b="b"/>
              <a:pathLst>
                <a:path w="751804" h="346618">
                  <a:moveTo>
                    <a:pt x="138321" y="0"/>
                  </a:moveTo>
                  <a:lnTo>
                    <a:pt x="613483" y="0"/>
                  </a:lnTo>
                  <a:cubicBezTo>
                    <a:pt x="650168" y="0"/>
                    <a:pt x="685351" y="14573"/>
                    <a:pt x="711291" y="40513"/>
                  </a:cubicBezTo>
                  <a:cubicBezTo>
                    <a:pt x="737231" y="66453"/>
                    <a:pt x="751804" y="101636"/>
                    <a:pt x="751804" y="138321"/>
                  </a:cubicBezTo>
                  <a:lnTo>
                    <a:pt x="751804" y="208297"/>
                  </a:lnTo>
                  <a:cubicBezTo>
                    <a:pt x="751804" y="244982"/>
                    <a:pt x="737231" y="280165"/>
                    <a:pt x="711291" y="306105"/>
                  </a:cubicBezTo>
                  <a:cubicBezTo>
                    <a:pt x="685351" y="332045"/>
                    <a:pt x="650168" y="346618"/>
                    <a:pt x="613483" y="346618"/>
                  </a:cubicBezTo>
                  <a:lnTo>
                    <a:pt x="138321" y="346618"/>
                  </a:lnTo>
                  <a:cubicBezTo>
                    <a:pt x="101636" y="346618"/>
                    <a:pt x="66453" y="332045"/>
                    <a:pt x="40513" y="306105"/>
                  </a:cubicBezTo>
                  <a:cubicBezTo>
                    <a:pt x="14573" y="280165"/>
                    <a:pt x="0" y="244982"/>
                    <a:pt x="0" y="208297"/>
                  </a:cubicBezTo>
                  <a:lnTo>
                    <a:pt x="0" y="138321"/>
                  </a:lnTo>
                  <a:cubicBezTo>
                    <a:pt x="0" y="101636"/>
                    <a:pt x="14573" y="66453"/>
                    <a:pt x="40513" y="40513"/>
                  </a:cubicBezTo>
                  <a:cubicBezTo>
                    <a:pt x="66453" y="14573"/>
                    <a:pt x="101636" y="0"/>
                    <a:pt x="138321" y="0"/>
                  </a:cubicBezTo>
                  <a:close/>
                </a:path>
              </a:pathLst>
            </a:custGeom>
            <a:solidFill>
              <a:srgbClr val="8694AF"/>
            </a:solidFill>
          </p:spPr>
          <p:txBody>
            <a:bodyPr/>
            <a:lstStyle/>
            <a:p>
              <a:endParaRPr lang="en-US"/>
            </a:p>
          </p:txBody>
        </p:sp>
        <p:sp>
          <p:nvSpPr>
            <p:cNvPr id="16" name="TextBox 16"/>
            <p:cNvSpPr txBox="1"/>
            <p:nvPr/>
          </p:nvSpPr>
          <p:spPr>
            <a:xfrm>
              <a:off x="0" y="9525"/>
              <a:ext cx="751804" cy="337093"/>
            </a:xfrm>
            <a:prstGeom prst="rect">
              <a:avLst/>
            </a:prstGeom>
          </p:spPr>
          <p:txBody>
            <a:bodyPr lIns="50800" tIns="50800" rIns="50800" bIns="50800" rtlCol="0" anchor="ctr"/>
            <a:lstStyle/>
            <a:p>
              <a:pPr algn="ctr">
                <a:lnSpc>
                  <a:spcPts val="2120"/>
                </a:lnSpc>
              </a:pPr>
              <a:endParaRPr/>
            </a:p>
          </p:txBody>
        </p:sp>
      </p:grpSp>
      <p:grpSp>
        <p:nvGrpSpPr>
          <p:cNvPr id="17" name="Group 17"/>
          <p:cNvGrpSpPr/>
          <p:nvPr/>
        </p:nvGrpSpPr>
        <p:grpSpPr>
          <a:xfrm>
            <a:off x="7195662" y="8506722"/>
            <a:ext cx="2854507" cy="1316066"/>
            <a:chOff x="0" y="0"/>
            <a:chExt cx="751804" cy="346618"/>
          </a:xfrm>
        </p:grpSpPr>
        <p:sp>
          <p:nvSpPr>
            <p:cNvPr id="18" name="Freeform 18"/>
            <p:cNvSpPr/>
            <p:nvPr/>
          </p:nvSpPr>
          <p:spPr>
            <a:xfrm>
              <a:off x="0" y="0"/>
              <a:ext cx="751804" cy="346618"/>
            </a:xfrm>
            <a:custGeom>
              <a:avLst/>
              <a:gdLst/>
              <a:ahLst/>
              <a:cxnLst/>
              <a:rect l="l" t="t" r="r" b="b"/>
              <a:pathLst>
                <a:path w="751804" h="346618">
                  <a:moveTo>
                    <a:pt x="138321" y="0"/>
                  </a:moveTo>
                  <a:lnTo>
                    <a:pt x="613483" y="0"/>
                  </a:lnTo>
                  <a:cubicBezTo>
                    <a:pt x="650168" y="0"/>
                    <a:pt x="685351" y="14573"/>
                    <a:pt x="711291" y="40513"/>
                  </a:cubicBezTo>
                  <a:cubicBezTo>
                    <a:pt x="737231" y="66453"/>
                    <a:pt x="751804" y="101636"/>
                    <a:pt x="751804" y="138321"/>
                  </a:cubicBezTo>
                  <a:lnTo>
                    <a:pt x="751804" y="208297"/>
                  </a:lnTo>
                  <a:cubicBezTo>
                    <a:pt x="751804" y="244982"/>
                    <a:pt x="737231" y="280165"/>
                    <a:pt x="711291" y="306105"/>
                  </a:cubicBezTo>
                  <a:cubicBezTo>
                    <a:pt x="685351" y="332045"/>
                    <a:pt x="650168" y="346618"/>
                    <a:pt x="613483" y="346618"/>
                  </a:cubicBezTo>
                  <a:lnTo>
                    <a:pt x="138321" y="346618"/>
                  </a:lnTo>
                  <a:cubicBezTo>
                    <a:pt x="101636" y="346618"/>
                    <a:pt x="66453" y="332045"/>
                    <a:pt x="40513" y="306105"/>
                  </a:cubicBezTo>
                  <a:cubicBezTo>
                    <a:pt x="14573" y="280165"/>
                    <a:pt x="0" y="244982"/>
                    <a:pt x="0" y="208297"/>
                  </a:cubicBezTo>
                  <a:lnTo>
                    <a:pt x="0" y="138321"/>
                  </a:lnTo>
                  <a:cubicBezTo>
                    <a:pt x="0" y="101636"/>
                    <a:pt x="14573" y="66453"/>
                    <a:pt x="40513" y="40513"/>
                  </a:cubicBezTo>
                  <a:cubicBezTo>
                    <a:pt x="66453" y="14573"/>
                    <a:pt x="101636" y="0"/>
                    <a:pt x="138321" y="0"/>
                  </a:cubicBezTo>
                  <a:close/>
                </a:path>
              </a:pathLst>
            </a:custGeom>
            <a:solidFill>
              <a:srgbClr val="A6A6A6"/>
            </a:solidFill>
          </p:spPr>
          <p:txBody>
            <a:bodyPr/>
            <a:lstStyle/>
            <a:p>
              <a:endParaRPr lang="en-US"/>
            </a:p>
          </p:txBody>
        </p:sp>
        <p:sp>
          <p:nvSpPr>
            <p:cNvPr id="19" name="TextBox 19"/>
            <p:cNvSpPr txBox="1"/>
            <p:nvPr/>
          </p:nvSpPr>
          <p:spPr>
            <a:xfrm>
              <a:off x="0" y="9525"/>
              <a:ext cx="751804" cy="337093"/>
            </a:xfrm>
            <a:prstGeom prst="rect">
              <a:avLst/>
            </a:prstGeom>
          </p:spPr>
          <p:txBody>
            <a:bodyPr lIns="50800" tIns="50800" rIns="50800" bIns="50800" rtlCol="0" anchor="ctr"/>
            <a:lstStyle/>
            <a:p>
              <a:pPr algn="ctr">
                <a:lnSpc>
                  <a:spcPts val="2120"/>
                </a:lnSpc>
              </a:pPr>
              <a:endParaRPr/>
            </a:p>
          </p:txBody>
        </p:sp>
      </p:grpSp>
      <p:grpSp>
        <p:nvGrpSpPr>
          <p:cNvPr id="20" name="Group 20"/>
          <p:cNvGrpSpPr/>
          <p:nvPr/>
        </p:nvGrpSpPr>
        <p:grpSpPr>
          <a:xfrm>
            <a:off x="12295733" y="2407768"/>
            <a:ext cx="2159727" cy="1663456"/>
            <a:chOff x="0" y="0"/>
            <a:chExt cx="568817" cy="438112"/>
          </a:xfrm>
        </p:grpSpPr>
        <p:sp>
          <p:nvSpPr>
            <p:cNvPr id="21" name="Freeform 21"/>
            <p:cNvSpPr/>
            <p:nvPr/>
          </p:nvSpPr>
          <p:spPr>
            <a:xfrm>
              <a:off x="0" y="0"/>
              <a:ext cx="568817" cy="438112"/>
            </a:xfrm>
            <a:custGeom>
              <a:avLst/>
              <a:gdLst/>
              <a:ahLst/>
              <a:cxnLst/>
              <a:rect l="l" t="t" r="r" b="b"/>
              <a:pathLst>
                <a:path w="568817" h="438112">
                  <a:moveTo>
                    <a:pt x="182818" y="0"/>
                  </a:moveTo>
                  <a:lnTo>
                    <a:pt x="385999" y="0"/>
                  </a:lnTo>
                  <a:cubicBezTo>
                    <a:pt x="434485" y="0"/>
                    <a:pt x="480986" y="19261"/>
                    <a:pt x="515271" y="53546"/>
                  </a:cubicBezTo>
                  <a:cubicBezTo>
                    <a:pt x="549556" y="87831"/>
                    <a:pt x="568817" y="134332"/>
                    <a:pt x="568817" y="182818"/>
                  </a:cubicBezTo>
                  <a:lnTo>
                    <a:pt x="568817" y="255293"/>
                  </a:lnTo>
                  <a:cubicBezTo>
                    <a:pt x="568817" y="303780"/>
                    <a:pt x="549556" y="350280"/>
                    <a:pt x="515271" y="384566"/>
                  </a:cubicBezTo>
                  <a:cubicBezTo>
                    <a:pt x="480986" y="418851"/>
                    <a:pt x="434485" y="438112"/>
                    <a:pt x="385999" y="438112"/>
                  </a:cubicBezTo>
                  <a:lnTo>
                    <a:pt x="182818" y="438112"/>
                  </a:lnTo>
                  <a:cubicBezTo>
                    <a:pt x="134332" y="438112"/>
                    <a:pt x="87831" y="418851"/>
                    <a:pt x="53546" y="384566"/>
                  </a:cubicBezTo>
                  <a:cubicBezTo>
                    <a:pt x="19261" y="350280"/>
                    <a:pt x="0" y="303780"/>
                    <a:pt x="0" y="255293"/>
                  </a:cubicBezTo>
                  <a:lnTo>
                    <a:pt x="0" y="182818"/>
                  </a:lnTo>
                  <a:cubicBezTo>
                    <a:pt x="0" y="134332"/>
                    <a:pt x="19261" y="87831"/>
                    <a:pt x="53546" y="53546"/>
                  </a:cubicBezTo>
                  <a:cubicBezTo>
                    <a:pt x="87831" y="19261"/>
                    <a:pt x="134332" y="0"/>
                    <a:pt x="182818" y="0"/>
                  </a:cubicBezTo>
                  <a:close/>
                </a:path>
              </a:pathLst>
            </a:custGeom>
            <a:solidFill>
              <a:srgbClr val="678EB2"/>
            </a:solidFill>
          </p:spPr>
          <p:txBody>
            <a:bodyPr/>
            <a:lstStyle/>
            <a:p>
              <a:endParaRPr lang="en-US"/>
            </a:p>
          </p:txBody>
        </p:sp>
        <p:sp>
          <p:nvSpPr>
            <p:cNvPr id="22" name="TextBox 22"/>
            <p:cNvSpPr txBox="1"/>
            <p:nvPr/>
          </p:nvSpPr>
          <p:spPr>
            <a:xfrm>
              <a:off x="0" y="9525"/>
              <a:ext cx="568817" cy="428587"/>
            </a:xfrm>
            <a:prstGeom prst="rect">
              <a:avLst/>
            </a:prstGeom>
          </p:spPr>
          <p:txBody>
            <a:bodyPr lIns="50800" tIns="50800" rIns="50800" bIns="50800" rtlCol="0" anchor="ctr"/>
            <a:lstStyle/>
            <a:p>
              <a:pPr algn="ctr">
                <a:lnSpc>
                  <a:spcPts val="2120"/>
                </a:lnSpc>
              </a:pPr>
              <a:endParaRPr/>
            </a:p>
          </p:txBody>
        </p:sp>
      </p:grpSp>
      <p:grpSp>
        <p:nvGrpSpPr>
          <p:cNvPr id="23" name="Group 23"/>
          <p:cNvGrpSpPr/>
          <p:nvPr/>
        </p:nvGrpSpPr>
        <p:grpSpPr>
          <a:xfrm>
            <a:off x="11640844" y="5692838"/>
            <a:ext cx="2622914" cy="1895049"/>
            <a:chOff x="0" y="0"/>
            <a:chExt cx="690809" cy="499108"/>
          </a:xfrm>
        </p:grpSpPr>
        <p:sp>
          <p:nvSpPr>
            <p:cNvPr id="24" name="Freeform 24"/>
            <p:cNvSpPr/>
            <p:nvPr/>
          </p:nvSpPr>
          <p:spPr>
            <a:xfrm>
              <a:off x="0" y="0"/>
              <a:ext cx="690809" cy="499108"/>
            </a:xfrm>
            <a:custGeom>
              <a:avLst/>
              <a:gdLst/>
              <a:ahLst/>
              <a:cxnLst/>
              <a:rect l="l" t="t" r="r" b="b"/>
              <a:pathLst>
                <a:path w="690809" h="499108">
                  <a:moveTo>
                    <a:pt x="150534" y="0"/>
                  </a:moveTo>
                  <a:lnTo>
                    <a:pt x="540274" y="0"/>
                  </a:lnTo>
                  <a:cubicBezTo>
                    <a:pt x="623412" y="0"/>
                    <a:pt x="690809" y="67396"/>
                    <a:pt x="690809" y="150534"/>
                  </a:cubicBezTo>
                  <a:lnTo>
                    <a:pt x="690809" y="348573"/>
                  </a:lnTo>
                  <a:cubicBezTo>
                    <a:pt x="690809" y="388498"/>
                    <a:pt x="674949" y="426787"/>
                    <a:pt x="646718" y="455017"/>
                  </a:cubicBezTo>
                  <a:cubicBezTo>
                    <a:pt x="618487" y="483248"/>
                    <a:pt x="580199" y="499108"/>
                    <a:pt x="540274" y="499108"/>
                  </a:cubicBezTo>
                  <a:lnTo>
                    <a:pt x="150534" y="499108"/>
                  </a:lnTo>
                  <a:cubicBezTo>
                    <a:pt x="110610" y="499108"/>
                    <a:pt x="72321" y="483248"/>
                    <a:pt x="44090" y="455017"/>
                  </a:cubicBezTo>
                  <a:cubicBezTo>
                    <a:pt x="15860" y="426787"/>
                    <a:pt x="0" y="388498"/>
                    <a:pt x="0" y="348573"/>
                  </a:cubicBezTo>
                  <a:lnTo>
                    <a:pt x="0" y="150534"/>
                  </a:lnTo>
                  <a:cubicBezTo>
                    <a:pt x="0" y="110610"/>
                    <a:pt x="15860" y="72321"/>
                    <a:pt x="44090" y="44090"/>
                  </a:cubicBezTo>
                  <a:cubicBezTo>
                    <a:pt x="72321" y="15860"/>
                    <a:pt x="110610" y="0"/>
                    <a:pt x="150534" y="0"/>
                  </a:cubicBezTo>
                  <a:close/>
                </a:path>
              </a:pathLst>
            </a:custGeom>
            <a:solidFill>
              <a:srgbClr val="7D7369"/>
            </a:solidFill>
          </p:spPr>
          <p:txBody>
            <a:bodyPr/>
            <a:lstStyle/>
            <a:p>
              <a:endParaRPr lang="en-US"/>
            </a:p>
          </p:txBody>
        </p:sp>
        <p:sp>
          <p:nvSpPr>
            <p:cNvPr id="25" name="TextBox 25"/>
            <p:cNvSpPr txBox="1"/>
            <p:nvPr/>
          </p:nvSpPr>
          <p:spPr>
            <a:xfrm>
              <a:off x="0" y="9525"/>
              <a:ext cx="690809" cy="489583"/>
            </a:xfrm>
            <a:prstGeom prst="rect">
              <a:avLst/>
            </a:prstGeom>
          </p:spPr>
          <p:txBody>
            <a:bodyPr lIns="50800" tIns="50800" rIns="50800" bIns="50800" rtlCol="0" anchor="ctr"/>
            <a:lstStyle/>
            <a:p>
              <a:pPr algn="ctr">
                <a:lnSpc>
                  <a:spcPts val="2120"/>
                </a:lnSpc>
              </a:pPr>
              <a:endParaRPr/>
            </a:p>
          </p:txBody>
        </p:sp>
      </p:grpSp>
      <p:grpSp>
        <p:nvGrpSpPr>
          <p:cNvPr id="26" name="Group 26"/>
          <p:cNvGrpSpPr/>
          <p:nvPr/>
        </p:nvGrpSpPr>
        <p:grpSpPr>
          <a:xfrm>
            <a:off x="3237950" y="5692838"/>
            <a:ext cx="2367037" cy="2024745"/>
            <a:chOff x="0" y="0"/>
            <a:chExt cx="623417" cy="533266"/>
          </a:xfrm>
        </p:grpSpPr>
        <p:sp>
          <p:nvSpPr>
            <p:cNvPr id="27" name="Freeform 27"/>
            <p:cNvSpPr/>
            <p:nvPr/>
          </p:nvSpPr>
          <p:spPr>
            <a:xfrm>
              <a:off x="0" y="0"/>
              <a:ext cx="623417" cy="533266"/>
            </a:xfrm>
            <a:custGeom>
              <a:avLst/>
              <a:gdLst/>
              <a:ahLst/>
              <a:cxnLst/>
              <a:rect l="l" t="t" r="r" b="b"/>
              <a:pathLst>
                <a:path w="623417" h="533266">
                  <a:moveTo>
                    <a:pt x="166807" y="0"/>
                  </a:moveTo>
                  <a:lnTo>
                    <a:pt x="456610" y="0"/>
                  </a:lnTo>
                  <a:cubicBezTo>
                    <a:pt x="548735" y="0"/>
                    <a:pt x="623417" y="74682"/>
                    <a:pt x="623417" y="166807"/>
                  </a:cubicBezTo>
                  <a:lnTo>
                    <a:pt x="623417" y="366459"/>
                  </a:lnTo>
                  <a:cubicBezTo>
                    <a:pt x="623417" y="458584"/>
                    <a:pt x="548735" y="533266"/>
                    <a:pt x="456610" y="533266"/>
                  </a:cubicBezTo>
                  <a:lnTo>
                    <a:pt x="166807" y="533266"/>
                  </a:lnTo>
                  <a:cubicBezTo>
                    <a:pt x="74682" y="533266"/>
                    <a:pt x="0" y="458584"/>
                    <a:pt x="0" y="366459"/>
                  </a:cubicBezTo>
                  <a:lnTo>
                    <a:pt x="0" y="166807"/>
                  </a:lnTo>
                  <a:cubicBezTo>
                    <a:pt x="0" y="74682"/>
                    <a:pt x="74682" y="0"/>
                    <a:pt x="166807" y="0"/>
                  </a:cubicBezTo>
                  <a:close/>
                </a:path>
              </a:pathLst>
            </a:custGeom>
            <a:solidFill>
              <a:srgbClr val="7D7369"/>
            </a:solidFill>
          </p:spPr>
          <p:txBody>
            <a:bodyPr/>
            <a:lstStyle/>
            <a:p>
              <a:endParaRPr lang="en-US"/>
            </a:p>
          </p:txBody>
        </p:sp>
        <p:sp>
          <p:nvSpPr>
            <p:cNvPr id="28" name="TextBox 28"/>
            <p:cNvSpPr txBox="1"/>
            <p:nvPr/>
          </p:nvSpPr>
          <p:spPr>
            <a:xfrm>
              <a:off x="0" y="9525"/>
              <a:ext cx="623417" cy="523741"/>
            </a:xfrm>
            <a:prstGeom prst="rect">
              <a:avLst/>
            </a:prstGeom>
          </p:spPr>
          <p:txBody>
            <a:bodyPr lIns="50800" tIns="50800" rIns="50800" bIns="50800" rtlCol="0" anchor="ctr"/>
            <a:lstStyle/>
            <a:p>
              <a:pPr algn="ctr">
                <a:lnSpc>
                  <a:spcPts val="2120"/>
                </a:lnSpc>
              </a:pPr>
              <a:endParaRPr/>
            </a:p>
          </p:txBody>
        </p:sp>
      </p:grpSp>
      <p:sp>
        <p:nvSpPr>
          <p:cNvPr id="29" name="AutoShape 29"/>
          <p:cNvSpPr/>
          <p:nvPr/>
        </p:nvSpPr>
        <p:spPr>
          <a:xfrm flipV="1">
            <a:off x="8656000" y="3036874"/>
            <a:ext cx="0" cy="880720"/>
          </a:xfrm>
          <a:prstGeom prst="line">
            <a:avLst/>
          </a:prstGeom>
          <a:ln w="38100" cap="flat">
            <a:solidFill>
              <a:srgbClr val="5C462B"/>
            </a:solidFill>
            <a:prstDash val="solid"/>
            <a:headEnd type="oval" w="lg" len="lg"/>
            <a:tailEnd type="oval" w="lg" len="lg"/>
          </a:ln>
        </p:spPr>
        <p:txBody>
          <a:bodyPr/>
          <a:lstStyle/>
          <a:p>
            <a:endParaRPr lang="en-US"/>
          </a:p>
        </p:txBody>
      </p:sp>
      <p:sp>
        <p:nvSpPr>
          <p:cNvPr id="30" name="AutoShape 30"/>
          <p:cNvSpPr/>
          <p:nvPr/>
        </p:nvSpPr>
        <p:spPr>
          <a:xfrm flipH="1" flipV="1">
            <a:off x="8636950" y="4663672"/>
            <a:ext cx="11849" cy="815649"/>
          </a:xfrm>
          <a:prstGeom prst="line">
            <a:avLst/>
          </a:prstGeom>
          <a:ln w="38100" cap="flat">
            <a:solidFill>
              <a:srgbClr val="5C462B"/>
            </a:solidFill>
            <a:prstDash val="solid"/>
            <a:headEnd type="oval" w="lg" len="lg"/>
            <a:tailEnd type="oval" w="lg" len="lg"/>
          </a:ln>
        </p:spPr>
        <p:txBody>
          <a:bodyPr/>
          <a:lstStyle/>
          <a:p>
            <a:endParaRPr lang="en-US"/>
          </a:p>
        </p:txBody>
      </p:sp>
      <p:sp>
        <p:nvSpPr>
          <p:cNvPr id="31" name="AutoShape 31"/>
          <p:cNvSpPr/>
          <p:nvPr/>
        </p:nvSpPr>
        <p:spPr>
          <a:xfrm flipH="1" flipV="1">
            <a:off x="8622915" y="6348724"/>
            <a:ext cx="0" cy="814623"/>
          </a:xfrm>
          <a:prstGeom prst="line">
            <a:avLst/>
          </a:prstGeom>
          <a:ln w="38100" cap="flat">
            <a:solidFill>
              <a:srgbClr val="5C462B"/>
            </a:solidFill>
            <a:prstDash val="solid"/>
            <a:headEnd type="oval" w="lg" len="lg"/>
            <a:tailEnd type="oval" w="lg" len="lg"/>
          </a:ln>
        </p:spPr>
        <p:txBody>
          <a:bodyPr/>
          <a:lstStyle/>
          <a:p>
            <a:endParaRPr lang="en-US"/>
          </a:p>
        </p:txBody>
      </p:sp>
      <p:sp>
        <p:nvSpPr>
          <p:cNvPr id="32" name="AutoShape 32"/>
          <p:cNvSpPr/>
          <p:nvPr/>
        </p:nvSpPr>
        <p:spPr>
          <a:xfrm flipH="1" flipV="1">
            <a:off x="8603865" y="7925715"/>
            <a:ext cx="0" cy="814623"/>
          </a:xfrm>
          <a:prstGeom prst="line">
            <a:avLst/>
          </a:prstGeom>
          <a:ln w="38100" cap="flat">
            <a:solidFill>
              <a:srgbClr val="5C462B"/>
            </a:solidFill>
            <a:prstDash val="solid"/>
            <a:headEnd type="oval" w="lg" len="lg"/>
            <a:tailEnd type="oval" w="lg" len="lg"/>
          </a:ln>
        </p:spPr>
        <p:txBody>
          <a:bodyPr/>
          <a:lstStyle/>
          <a:p>
            <a:endParaRPr lang="en-US"/>
          </a:p>
        </p:txBody>
      </p:sp>
      <p:sp>
        <p:nvSpPr>
          <p:cNvPr id="33" name="AutoShape 33"/>
          <p:cNvSpPr/>
          <p:nvPr/>
        </p:nvSpPr>
        <p:spPr>
          <a:xfrm flipH="1">
            <a:off x="10050169" y="3702682"/>
            <a:ext cx="3325428" cy="658033"/>
          </a:xfrm>
          <a:prstGeom prst="line">
            <a:avLst/>
          </a:prstGeom>
          <a:ln w="38100" cap="flat">
            <a:solidFill>
              <a:srgbClr val="5C462B"/>
            </a:solidFill>
            <a:prstDash val="solid"/>
            <a:headEnd type="oval" w="lg" len="lg"/>
            <a:tailEnd type="oval" w="lg" len="lg"/>
          </a:ln>
        </p:spPr>
        <p:txBody>
          <a:bodyPr/>
          <a:lstStyle/>
          <a:p>
            <a:endParaRPr lang="en-US"/>
          </a:p>
        </p:txBody>
      </p:sp>
      <p:sp>
        <p:nvSpPr>
          <p:cNvPr id="34" name="AutoShape 34"/>
          <p:cNvSpPr/>
          <p:nvPr/>
        </p:nvSpPr>
        <p:spPr>
          <a:xfrm flipH="1" flipV="1">
            <a:off x="10681848" y="2772691"/>
            <a:ext cx="1613885" cy="466805"/>
          </a:xfrm>
          <a:prstGeom prst="line">
            <a:avLst/>
          </a:prstGeom>
          <a:ln w="38100" cap="flat">
            <a:solidFill>
              <a:srgbClr val="5C462B"/>
            </a:solidFill>
            <a:prstDash val="solid"/>
            <a:headEnd type="oval" w="lg" len="lg"/>
            <a:tailEnd type="oval" w="lg" len="lg"/>
          </a:ln>
        </p:spPr>
        <p:txBody>
          <a:bodyPr/>
          <a:lstStyle/>
          <a:p>
            <a:endParaRPr lang="en-US"/>
          </a:p>
        </p:txBody>
      </p:sp>
      <p:sp>
        <p:nvSpPr>
          <p:cNvPr id="35" name="AutoShape 35"/>
          <p:cNvSpPr/>
          <p:nvPr/>
        </p:nvSpPr>
        <p:spPr>
          <a:xfrm flipV="1">
            <a:off x="5604987" y="5940900"/>
            <a:ext cx="1559778" cy="764311"/>
          </a:xfrm>
          <a:prstGeom prst="line">
            <a:avLst/>
          </a:prstGeom>
          <a:ln w="38100" cap="flat">
            <a:solidFill>
              <a:srgbClr val="5C462B"/>
            </a:solidFill>
            <a:prstDash val="solid"/>
            <a:headEnd type="oval" w="lg" len="lg"/>
            <a:tailEnd type="oval" w="lg" len="lg"/>
          </a:ln>
        </p:spPr>
        <p:txBody>
          <a:bodyPr/>
          <a:lstStyle/>
          <a:p>
            <a:endParaRPr lang="en-US"/>
          </a:p>
        </p:txBody>
      </p:sp>
      <p:sp>
        <p:nvSpPr>
          <p:cNvPr id="36" name="AutoShape 36"/>
          <p:cNvSpPr/>
          <p:nvPr/>
        </p:nvSpPr>
        <p:spPr>
          <a:xfrm flipH="1" flipV="1">
            <a:off x="10050169" y="5943482"/>
            <a:ext cx="1590675" cy="696881"/>
          </a:xfrm>
          <a:prstGeom prst="line">
            <a:avLst/>
          </a:prstGeom>
          <a:ln w="38100" cap="flat">
            <a:solidFill>
              <a:srgbClr val="5C462B"/>
            </a:solidFill>
            <a:prstDash val="solid"/>
            <a:headEnd type="oval" w="lg" len="lg"/>
            <a:tailEnd type="oval" w="lg" len="lg"/>
          </a:ln>
        </p:spPr>
        <p:txBody>
          <a:bodyPr/>
          <a:lstStyle/>
          <a:p>
            <a:endParaRPr lang="en-US"/>
          </a:p>
        </p:txBody>
      </p:sp>
      <p:sp>
        <p:nvSpPr>
          <p:cNvPr id="37" name="AutoShape 37"/>
          <p:cNvSpPr/>
          <p:nvPr/>
        </p:nvSpPr>
        <p:spPr>
          <a:xfrm flipH="1" flipV="1">
            <a:off x="4525123" y="7729444"/>
            <a:ext cx="2670539" cy="1435311"/>
          </a:xfrm>
          <a:prstGeom prst="line">
            <a:avLst/>
          </a:prstGeom>
          <a:ln w="38100" cap="flat">
            <a:solidFill>
              <a:srgbClr val="5C462B"/>
            </a:solidFill>
            <a:prstDash val="solid"/>
            <a:headEnd type="oval" w="lg" len="lg"/>
            <a:tailEnd type="oval" w="lg" len="lg"/>
          </a:ln>
        </p:spPr>
        <p:txBody>
          <a:bodyPr/>
          <a:lstStyle/>
          <a:p>
            <a:endParaRPr lang="en-US"/>
          </a:p>
        </p:txBody>
      </p:sp>
      <p:sp>
        <p:nvSpPr>
          <p:cNvPr id="38" name="AutoShape 38"/>
          <p:cNvSpPr/>
          <p:nvPr/>
        </p:nvSpPr>
        <p:spPr>
          <a:xfrm flipH="1">
            <a:off x="10050169" y="7587887"/>
            <a:ext cx="2902132" cy="1576867"/>
          </a:xfrm>
          <a:prstGeom prst="line">
            <a:avLst/>
          </a:prstGeom>
          <a:ln w="38100" cap="flat">
            <a:solidFill>
              <a:srgbClr val="5C462B"/>
            </a:solidFill>
            <a:prstDash val="solid"/>
            <a:headEnd type="oval" w="lg" len="lg"/>
            <a:tailEnd type="oval" w="lg" len="lg"/>
          </a:ln>
        </p:spPr>
        <p:txBody>
          <a:bodyPr/>
          <a:lstStyle/>
          <a:p>
            <a:endParaRPr lang="en-US"/>
          </a:p>
        </p:txBody>
      </p:sp>
      <p:sp>
        <p:nvSpPr>
          <p:cNvPr id="39" name="Freeform 39"/>
          <p:cNvSpPr/>
          <p:nvPr/>
        </p:nvSpPr>
        <p:spPr>
          <a:xfrm rot="4073127">
            <a:off x="14227554" y="6968051"/>
            <a:ext cx="1929326" cy="2467742"/>
          </a:xfrm>
          <a:custGeom>
            <a:avLst/>
            <a:gdLst/>
            <a:ahLst/>
            <a:cxnLst/>
            <a:rect l="l" t="t" r="r" b="b"/>
            <a:pathLst>
              <a:path w="1929326" h="2467742">
                <a:moveTo>
                  <a:pt x="0" y="0"/>
                </a:moveTo>
                <a:lnTo>
                  <a:pt x="1929326" y="0"/>
                </a:lnTo>
                <a:lnTo>
                  <a:pt x="1929326" y="2467742"/>
                </a:lnTo>
                <a:lnTo>
                  <a:pt x="0" y="24677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0" name="Freeform 40"/>
          <p:cNvSpPr/>
          <p:nvPr/>
        </p:nvSpPr>
        <p:spPr>
          <a:xfrm>
            <a:off x="2047992" y="2050270"/>
            <a:ext cx="2276900" cy="2864026"/>
          </a:xfrm>
          <a:custGeom>
            <a:avLst/>
            <a:gdLst/>
            <a:ahLst/>
            <a:cxnLst/>
            <a:rect l="l" t="t" r="r" b="b"/>
            <a:pathLst>
              <a:path w="2276900" h="2864026">
                <a:moveTo>
                  <a:pt x="0" y="0"/>
                </a:moveTo>
                <a:lnTo>
                  <a:pt x="2276900" y="0"/>
                </a:lnTo>
                <a:lnTo>
                  <a:pt x="2276900" y="2864026"/>
                </a:lnTo>
                <a:lnTo>
                  <a:pt x="0" y="28640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1" name="TextBox 41"/>
          <p:cNvSpPr txBox="1"/>
          <p:nvPr/>
        </p:nvSpPr>
        <p:spPr>
          <a:xfrm>
            <a:off x="1261338" y="431645"/>
            <a:ext cx="13439639" cy="668105"/>
          </a:xfrm>
          <a:prstGeom prst="rect">
            <a:avLst/>
          </a:prstGeom>
        </p:spPr>
        <p:txBody>
          <a:bodyPr lIns="0" tIns="0" rIns="0" bIns="0" rtlCol="0" anchor="t">
            <a:spAutoFit/>
          </a:bodyPr>
          <a:lstStyle/>
          <a:p>
            <a:pPr algn="ctr">
              <a:lnSpc>
                <a:spcPts val="5194"/>
              </a:lnSpc>
              <a:spcBef>
                <a:spcPct val="0"/>
              </a:spcBef>
            </a:pPr>
            <a:r>
              <a:rPr lang="en-US" sz="4900">
                <a:solidFill>
                  <a:srgbClr val="01426A"/>
                </a:solidFill>
                <a:latin typeface="Playfair Display"/>
                <a:ea typeface="Playfair Display"/>
                <a:cs typeface="Playfair Display"/>
                <a:sym typeface="Playfair Display"/>
              </a:rPr>
              <a:t>COUNTY ENVIRONMENTAL REVIEW PROCESS</a:t>
            </a:r>
          </a:p>
        </p:txBody>
      </p:sp>
      <p:sp>
        <p:nvSpPr>
          <p:cNvPr id="42" name="TextBox 42"/>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43" name="TextBox 43"/>
          <p:cNvSpPr txBox="1"/>
          <p:nvPr/>
        </p:nvSpPr>
        <p:spPr>
          <a:xfrm>
            <a:off x="11488444" y="6300757"/>
            <a:ext cx="3001721" cy="764286"/>
          </a:xfrm>
          <a:prstGeom prst="rect">
            <a:avLst/>
          </a:prstGeom>
        </p:spPr>
        <p:txBody>
          <a:bodyPr lIns="0" tIns="0" rIns="0" bIns="0" rtlCol="0" anchor="t">
            <a:spAutoFit/>
          </a:bodyPr>
          <a:lstStyle/>
          <a:p>
            <a:pPr algn="ctr">
              <a:lnSpc>
                <a:spcPts val="2967"/>
              </a:lnSpc>
              <a:spcBef>
                <a:spcPct val="0"/>
              </a:spcBef>
            </a:pPr>
            <a:r>
              <a:rPr lang="en-US" sz="2799">
                <a:solidFill>
                  <a:srgbClr val="EFEEE7"/>
                </a:solidFill>
                <a:latin typeface="Public Sans"/>
                <a:ea typeface="Public Sans"/>
                <a:cs typeface="Public Sans"/>
                <a:sym typeface="Public Sans"/>
              </a:rPr>
              <a:t>Environmental Impact Report </a:t>
            </a:r>
          </a:p>
        </p:txBody>
      </p:sp>
      <p:sp>
        <p:nvSpPr>
          <p:cNvPr id="44" name="TextBox 44"/>
          <p:cNvSpPr txBox="1"/>
          <p:nvPr/>
        </p:nvSpPr>
        <p:spPr>
          <a:xfrm>
            <a:off x="12529005" y="3010128"/>
            <a:ext cx="1734753" cy="447474"/>
          </a:xfrm>
          <a:prstGeom prst="rect">
            <a:avLst/>
          </a:prstGeom>
        </p:spPr>
        <p:txBody>
          <a:bodyPr wrap="square" lIns="0" tIns="0" rIns="0" bIns="0" rtlCol="0" anchor="t">
            <a:spAutoFit/>
          </a:bodyPr>
          <a:lstStyle/>
          <a:p>
            <a:pPr algn="ctr">
              <a:lnSpc>
                <a:spcPts val="3392"/>
              </a:lnSpc>
              <a:spcBef>
                <a:spcPct val="0"/>
              </a:spcBef>
            </a:pPr>
            <a:r>
              <a:rPr lang="en-US" sz="3200" dirty="0">
                <a:solidFill>
                  <a:srgbClr val="EFEEE7"/>
                </a:solidFill>
                <a:latin typeface="Public Sans"/>
                <a:ea typeface="Public Sans"/>
                <a:cs typeface="Public Sans"/>
                <a:sym typeface="Public Sans"/>
              </a:rPr>
              <a:t>Exempt</a:t>
            </a:r>
          </a:p>
        </p:txBody>
      </p:sp>
      <p:sp>
        <p:nvSpPr>
          <p:cNvPr id="45" name="TextBox 45"/>
          <p:cNvSpPr txBox="1"/>
          <p:nvPr/>
        </p:nvSpPr>
        <p:spPr>
          <a:xfrm>
            <a:off x="7211802" y="5507896"/>
            <a:ext cx="2888395" cy="764286"/>
          </a:xfrm>
          <a:prstGeom prst="rect">
            <a:avLst/>
          </a:prstGeom>
        </p:spPr>
        <p:txBody>
          <a:bodyPr lIns="0" tIns="0" rIns="0" bIns="0" rtlCol="0" anchor="t">
            <a:spAutoFit/>
          </a:bodyPr>
          <a:lstStyle/>
          <a:p>
            <a:pPr algn="ctr">
              <a:lnSpc>
                <a:spcPts val="2967"/>
              </a:lnSpc>
              <a:spcBef>
                <a:spcPct val="0"/>
              </a:spcBef>
            </a:pPr>
            <a:r>
              <a:rPr lang="en-US" sz="2799">
                <a:solidFill>
                  <a:srgbClr val="EFEEE7"/>
                </a:solidFill>
                <a:latin typeface="Public Sans"/>
                <a:ea typeface="Public Sans"/>
                <a:cs typeface="Public Sans"/>
                <a:sym typeface="Public Sans"/>
              </a:rPr>
              <a:t>Environmental Determination</a:t>
            </a:r>
          </a:p>
        </p:txBody>
      </p:sp>
      <p:sp>
        <p:nvSpPr>
          <p:cNvPr id="46" name="TextBox 46"/>
          <p:cNvSpPr txBox="1"/>
          <p:nvPr/>
        </p:nvSpPr>
        <p:spPr>
          <a:xfrm>
            <a:off x="7184641" y="7348441"/>
            <a:ext cx="2854506" cy="424874"/>
          </a:xfrm>
          <a:prstGeom prst="rect">
            <a:avLst/>
          </a:prstGeom>
        </p:spPr>
        <p:txBody>
          <a:bodyPr wrap="square" lIns="0" tIns="0" rIns="0" bIns="0" rtlCol="0" anchor="t">
            <a:spAutoFit/>
          </a:bodyPr>
          <a:lstStyle/>
          <a:p>
            <a:pPr algn="ctr">
              <a:lnSpc>
                <a:spcPts val="3180"/>
              </a:lnSpc>
              <a:spcBef>
                <a:spcPct val="0"/>
              </a:spcBef>
            </a:pPr>
            <a:r>
              <a:rPr lang="en-US" sz="3000" dirty="0">
                <a:solidFill>
                  <a:srgbClr val="EFEEE7"/>
                </a:solidFill>
                <a:latin typeface="Public Sans"/>
                <a:ea typeface="Public Sans"/>
                <a:cs typeface="Public Sans"/>
                <a:sym typeface="Public Sans"/>
              </a:rPr>
              <a:t>Public Review</a:t>
            </a:r>
          </a:p>
        </p:txBody>
      </p:sp>
      <p:sp>
        <p:nvSpPr>
          <p:cNvPr id="47" name="TextBox 47"/>
          <p:cNvSpPr txBox="1"/>
          <p:nvPr/>
        </p:nvSpPr>
        <p:spPr>
          <a:xfrm>
            <a:off x="7698095" y="8995577"/>
            <a:ext cx="1849640" cy="447474"/>
          </a:xfrm>
          <a:prstGeom prst="rect">
            <a:avLst/>
          </a:prstGeom>
        </p:spPr>
        <p:txBody>
          <a:bodyPr wrap="square" lIns="0" tIns="0" rIns="0" bIns="0" rtlCol="0" anchor="t">
            <a:spAutoFit/>
          </a:bodyPr>
          <a:lstStyle/>
          <a:p>
            <a:pPr algn="ctr">
              <a:lnSpc>
                <a:spcPts val="3392"/>
              </a:lnSpc>
              <a:spcBef>
                <a:spcPct val="0"/>
              </a:spcBef>
            </a:pPr>
            <a:r>
              <a:rPr lang="en-US" sz="3200" dirty="0">
                <a:solidFill>
                  <a:srgbClr val="EFEEE7"/>
                </a:solidFill>
                <a:latin typeface="Public Sans"/>
                <a:ea typeface="Public Sans"/>
                <a:cs typeface="Public Sans"/>
                <a:sym typeface="Public Sans"/>
              </a:rPr>
              <a:t>Approval</a:t>
            </a:r>
          </a:p>
        </p:txBody>
      </p:sp>
      <p:sp>
        <p:nvSpPr>
          <p:cNvPr id="48" name="TextBox 48"/>
          <p:cNvSpPr txBox="1"/>
          <p:nvPr/>
        </p:nvSpPr>
        <p:spPr>
          <a:xfrm>
            <a:off x="7114542" y="2216930"/>
            <a:ext cx="3082915" cy="876152"/>
          </a:xfrm>
          <a:prstGeom prst="rect">
            <a:avLst/>
          </a:prstGeom>
        </p:spPr>
        <p:txBody>
          <a:bodyPr lIns="0" tIns="0" rIns="0" bIns="0" rtlCol="0" anchor="t">
            <a:spAutoFit/>
          </a:bodyPr>
          <a:lstStyle/>
          <a:p>
            <a:pPr algn="ctr">
              <a:lnSpc>
                <a:spcPts val="3392"/>
              </a:lnSpc>
              <a:spcBef>
                <a:spcPct val="0"/>
              </a:spcBef>
            </a:pPr>
            <a:r>
              <a:rPr lang="en-US" sz="3200">
                <a:solidFill>
                  <a:srgbClr val="EFEEE7"/>
                </a:solidFill>
                <a:latin typeface="Public Sans"/>
                <a:ea typeface="Public Sans"/>
                <a:cs typeface="Public Sans"/>
                <a:sym typeface="Public Sans"/>
              </a:rPr>
              <a:t>Preliminary Review</a:t>
            </a:r>
          </a:p>
        </p:txBody>
      </p:sp>
      <p:sp>
        <p:nvSpPr>
          <p:cNvPr id="49" name="TextBox 49"/>
          <p:cNvSpPr txBox="1"/>
          <p:nvPr/>
        </p:nvSpPr>
        <p:spPr>
          <a:xfrm>
            <a:off x="7269928" y="4135135"/>
            <a:ext cx="2854507" cy="447474"/>
          </a:xfrm>
          <a:prstGeom prst="rect">
            <a:avLst/>
          </a:prstGeom>
        </p:spPr>
        <p:txBody>
          <a:bodyPr wrap="square" lIns="0" tIns="0" rIns="0" bIns="0" rtlCol="0" anchor="t">
            <a:spAutoFit/>
          </a:bodyPr>
          <a:lstStyle/>
          <a:p>
            <a:pPr algn="ctr">
              <a:lnSpc>
                <a:spcPts val="3392"/>
              </a:lnSpc>
              <a:spcBef>
                <a:spcPct val="0"/>
              </a:spcBef>
            </a:pPr>
            <a:r>
              <a:rPr lang="en-US" sz="3200" dirty="0">
                <a:solidFill>
                  <a:srgbClr val="EFEEE7"/>
                </a:solidFill>
                <a:latin typeface="Public Sans"/>
                <a:ea typeface="Public Sans"/>
                <a:cs typeface="Public Sans"/>
                <a:sym typeface="Public Sans"/>
              </a:rPr>
              <a:t>Initial Study</a:t>
            </a:r>
          </a:p>
        </p:txBody>
      </p:sp>
      <p:sp>
        <p:nvSpPr>
          <p:cNvPr id="50" name="TextBox 50"/>
          <p:cNvSpPr txBox="1"/>
          <p:nvPr/>
        </p:nvSpPr>
        <p:spPr>
          <a:xfrm>
            <a:off x="3186442" y="6249587"/>
            <a:ext cx="2466170" cy="876152"/>
          </a:xfrm>
          <a:prstGeom prst="rect">
            <a:avLst/>
          </a:prstGeom>
        </p:spPr>
        <p:txBody>
          <a:bodyPr lIns="0" tIns="0" rIns="0" bIns="0" rtlCol="0" anchor="t">
            <a:spAutoFit/>
          </a:bodyPr>
          <a:lstStyle/>
          <a:p>
            <a:pPr algn="ctr">
              <a:lnSpc>
                <a:spcPts val="3392"/>
              </a:lnSpc>
              <a:spcBef>
                <a:spcPct val="0"/>
              </a:spcBef>
            </a:pPr>
            <a:r>
              <a:rPr lang="en-US" sz="3200">
                <a:solidFill>
                  <a:srgbClr val="EFEEE7"/>
                </a:solidFill>
                <a:latin typeface="Public Sans"/>
                <a:ea typeface="Public Sans"/>
                <a:cs typeface="Public Sans"/>
                <a:sym typeface="Public Sans"/>
              </a:rPr>
              <a:t>Negative Declaration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169867"/>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2983325" y="1847140"/>
            <a:ext cx="3361913" cy="935836"/>
            <a:chOff x="0" y="0"/>
            <a:chExt cx="885442" cy="246475"/>
          </a:xfrm>
        </p:grpSpPr>
        <p:sp>
          <p:nvSpPr>
            <p:cNvPr id="5" name="Freeform 5"/>
            <p:cNvSpPr/>
            <p:nvPr/>
          </p:nvSpPr>
          <p:spPr>
            <a:xfrm>
              <a:off x="0" y="0"/>
              <a:ext cx="885442" cy="246475"/>
            </a:xfrm>
            <a:custGeom>
              <a:avLst/>
              <a:gdLst/>
              <a:ahLst/>
              <a:cxnLst/>
              <a:rect l="l" t="t" r="r" b="b"/>
              <a:pathLst>
                <a:path w="885442" h="246475">
                  <a:moveTo>
                    <a:pt x="117444" y="0"/>
                  </a:moveTo>
                  <a:lnTo>
                    <a:pt x="767998" y="0"/>
                  </a:lnTo>
                  <a:cubicBezTo>
                    <a:pt x="799146" y="0"/>
                    <a:pt x="829018" y="12374"/>
                    <a:pt x="851043" y="34399"/>
                  </a:cubicBezTo>
                  <a:cubicBezTo>
                    <a:pt x="873069" y="56424"/>
                    <a:pt x="885442" y="86296"/>
                    <a:pt x="885442" y="117444"/>
                  </a:cubicBezTo>
                  <a:lnTo>
                    <a:pt x="885442" y="129031"/>
                  </a:lnTo>
                  <a:cubicBezTo>
                    <a:pt x="885442" y="160179"/>
                    <a:pt x="873069" y="190052"/>
                    <a:pt x="851043" y="212077"/>
                  </a:cubicBezTo>
                  <a:cubicBezTo>
                    <a:pt x="829018" y="234102"/>
                    <a:pt x="799146" y="246475"/>
                    <a:pt x="767998" y="246475"/>
                  </a:cubicBezTo>
                  <a:lnTo>
                    <a:pt x="117444" y="246475"/>
                  </a:lnTo>
                  <a:cubicBezTo>
                    <a:pt x="86296" y="246475"/>
                    <a:pt x="56424" y="234102"/>
                    <a:pt x="34399" y="212077"/>
                  </a:cubicBezTo>
                  <a:cubicBezTo>
                    <a:pt x="12374" y="190052"/>
                    <a:pt x="0" y="160179"/>
                    <a:pt x="0" y="129031"/>
                  </a:cubicBezTo>
                  <a:lnTo>
                    <a:pt x="0" y="117444"/>
                  </a:lnTo>
                  <a:cubicBezTo>
                    <a:pt x="0" y="86296"/>
                    <a:pt x="12374" y="56424"/>
                    <a:pt x="34399" y="34399"/>
                  </a:cubicBezTo>
                  <a:cubicBezTo>
                    <a:pt x="56424" y="12374"/>
                    <a:pt x="86296" y="0"/>
                    <a:pt x="117444" y="0"/>
                  </a:cubicBezTo>
                  <a:close/>
                </a:path>
              </a:pathLst>
            </a:custGeom>
            <a:solidFill>
              <a:srgbClr val="678EB2"/>
            </a:solidFill>
            <a:ln w="38100" cap="rnd">
              <a:solidFill>
                <a:srgbClr val="A6A6A6"/>
              </a:solidFill>
              <a:prstDash val="solid"/>
              <a:round/>
            </a:ln>
          </p:spPr>
          <p:txBody>
            <a:bodyPr/>
            <a:lstStyle/>
            <a:p>
              <a:endParaRPr lang="en-US"/>
            </a:p>
          </p:txBody>
        </p:sp>
        <p:sp>
          <p:nvSpPr>
            <p:cNvPr id="6" name="TextBox 6"/>
            <p:cNvSpPr txBox="1"/>
            <p:nvPr/>
          </p:nvSpPr>
          <p:spPr>
            <a:xfrm>
              <a:off x="0" y="9525"/>
              <a:ext cx="885442" cy="236950"/>
            </a:xfrm>
            <a:prstGeom prst="rect">
              <a:avLst/>
            </a:prstGeom>
          </p:spPr>
          <p:txBody>
            <a:bodyPr lIns="50800" tIns="50800" rIns="50800" bIns="50800" rtlCol="0" anchor="ctr"/>
            <a:lstStyle/>
            <a:p>
              <a:pPr algn="ctr">
                <a:lnSpc>
                  <a:spcPts val="2120"/>
                </a:lnSpc>
              </a:pPr>
              <a:endParaRPr/>
            </a:p>
          </p:txBody>
        </p:sp>
      </p:grpSp>
      <p:grpSp>
        <p:nvGrpSpPr>
          <p:cNvPr id="7" name="Group 7"/>
          <p:cNvGrpSpPr/>
          <p:nvPr/>
        </p:nvGrpSpPr>
        <p:grpSpPr>
          <a:xfrm>
            <a:off x="2922811" y="4153833"/>
            <a:ext cx="3422427" cy="989667"/>
            <a:chOff x="0" y="0"/>
            <a:chExt cx="901380" cy="260653"/>
          </a:xfrm>
        </p:grpSpPr>
        <p:sp>
          <p:nvSpPr>
            <p:cNvPr id="8" name="Freeform 8"/>
            <p:cNvSpPr/>
            <p:nvPr/>
          </p:nvSpPr>
          <p:spPr>
            <a:xfrm>
              <a:off x="0" y="0"/>
              <a:ext cx="901380" cy="260653"/>
            </a:xfrm>
            <a:custGeom>
              <a:avLst/>
              <a:gdLst/>
              <a:ahLst/>
              <a:cxnLst/>
              <a:rect l="l" t="t" r="r" b="b"/>
              <a:pathLst>
                <a:path w="901380" h="260653">
                  <a:moveTo>
                    <a:pt x="115368" y="0"/>
                  </a:moveTo>
                  <a:lnTo>
                    <a:pt x="786012" y="0"/>
                  </a:lnTo>
                  <a:cubicBezTo>
                    <a:pt x="816609" y="0"/>
                    <a:pt x="845954" y="12155"/>
                    <a:pt x="867589" y="33790"/>
                  </a:cubicBezTo>
                  <a:cubicBezTo>
                    <a:pt x="889225" y="55426"/>
                    <a:pt x="901380" y="84770"/>
                    <a:pt x="901380" y="115368"/>
                  </a:cubicBezTo>
                  <a:lnTo>
                    <a:pt x="901380" y="145285"/>
                  </a:lnTo>
                  <a:cubicBezTo>
                    <a:pt x="901380" y="175883"/>
                    <a:pt x="889225" y="205227"/>
                    <a:pt x="867589" y="226863"/>
                  </a:cubicBezTo>
                  <a:cubicBezTo>
                    <a:pt x="845954" y="248498"/>
                    <a:pt x="816609" y="260653"/>
                    <a:pt x="786012" y="260653"/>
                  </a:cubicBezTo>
                  <a:lnTo>
                    <a:pt x="115368" y="260653"/>
                  </a:lnTo>
                  <a:cubicBezTo>
                    <a:pt x="84770" y="260653"/>
                    <a:pt x="55426" y="248498"/>
                    <a:pt x="33790" y="226863"/>
                  </a:cubicBezTo>
                  <a:cubicBezTo>
                    <a:pt x="12155" y="205227"/>
                    <a:pt x="0" y="175883"/>
                    <a:pt x="0" y="145285"/>
                  </a:cubicBezTo>
                  <a:lnTo>
                    <a:pt x="0" y="115368"/>
                  </a:lnTo>
                  <a:cubicBezTo>
                    <a:pt x="0" y="84770"/>
                    <a:pt x="12155" y="55426"/>
                    <a:pt x="33790" y="33790"/>
                  </a:cubicBezTo>
                  <a:cubicBezTo>
                    <a:pt x="55426" y="12155"/>
                    <a:pt x="84770" y="0"/>
                    <a:pt x="115368" y="0"/>
                  </a:cubicBezTo>
                  <a:close/>
                </a:path>
              </a:pathLst>
            </a:custGeom>
            <a:solidFill>
              <a:srgbClr val="678EB2"/>
            </a:solidFill>
            <a:ln w="38100" cap="rnd">
              <a:solidFill>
                <a:srgbClr val="A6A6A6"/>
              </a:solidFill>
              <a:prstDash val="solid"/>
              <a:round/>
            </a:ln>
          </p:spPr>
          <p:txBody>
            <a:bodyPr/>
            <a:lstStyle/>
            <a:p>
              <a:endParaRPr lang="en-US"/>
            </a:p>
          </p:txBody>
        </p:sp>
        <p:sp>
          <p:nvSpPr>
            <p:cNvPr id="9" name="TextBox 9"/>
            <p:cNvSpPr txBox="1"/>
            <p:nvPr/>
          </p:nvSpPr>
          <p:spPr>
            <a:xfrm>
              <a:off x="0" y="9525"/>
              <a:ext cx="901380" cy="251128"/>
            </a:xfrm>
            <a:prstGeom prst="rect">
              <a:avLst/>
            </a:prstGeom>
          </p:spPr>
          <p:txBody>
            <a:bodyPr lIns="50800" tIns="50800" rIns="50800" bIns="50800" rtlCol="0" anchor="ctr"/>
            <a:lstStyle/>
            <a:p>
              <a:pPr algn="ctr">
                <a:lnSpc>
                  <a:spcPts val="2120"/>
                </a:lnSpc>
              </a:pPr>
              <a:endParaRPr/>
            </a:p>
          </p:txBody>
        </p:sp>
      </p:grpSp>
      <p:grpSp>
        <p:nvGrpSpPr>
          <p:cNvPr id="10" name="Group 10"/>
          <p:cNvGrpSpPr/>
          <p:nvPr/>
        </p:nvGrpSpPr>
        <p:grpSpPr>
          <a:xfrm>
            <a:off x="2922811" y="5438913"/>
            <a:ext cx="3361913" cy="916781"/>
            <a:chOff x="0" y="0"/>
            <a:chExt cx="885442" cy="241457"/>
          </a:xfrm>
        </p:grpSpPr>
        <p:sp>
          <p:nvSpPr>
            <p:cNvPr id="11" name="Freeform 11"/>
            <p:cNvSpPr/>
            <p:nvPr/>
          </p:nvSpPr>
          <p:spPr>
            <a:xfrm>
              <a:off x="0" y="0"/>
              <a:ext cx="885442" cy="241457"/>
            </a:xfrm>
            <a:custGeom>
              <a:avLst/>
              <a:gdLst/>
              <a:ahLst/>
              <a:cxnLst/>
              <a:rect l="l" t="t" r="r" b="b"/>
              <a:pathLst>
                <a:path w="885442" h="241457">
                  <a:moveTo>
                    <a:pt x="117444" y="0"/>
                  </a:moveTo>
                  <a:lnTo>
                    <a:pt x="767998" y="0"/>
                  </a:lnTo>
                  <a:cubicBezTo>
                    <a:pt x="799146" y="0"/>
                    <a:pt x="829018" y="12374"/>
                    <a:pt x="851043" y="34399"/>
                  </a:cubicBezTo>
                  <a:cubicBezTo>
                    <a:pt x="873069" y="56424"/>
                    <a:pt x="885442" y="86296"/>
                    <a:pt x="885442" y="117444"/>
                  </a:cubicBezTo>
                  <a:lnTo>
                    <a:pt x="885442" y="124012"/>
                  </a:lnTo>
                  <a:cubicBezTo>
                    <a:pt x="885442" y="155161"/>
                    <a:pt x="873069" y="185033"/>
                    <a:pt x="851043" y="207058"/>
                  </a:cubicBezTo>
                  <a:cubicBezTo>
                    <a:pt x="829018" y="229083"/>
                    <a:pt x="799146" y="241457"/>
                    <a:pt x="767998" y="241457"/>
                  </a:cubicBezTo>
                  <a:lnTo>
                    <a:pt x="117444" y="241457"/>
                  </a:lnTo>
                  <a:cubicBezTo>
                    <a:pt x="86296" y="241457"/>
                    <a:pt x="56424" y="229083"/>
                    <a:pt x="34399" y="207058"/>
                  </a:cubicBezTo>
                  <a:cubicBezTo>
                    <a:pt x="12374" y="185033"/>
                    <a:pt x="0" y="155161"/>
                    <a:pt x="0" y="124012"/>
                  </a:cubicBezTo>
                  <a:lnTo>
                    <a:pt x="0" y="117444"/>
                  </a:lnTo>
                  <a:cubicBezTo>
                    <a:pt x="0" y="86296"/>
                    <a:pt x="12374" y="56424"/>
                    <a:pt x="34399" y="34399"/>
                  </a:cubicBezTo>
                  <a:cubicBezTo>
                    <a:pt x="56424" y="12374"/>
                    <a:pt x="86296" y="0"/>
                    <a:pt x="117444" y="0"/>
                  </a:cubicBezTo>
                  <a:close/>
                </a:path>
              </a:pathLst>
            </a:custGeom>
            <a:solidFill>
              <a:srgbClr val="678EB2"/>
            </a:solidFill>
            <a:ln w="38100" cap="rnd">
              <a:solidFill>
                <a:srgbClr val="A6A6A6"/>
              </a:solidFill>
              <a:prstDash val="solid"/>
              <a:round/>
            </a:ln>
          </p:spPr>
          <p:txBody>
            <a:bodyPr/>
            <a:lstStyle/>
            <a:p>
              <a:endParaRPr lang="en-US"/>
            </a:p>
          </p:txBody>
        </p:sp>
        <p:sp>
          <p:nvSpPr>
            <p:cNvPr id="12" name="TextBox 12"/>
            <p:cNvSpPr txBox="1"/>
            <p:nvPr/>
          </p:nvSpPr>
          <p:spPr>
            <a:xfrm>
              <a:off x="0" y="9525"/>
              <a:ext cx="885442" cy="231932"/>
            </a:xfrm>
            <a:prstGeom prst="rect">
              <a:avLst/>
            </a:prstGeom>
          </p:spPr>
          <p:txBody>
            <a:bodyPr lIns="50800" tIns="50800" rIns="50800" bIns="50800" rtlCol="0" anchor="ctr"/>
            <a:lstStyle/>
            <a:p>
              <a:pPr algn="ctr">
                <a:lnSpc>
                  <a:spcPts val="2120"/>
                </a:lnSpc>
              </a:pPr>
              <a:endParaRPr/>
            </a:p>
          </p:txBody>
        </p:sp>
      </p:grpSp>
      <p:grpSp>
        <p:nvGrpSpPr>
          <p:cNvPr id="13" name="Group 13"/>
          <p:cNvGrpSpPr/>
          <p:nvPr/>
        </p:nvGrpSpPr>
        <p:grpSpPr>
          <a:xfrm>
            <a:off x="2916506" y="6613033"/>
            <a:ext cx="3322619" cy="954722"/>
            <a:chOff x="0" y="0"/>
            <a:chExt cx="875093" cy="251450"/>
          </a:xfrm>
        </p:grpSpPr>
        <p:sp>
          <p:nvSpPr>
            <p:cNvPr id="14" name="Freeform 14"/>
            <p:cNvSpPr/>
            <p:nvPr/>
          </p:nvSpPr>
          <p:spPr>
            <a:xfrm>
              <a:off x="0" y="0"/>
              <a:ext cx="875093" cy="251450"/>
            </a:xfrm>
            <a:custGeom>
              <a:avLst/>
              <a:gdLst/>
              <a:ahLst/>
              <a:cxnLst/>
              <a:rect l="l" t="t" r="r" b="b"/>
              <a:pathLst>
                <a:path w="875093" h="251450">
                  <a:moveTo>
                    <a:pt x="118833" y="0"/>
                  </a:moveTo>
                  <a:lnTo>
                    <a:pt x="756260" y="0"/>
                  </a:lnTo>
                  <a:cubicBezTo>
                    <a:pt x="821889" y="0"/>
                    <a:pt x="875093" y="53204"/>
                    <a:pt x="875093" y="118833"/>
                  </a:cubicBezTo>
                  <a:lnTo>
                    <a:pt x="875093" y="132616"/>
                  </a:lnTo>
                  <a:cubicBezTo>
                    <a:pt x="875093" y="198246"/>
                    <a:pt x="821889" y="251450"/>
                    <a:pt x="756260" y="251450"/>
                  </a:cubicBezTo>
                  <a:lnTo>
                    <a:pt x="118833" y="251450"/>
                  </a:lnTo>
                  <a:cubicBezTo>
                    <a:pt x="87317" y="251450"/>
                    <a:pt x="57091" y="238930"/>
                    <a:pt x="34805" y="216644"/>
                  </a:cubicBezTo>
                  <a:cubicBezTo>
                    <a:pt x="12520" y="194358"/>
                    <a:pt x="0" y="164133"/>
                    <a:pt x="0" y="132616"/>
                  </a:cubicBezTo>
                  <a:lnTo>
                    <a:pt x="0" y="118833"/>
                  </a:lnTo>
                  <a:cubicBezTo>
                    <a:pt x="0" y="53204"/>
                    <a:pt x="53204" y="0"/>
                    <a:pt x="118833" y="0"/>
                  </a:cubicBezTo>
                  <a:close/>
                </a:path>
              </a:pathLst>
            </a:custGeom>
            <a:solidFill>
              <a:srgbClr val="678EB2"/>
            </a:solidFill>
            <a:ln w="38100" cap="rnd">
              <a:solidFill>
                <a:srgbClr val="A6A6A6"/>
              </a:solidFill>
              <a:prstDash val="solid"/>
              <a:round/>
            </a:ln>
          </p:spPr>
          <p:txBody>
            <a:bodyPr/>
            <a:lstStyle/>
            <a:p>
              <a:endParaRPr lang="en-US"/>
            </a:p>
          </p:txBody>
        </p:sp>
        <p:sp>
          <p:nvSpPr>
            <p:cNvPr id="15" name="TextBox 15"/>
            <p:cNvSpPr txBox="1"/>
            <p:nvPr/>
          </p:nvSpPr>
          <p:spPr>
            <a:xfrm>
              <a:off x="0" y="9525"/>
              <a:ext cx="875093" cy="241925"/>
            </a:xfrm>
            <a:prstGeom prst="rect">
              <a:avLst/>
            </a:prstGeom>
          </p:spPr>
          <p:txBody>
            <a:bodyPr lIns="50800" tIns="50800" rIns="50800" bIns="50800" rtlCol="0" anchor="ctr"/>
            <a:lstStyle/>
            <a:p>
              <a:pPr algn="ctr">
                <a:lnSpc>
                  <a:spcPts val="2120"/>
                </a:lnSpc>
              </a:pPr>
              <a:endParaRPr/>
            </a:p>
          </p:txBody>
        </p:sp>
      </p:grpSp>
      <p:grpSp>
        <p:nvGrpSpPr>
          <p:cNvPr id="16" name="Group 16"/>
          <p:cNvGrpSpPr/>
          <p:nvPr/>
        </p:nvGrpSpPr>
        <p:grpSpPr>
          <a:xfrm>
            <a:off x="2922811" y="7873789"/>
            <a:ext cx="3316313" cy="928129"/>
            <a:chOff x="0" y="0"/>
            <a:chExt cx="873432" cy="244445"/>
          </a:xfrm>
        </p:grpSpPr>
        <p:sp>
          <p:nvSpPr>
            <p:cNvPr id="17" name="Freeform 17"/>
            <p:cNvSpPr/>
            <p:nvPr/>
          </p:nvSpPr>
          <p:spPr>
            <a:xfrm>
              <a:off x="0" y="0"/>
              <a:ext cx="873432" cy="244445"/>
            </a:xfrm>
            <a:custGeom>
              <a:avLst/>
              <a:gdLst/>
              <a:ahLst/>
              <a:cxnLst/>
              <a:rect l="l" t="t" r="r" b="b"/>
              <a:pathLst>
                <a:path w="873432" h="244445">
                  <a:moveTo>
                    <a:pt x="119059" y="0"/>
                  </a:moveTo>
                  <a:lnTo>
                    <a:pt x="754373" y="0"/>
                  </a:lnTo>
                  <a:cubicBezTo>
                    <a:pt x="785950" y="0"/>
                    <a:pt x="816233" y="12544"/>
                    <a:pt x="838561" y="34872"/>
                  </a:cubicBezTo>
                  <a:cubicBezTo>
                    <a:pt x="860889" y="57200"/>
                    <a:pt x="873432" y="87483"/>
                    <a:pt x="873432" y="119059"/>
                  </a:cubicBezTo>
                  <a:lnTo>
                    <a:pt x="873432" y="125386"/>
                  </a:lnTo>
                  <a:cubicBezTo>
                    <a:pt x="873432" y="191141"/>
                    <a:pt x="820128" y="244445"/>
                    <a:pt x="754373" y="244445"/>
                  </a:cubicBezTo>
                  <a:lnTo>
                    <a:pt x="119059" y="244445"/>
                  </a:lnTo>
                  <a:cubicBezTo>
                    <a:pt x="87483" y="244445"/>
                    <a:pt x="57200" y="231902"/>
                    <a:pt x="34872" y="209574"/>
                  </a:cubicBezTo>
                  <a:cubicBezTo>
                    <a:pt x="12544" y="187246"/>
                    <a:pt x="0" y="156963"/>
                    <a:pt x="0" y="125386"/>
                  </a:cubicBezTo>
                  <a:lnTo>
                    <a:pt x="0" y="119059"/>
                  </a:lnTo>
                  <a:cubicBezTo>
                    <a:pt x="0" y="87483"/>
                    <a:pt x="12544" y="57200"/>
                    <a:pt x="34872" y="34872"/>
                  </a:cubicBezTo>
                  <a:cubicBezTo>
                    <a:pt x="57200" y="12544"/>
                    <a:pt x="87483" y="0"/>
                    <a:pt x="119059" y="0"/>
                  </a:cubicBezTo>
                  <a:close/>
                </a:path>
              </a:pathLst>
            </a:custGeom>
            <a:solidFill>
              <a:srgbClr val="678EB2"/>
            </a:solidFill>
            <a:ln w="38100" cap="rnd">
              <a:solidFill>
                <a:srgbClr val="A6A6A6"/>
              </a:solidFill>
              <a:prstDash val="solid"/>
              <a:round/>
            </a:ln>
          </p:spPr>
          <p:txBody>
            <a:bodyPr/>
            <a:lstStyle/>
            <a:p>
              <a:endParaRPr lang="en-US"/>
            </a:p>
          </p:txBody>
        </p:sp>
        <p:sp>
          <p:nvSpPr>
            <p:cNvPr id="18" name="TextBox 18"/>
            <p:cNvSpPr txBox="1"/>
            <p:nvPr/>
          </p:nvSpPr>
          <p:spPr>
            <a:xfrm>
              <a:off x="0" y="9525"/>
              <a:ext cx="873432" cy="234920"/>
            </a:xfrm>
            <a:prstGeom prst="rect">
              <a:avLst/>
            </a:prstGeom>
          </p:spPr>
          <p:txBody>
            <a:bodyPr lIns="50800" tIns="50800" rIns="50800" bIns="50800" rtlCol="0" anchor="ctr"/>
            <a:lstStyle/>
            <a:p>
              <a:pPr algn="ctr">
                <a:lnSpc>
                  <a:spcPts val="2120"/>
                </a:lnSpc>
              </a:pPr>
              <a:endParaRPr/>
            </a:p>
          </p:txBody>
        </p:sp>
      </p:grpSp>
      <p:grpSp>
        <p:nvGrpSpPr>
          <p:cNvPr id="19" name="Group 19"/>
          <p:cNvGrpSpPr/>
          <p:nvPr/>
        </p:nvGrpSpPr>
        <p:grpSpPr>
          <a:xfrm>
            <a:off x="2922811" y="2961472"/>
            <a:ext cx="3422427" cy="935836"/>
            <a:chOff x="0" y="0"/>
            <a:chExt cx="901380" cy="246475"/>
          </a:xfrm>
        </p:grpSpPr>
        <p:sp>
          <p:nvSpPr>
            <p:cNvPr id="20" name="Freeform 20"/>
            <p:cNvSpPr/>
            <p:nvPr/>
          </p:nvSpPr>
          <p:spPr>
            <a:xfrm>
              <a:off x="0" y="0"/>
              <a:ext cx="901380" cy="246475"/>
            </a:xfrm>
            <a:custGeom>
              <a:avLst/>
              <a:gdLst/>
              <a:ahLst/>
              <a:cxnLst/>
              <a:rect l="l" t="t" r="r" b="b"/>
              <a:pathLst>
                <a:path w="901380" h="246475">
                  <a:moveTo>
                    <a:pt x="115368" y="0"/>
                  </a:moveTo>
                  <a:lnTo>
                    <a:pt x="786012" y="0"/>
                  </a:lnTo>
                  <a:cubicBezTo>
                    <a:pt x="816609" y="0"/>
                    <a:pt x="845954" y="12155"/>
                    <a:pt x="867589" y="33790"/>
                  </a:cubicBezTo>
                  <a:cubicBezTo>
                    <a:pt x="889225" y="55426"/>
                    <a:pt x="901380" y="84770"/>
                    <a:pt x="901380" y="115368"/>
                  </a:cubicBezTo>
                  <a:lnTo>
                    <a:pt x="901380" y="131108"/>
                  </a:lnTo>
                  <a:cubicBezTo>
                    <a:pt x="901380" y="161705"/>
                    <a:pt x="889225" y="191049"/>
                    <a:pt x="867589" y="212685"/>
                  </a:cubicBezTo>
                  <a:cubicBezTo>
                    <a:pt x="845954" y="234321"/>
                    <a:pt x="816609" y="246475"/>
                    <a:pt x="786012" y="246475"/>
                  </a:cubicBezTo>
                  <a:lnTo>
                    <a:pt x="115368" y="246475"/>
                  </a:lnTo>
                  <a:cubicBezTo>
                    <a:pt x="84770" y="246475"/>
                    <a:pt x="55426" y="234321"/>
                    <a:pt x="33790" y="212685"/>
                  </a:cubicBezTo>
                  <a:cubicBezTo>
                    <a:pt x="12155" y="191049"/>
                    <a:pt x="0" y="161705"/>
                    <a:pt x="0" y="131108"/>
                  </a:cubicBezTo>
                  <a:lnTo>
                    <a:pt x="0" y="115368"/>
                  </a:lnTo>
                  <a:cubicBezTo>
                    <a:pt x="0" y="84770"/>
                    <a:pt x="12155" y="55426"/>
                    <a:pt x="33790" y="33790"/>
                  </a:cubicBezTo>
                  <a:cubicBezTo>
                    <a:pt x="55426" y="12155"/>
                    <a:pt x="84770" y="0"/>
                    <a:pt x="115368" y="0"/>
                  </a:cubicBezTo>
                  <a:close/>
                </a:path>
              </a:pathLst>
            </a:custGeom>
            <a:solidFill>
              <a:srgbClr val="678EB2"/>
            </a:solidFill>
            <a:ln w="38100" cap="rnd">
              <a:solidFill>
                <a:srgbClr val="A6A6A6"/>
              </a:solidFill>
              <a:prstDash val="solid"/>
              <a:round/>
            </a:ln>
          </p:spPr>
          <p:txBody>
            <a:bodyPr/>
            <a:lstStyle/>
            <a:p>
              <a:endParaRPr lang="en-US"/>
            </a:p>
          </p:txBody>
        </p:sp>
        <p:sp>
          <p:nvSpPr>
            <p:cNvPr id="21" name="TextBox 21"/>
            <p:cNvSpPr txBox="1"/>
            <p:nvPr/>
          </p:nvSpPr>
          <p:spPr>
            <a:xfrm>
              <a:off x="0" y="9525"/>
              <a:ext cx="901380" cy="236950"/>
            </a:xfrm>
            <a:prstGeom prst="rect">
              <a:avLst/>
            </a:prstGeom>
          </p:spPr>
          <p:txBody>
            <a:bodyPr lIns="50800" tIns="50800" rIns="50800" bIns="50800" rtlCol="0" anchor="ctr"/>
            <a:lstStyle/>
            <a:p>
              <a:pPr algn="ctr">
                <a:lnSpc>
                  <a:spcPts val="2120"/>
                </a:lnSpc>
              </a:pPr>
              <a:endParaRPr/>
            </a:p>
          </p:txBody>
        </p:sp>
      </p:grpSp>
      <p:sp>
        <p:nvSpPr>
          <p:cNvPr id="22" name="Freeform 22"/>
          <p:cNvSpPr/>
          <p:nvPr/>
        </p:nvSpPr>
        <p:spPr>
          <a:xfrm>
            <a:off x="345002" y="327171"/>
            <a:ext cx="641489" cy="641489"/>
          </a:xfrm>
          <a:custGeom>
            <a:avLst/>
            <a:gdLst/>
            <a:ahLst/>
            <a:cxnLst/>
            <a:rect l="l" t="t" r="r" b="b"/>
            <a:pathLst>
              <a:path w="641489" h="641489">
                <a:moveTo>
                  <a:pt x="0" y="0"/>
                </a:moveTo>
                <a:lnTo>
                  <a:pt x="641489" y="0"/>
                </a:lnTo>
                <a:lnTo>
                  <a:pt x="641489" y="641489"/>
                </a:lnTo>
                <a:lnTo>
                  <a:pt x="0" y="6414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Freeform 23"/>
          <p:cNvSpPr/>
          <p:nvPr/>
        </p:nvSpPr>
        <p:spPr>
          <a:xfrm>
            <a:off x="15494755" y="2547395"/>
            <a:ext cx="1187764" cy="1226079"/>
          </a:xfrm>
          <a:custGeom>
            <a:avLst/>
            <a:gdLst/>
            <a:ahLst/>
            <a:cxnLst/>
            <a:rect l="l" t="t" r="r" b="b"/>
            <a:pathLst>
              <a:path w="1187764" h="1226079">
                <a:moveTo>
                  <a:pt x="0" y="0"/>
                </a:moveTo>
                <a:lnTo>
                  <a:pt x="1187764" y="0"/>
                </a:lnTo>
                <a:lnTo>
                  <a:pt x="1187764" y="1226079"/>
                </a:lnTo>
                <a:lnTo>
                  <a:pt x="0" y="12260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15494755" y="4659869"/>
            <a:ext cx="1063739" cy="1227981"/>
          </a:xfrm>
          <a:custGeom>
            <a:avLst/>
            <a:gdLst/>
            <a:ahLst/>
            <a:cxnLst/>
            <a:rect l="l" t="t" r="r" b="b"/>
            <a:pathLst>
              <a:path w="1063739" h="1227981">
                <a:moveTo>
                  <a:pt x="0" y="0"/>
                </a:moveTo>
                <a:lnTo>
                  <a:pt x="1063738" y="0"/>
                </a:lnTo>
                <a:lnTo>
                  <a:pt x="1063738" y="1227981"/>
                </a:lnTo>
                <a:lnTo>
                  <a:pt x="0" y="12279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5" name="Group 25"/>
          <p:cNvGrpSpPr/>
          <p:nvPr/>
        </p:nvGrpSpPr>
        <p:grpSpPr>
          <a:xfrm>
            <a:off x="2945288" y="8974982"/>
            <a:ext cx="3316958" cy="928129"/>
            <a:chOff x="0" y="0"/>
            <a:chExt cx="873602" cy="244445"/>
          </a:xfrm>
        </p:grpSpPr>
        <p:sp>
          <p:nvSpPr>
            <p:cNvPr id="26" name="Freeform 26"/>
            <p:cNvSpPr/>
            <p:nvPr/>
          </p:nvSpPr>
          <p:spPr>
            <a:xfrm>
              <a:off x="0" y="0"/>
              <a:ext cx="873602" cy="244445"/>
            </a:xfrm>
            <a:custGeom>
              <a:avLst/>
              <a:gdLst/>
              <a:ahLst/>
              <a:cxnLst/>
              <a:rect l="l" t="t" r="r" b="b"/>
              <a:pathLst>
                <a:path w="873602" h="244445">
                  <a:moveTo>
                    <a:pt x="119036" y="0"/>
                  </a:moveTo>
                  <a:lnTo>
                    <a:pt x="754566" y="0"/>
                  </a:lnTo>
                  <a:cubicBezTo>
                    <a:pt x="820308" y="0"/>
                    <a:pt x="873602" y="53294"/>
                    <a:pt x="873602" y="119036"/>
                  </a:cubicBezTo>
                  <a:lnTo>
                    <a:pt x="873602" y="125409"/>
                  </a:lnTo>
                  <a:cubicBezTo>
                    <a:pt x="873602" y="191151"/>
                    <a:pt x="820308" y="244445"/>
                    <a:pt x="754566" y="244445"/>
                  </a:cubicBezTo>
                  <a:lnTo>
                    <a:pt x="119036" y="244445"/>
                  </a:lnTo>
                  <a:cubicBezTo>
                    <a:pt x="53294" y="244445"/>
                    <a:pt x="0" y="191151"/>
                    <a:pt x="0" y="125409"/>
                  </a:cubicBezTo>
                  <a:lnTo>
                    <a:pt x="0" y="119036"/>
                  </a:lnTo>
                  <a:cubicBezTo>
                    <a:pt x="0" y="53294"/>
                    <a:pt x="53294" y="0"/>
                    <a:pt x="119036" y="0"/>
                  </a:cubicBezTo>
                  <a:close/>
                </a:path>
              </a:pathLst>
            </a:custGeom>
            <a:solidFill>
              <a:srgbClr val="678EB2"/>
            </a:solidFill>
            <a:ln w="38100" cap="rnd">
              <a:solidFill>
                <a:srgbClr val="A6A6A6"/>
              </a:solidFill>
              <a:prstDash val="solid"/>
              <a:round/>
            </a:ln>
          </p:spPr>
          <p:txBody>
            <a:bodyPr/>
            <a:lstStyle/>
            <a:p>
              <a:endParaRPr lang="en-US"/>
            </a:p>
          </p:txBody>
        </p:sp>
        <p:sp>
          <p:nvSpPr>
            <p:cNvPr id="27" name="TextBox 27"/>
            <p:cNvSpPr txBox="1"/>
            <p:nvPr/>
          </p:nvSpPr>
          <p:spPr>
            <a:xfrm>
              <a:off x="0" y="9525"/>
              <a:ext cx="873602" cy="234920"/>
            </a:xfrm>
            <a:prstGeom prst="rect">
              <a:avLst/>
            </a:prstGeom>
          </p:spPr>
          <p:txBody>
            <a:bodyPr lIns="50800" tIns="50800" rIns="50800" bIns="50800" rtlCol="0" anchor="ctr"/>
            <a:lstStyle/>
            <a:p>
              <a:pPr algn="ctr">
                <a:lnSpc>
                  <a:spcPts val="2120"/>
                </a:lnSpc>
              </a:pPr>
              <a:endParaRPr/>
            </a:p>
          </p:txBody>
        </p:sp>
      </p:grpSp>
      <p:sp>
        <p:nvSpPr>
          <p:cNvPr id="28" name="Freeform 28"/>
          <p:cNvSpPr/>
          <p:nvPr/>
        </p:nvSpPr>
        <p:spPr>
          <a:xfrm>
            <a:off x="11425167" y="663162"/>
            <a:ext cx="1037863" cy="1024653"/>
          </a:xfrm>
          <a:custGeom>
            <a:avLst/>
            <a:gdLst/>
            <a:ahLst/>
            <a:cxnLst/>
            <a:rect l="l" t="t" r="r" b="b"/>
            <a:pathLst>
              <a:path w="1037863" h="1024653">
                <a:moveTo>
                  <a:pt x="0" y="0"/>
                </a:moveTo>
                <a:lnTo>
                  <a:pt x="1037863" y="0"/>
                </a:lnTo>
                <a:lnTo>
                  <a:pt x="1037863" y="1024653"/>
                </a:lnTo>
                <a:lnTo>
                  <a:pt x="0" y="10246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Freeform 29"/>
          <p:cNvSpPr/>
          <p:nvPr/>
        </p:nvSpPr>
        <p:spPr>
          <a:xfrm>
            <a:off x="816368" y="7370962"/>
            <a:ext cx="1459512" cy="1483792"/>
          </a:xfrm>
          <a:custGeom>
            <a:avLst/>
            <a:gdLst/>
            <a:ahLst/>
            <a:cxnLst/>
            <a:rect l="l" t="t" r="r" b="b"/>
            <a:pathLst>
              <a:path w="1459512" h="1483792">
                <a:moveTo>
                  <a:pt x="0" y="0"/>
                </a:moveTo>
                <a:lnTo>
                  <a:pt x="1459512" y="0"/>
                </a:lnTo>
                <a:lnTo>
                  <a:pt x="1459512" y="1483792"/>
                </a:lnTo>
                <a:lnTo>
                  <a:pt x="0" y="14837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0" name="Freeform 30"/>
          <p:cNvSpPr/>
          <p:nvPr/>
        </p:nvSpPr>
        <p:spPr>
          <a:xfrm>
            <a:off x="640925" y="4363010"/>
            <a:ext cx="1546113" cy="2068379"/>
          </a:xfrm>
          <a:custGeom>
            <a:avLst/>
            <a:gdLst/>
            <a:ahLst/>
            <a:cxnLst/>
            <a:rect l="l" t="t" r="r" b="b"/>
            <a:pathLst>
              <a:path w="1546113" h="2068379">
                <a:moveTo>
                  <a:pt x="0" y="0"/>
                </a:moveTo>
                <a:lnTo>
                  <a:pt x="1546113" y="0"/>
                </a:lnTo>
                <a:lnTo>
                  <a:pt x="1546113" y="2068379"/>
                </a:lnTo>
                <a:lnTo>
                  <a:pt x="0" y="2068379"/>
                </a:lnTo>
                <a:lnTo>
                  <a:pt x="0" y="0"/>
                </a:lnTo>
                <a:close/>
              </a:path>
            </a:pathLst>
          </a:custGeom>
          <a:blipFill>
            <a:blip r:embed="rId13"/>
            <a:stretch>
              <a:fillRect/>
            </a:stretch>
          </a:blipFill>
        </p:spPr>
        <p:txBody>
          <a:bodyPr/>
          <a:lstStyle/>
          <a:p>
            <a:endParaRPr lang="en-US"/>
          </a:p>
        </p:txBody>
      </p:sp>
      <p:sp>
        <p:nvSpPr>
          <p:cNvPr id="31" name="Freeform 31"/>
          <p:cNvSpPr/>
          <p:nvPr/>
        </p:nvSpPr>
        <p:spPr>
          <a:xfrm>
            <a:off x="673493" y="2520856"/>
            <a:ext cx="1704045" cy="1143840"/>
          </a:xfrm>
          <a:custGeom>
            <a:avLst/>
            <a:gdLst/>
            <a:ahLst/>
            <a:cxnLst/>
            <a:rect l="l" t="t" r="r" b="b"/>
            <a:pathLst>
              <a:path w="1704045" h="1143840">
                <a:moveTo>
                  <a:pt x="0" y="0"/>
                </a:moveTo>
                <a:lnTo>
                  <a:pt x="1704045" y="0"/>
                </a:lnTo>
                <a:lnTo>
                  <a:pt x="1704045" y="1143840"/>
                </a:lnTo>
                <a:lnTo>
                  <a:pt x="0" y="1143840"/>
                </a:lnTo>
                <a:lnTo>
                  <a:pt x="0" y="0"/>
                </a:lnTo>
                <a:close/>
              </a:path>
            </a:pathLst>
          </a:custGeom>
          <a:blipFill>
            <a:blip r:embed="rId14"/>
            <a:stretch>
              <a:fillRect/>
            </a:stretch>
          </a:blipFill>
        </p:spPr>
        <p:txBody>
          <a:bodyPr/>
          <a:lstStyle/>
          <a:p>
            <a:endParaRPr lang="en-US"/>
          </a:p>
        </p:txBody>
      </p:sp>
      <p:grpSp>
        <p:nvGrpSpPr>
          <p:cNvPr id="32" name="Group 32"/>
          <p:cNvGrpSpPr/>
          <p:nvPr/>
        </p:nvGrpSpPr>
        <p:grpSpPr>
          <a:xfrm>
            <a:off x="6983050" y="6631919"/>
            <a:ext cx="3361913" cy="935836"/>
            <a:chOff x="0" y="0"/>
            <a:chExt cx="885442" cy="246475"/>
          </a:xfrm>
        </p:grpSpPr>
        <p:sp>
          <p:nvSpPr>
            <p:cNvPr id="33" name="Freeform 33"/>
            <p:cNvSpPr/>
            <p:nvPr/>
          </p:nvSpPr>
          <p:spPr>
            <a:xfrm>
              <a:off x="0" y="0"/>
              <a:ext cx="885442" cy="246475"/>
            </a:xfrm>
            <a:custGeom>
              <a:avLst/>
              <a:gdLst/>
              <a:ahLst/>
              <a:cxnLst/>
              <a:rect l="l" t="t" r="r" b="b"/>
              <a:pathLst>
                <a:path w="885442" h="246475">
                  <a:moveTo>
                    <a:pt x="117444" y="0"/>
                  </a:moveTo>
                  <a:lnTo>
                    <a:pt x="767998" y="0"/>
                  </a:lnTo>
                  <a:cubicBezTo>
                    <a:pt x="799146" y="0"/>
                    <a:pt x="829018" y="12374"/>
                    <a:pt x="851043" y="34399"/>
                  </a:cubicBezTo>
                  <a:cubicBezTo>
                    <a:pt x="873069" y="56424"/>
                    <a:pt x="885442" y="86296"/>
                    <a:pt x="885442" y="117444"/>
                  </a:cubicBezTo>
                  <a:lnTo>
                    <a:pt x="885442" y="129031"/>
                  </a:lnTo>
                  <a:cubicBezTo>
                    <a:pt x="885442" y="160179"/>
                    <a:pt x="873069" y="190052"/>
                    <a:pt x="851043" y="212077"/>
                  </a:cubicBezTo>
                  <a:cubicBezTo>
                    <a:pt x="829018" y="234102"/>
                    <a:pt x="799146" y="246475"/>
                    <a:pt x="767998" y="246475"/>
                  </a:cubicBezTo>
                  <a:lnTo>
                    <a:pt x="117444" y="246475"/>
                  </a:lnTo>
                  <a:cubicBezTo>
                    <a:pt x="86296" y="246475"/>
                    <a:pt x="56424" y="234102"/>
                    <a:pt x="34399" y="212077"/>
                  </a:cubicBezTo>
                  <a:cubicBezTo>
                    <a:pt x="12374" y="190052"/>
                    <a:pt x="0" y="160179"/>
                    <a:pt x="0" y="129031"/>
                  </a:cubicBezTo>
                  <a:lnTo>
                    <a:pt x="0" y="117444"/>
                  </a:lnTo>
                  <a:cubicBezTo>
                    <a:pt x="0" y="86296"/>
                    <a:pt x="12374" y="56424"/>
                    <a:pt x="34399" y="34399"/>
                  </a:cubicBezTo>
                  <a:cubicBezTo>
                    <a:pt x="56424" y="12374"/>
                    <a:pt x="86296" y="0"/>
                    <a:pt x="117444" y="0"/>
                  </a:cubicBezTo>
                  <a:close/>
                </a:path>
              </a:pathLst>
            </a:custGeom>
            <a:solidFill>
              <a:srgbClr val="678EB2"/>
            </a:solidFill>
            <a:ln w="38100" cap="rnd">
              <a:solidFill>
                <a:srgbClr val="A6A6A6"/>
              </a:solidFill>
              <a:prstDash val="solid"/>
              <a:round/>
            </a:ln>
          </p:spPr>
          <p:txBody>
            <a:bodyPr/>
            <a:lstStyle/>
            <a:p>
              <a:endParaRPr lang="en-US"/>
            </a:p>
          </p:txBody>
        </p:sp>
        <p:sp>
          <p:nvSpPr>
            <p:cNvPr id="34" name="TextBox 34"/>
            <p:cNvSpPr txBox="1"/>
            <p:nvPr/>
          </p:nvSpPr>
          <p:spPr>
            <a:xfrm>
              <a:off x="0" y="9525"/>
              <a:ext cx="885442" cy="236950"/>
            </a:xfrm>
            <a:prstGeom prst="rect">
              <a:avLst/>
            </a:prstGeom>
          </p:spPr>
          <p:txBody>
            <a:bodyPr lIns="50800" tIns="50800" rIns="50800" bIns="50800" rtlCol="0" anchor="ctr"/>
            <a:lstStyle/>
            <a:p>
              <a:pPr algn="ctr">
                <a:lnSpc>
                  <a:spcPts val="2120"/>
                </a:lnSpc>
              </a:pPr>
              <a:endParaRPr/>
            </a:p>
          </p:txBody>
        </p:sp>
      </p:grpSp>
      <p:grpSp>
        <p:nvGrpSpPr>
          <p:cNvPr id="35" name="Group 35"/>
          <p:cNvGrpSpPr/>
          <p:nvPr/>
        </p:nvGrpSpPr>
        <p:grpSpPr>
          <a:xfrm>
            <a:off x="6983050" y="7882080"/>
            <a:ext cx="3361913" cy="935836"/>
            <a:chOff x="0" y="0"/>
            <a:chExt cx="885442" cy="246475"/>
          </a:xfrm>
        </p:grpSpPr>
        <p:sp>
          <p:nvSpPr>
            <p:cNvPr id="36" name="Freeform 36"/>
            <p:cNvSpPr/>
            <p:nvPr/>
          </p:nvSpPr>
          <p:spPr>
            <a:xfrm>
              <a:off x="0" y="0"/>
              <a:ext cx="885442" cy="246475"/>
            </a:xfrm>
            <a:custGeom>
              <a:avLst/>
              <a:gdLst/>
              <a:ahLst/>
              <a:cxnLst/>
              <a:rect l="l" t="t" r="r" b="b"/>
              <a:pathLst>
                <a:path w="885442" h="246475">
                  <a:moveTo>
                    <a:pt x="117444" y="0"/>
                  </a:moveTo>
                  <a:lnTo>
                    <a:pt x="767998" y="0"/>
                  </a:lnTo>
                  <a:cubicBezTo>
                    <a:pt x="799146" y="0"/>
                    <a:pt x="829018" y="12374"/>
                    <a:pt x="851043" y="34399"/>
                  </a:cubicBezTo>
                  <a:cubicBezTo>
                    <a:pt x="873069" y="56424"/>
                    <a:pt x="885442" y="86296"/>
                    <a:pt x="885442" y="117444"/>
                  </a:cubicBezTo>
                  <a:lnTo>
                    <a:pt x="885442" y="129031"/>
                  </a:lnTo>
                  <a:cubicBezTo>
                    <a:pt x="885442" y="160179"/>
                    <a:pt x="873069" y="190052"/>
                    <a:pt x="851043" y="212077"/>
                  </a:cubicBezTo>
                  <a:cubicBezTo>
                    <a:pt x="829018" y="234102"/>
                    <a:pt x="799146" y="246475"/>
                    <a:pt x="767998" y="246475"/>
                  </a:cubicBezTo>
                  <a:lnTo>
                    <a:pt x="117444" y="246475"/>
                  </a:lnTo>
                  <a:cubicBezTo>
                    <a:pt x="86296" y="246475"/>
                    <a:pt x="56424" y="234102"/>
                    <a:pt x="34399" y="212077"/>
                  </a:cubicBezTo>
                  <a:cubicBezTo>
                    <a:pt x="12374" y="190052"/>
                    <a:pt x="0" y="160179"/>
                    <a:pt x="0" y="129031"/>
                  </a:cubicBezTo>
                  <a:lnTo>
                    <a:pt x="0" y="117444"/>
                  </a:lnTo>
                  <a:cubicBezTo>
                    <a:pt x="0" y="86296"/>
                    <a:pt x="12374" y="56424"/>
                    <a:pt x="34399" y="34399"/>
                  </a:cubicBezTo>
                  <a:cubicBezTo>
                    <a:pt x="56424" y="12374"/>
                    <a:pt x="86296" y="0"/>
                    <a:pt x="117444" y="0"/>
                  </a:cubicBezTo>
                  <a:close/>
                </a:path>
              </a:pathLst>
            </a:custGeom>
            <a:solidFill>
              <a:srgbClr val="678EB2"/>
            </a:solidFill>
            <a:ln w="38100" cap="rnd">
              <a:solidFill>
                <a:srgbClr val="A6A6A6"/>
              </a:solidFill>
              <a:prstDash val="solid"/>
              <a:round/>
            </a:ln>
          </p:spPr>
          <p:txBody>
            <a:bodyPr/>
            <a:lstStyle/>
            <a:p>
              <a:endParaRPr lang="en-US"/>
            </a:p>
          </p:txBody>
        </p:sp>
        <p:sp>
          <p:nvSpPr>
            <p:cNvPr id="37" name="TextBox 37"/>
            <p:cNvSpPr txBox="1"/>
            <p:nvPr/>
          </p:nvSpPr>
          <p:spPr>
            <a:xfrm>
              <a:off x="0" y="9525"/>
              <a:ext cx="885442" cy="236950"/>
            </a:xfrm>
            <a:prstGeom prst="rect">
              <a:avLst/>
            </a:prstGeom>
          </p:spPr>
          <p:txBody>
            <a:bodyPr lIns="50800" tIns="50800" rIns="50800" bIns="50800" rtlCol="0" anchor="ctr"/>
            <a:lstStyle/>
            <a:p>
              <a:pPr algn="ctr">
                <a:lnSpc>
                  <a:spcPts val="2120"/>
                </a:lnSpc>
              </a:pPr>
              <a:endParaRPr/>
            </a:p>
          </p:txBody>
        </p:sp>
      </p:grpSp>
      <p:grpSp>
        <p:nvGrpSpPr>
          <p:cNvPr id="38" name="Group 38"/>
          <p:cNvGrpSpPr/>
          <p:nvPr/>
        </p:nvGrpSpPr>
        <p:grpSpPr>
          <a:xfrm>
            <a:off x="6893287" y="1856649"/>
            <a:ext cx="3361913" cy="935836"/>
            <a:chOff x="0" y="0"/>
            <a:chExt cx="885442" cy="246475"/>
          </a:xfrm>
        </p:grpSpPr>
        <p:sp>
          <p:nvSpPr>
            <p:cNvPr id="39" name="Freeform 39"/>
            <p:cNvSpPr/>
            <p:nvPr/>
          </p:nvSpPr>
          <p:spPr>
            <a:xfrm>
              <a:off x="0" y="0"/>
              <a:ext cx="885442" cy="246475"/>
            </a:xfrm>
            <a:custGeom>
              <a:avLst/>
              <a:gdLst/>
              <a:ahLst/>
              <a:cxnLst/>
              <a:rect l="l" t="t" r="r" b="b"/>
              <a:pathLst>
                <a:path w="885442" h="246475">
                  <a:moveTo>
                    <a:pt x="117444" y="0"/>
                  </a:moveTo>
                  <a:lnTo>
                    <a:pt x="767998" y="0"/>
                  </a:lnTo>
                  <a:cubicBezTo>
                    <a:pt x="799146" y="0"/>
                    <a:pt x="829018" y="12374"/>
                    <a:pt x="851043" y="34399"/>
                  </a:cubicBezTo>
                  <a:cubicBezTo>
                    <a:pt x="873069" y="56424"/>
                    <a:pt x="885442" y="86296"/>
                    <a:pt x="885442" y="117444"/>
                  </a:cubicBezTo>
                  <a:lnTo>
                    <a:pt x="885442" y="129031"/>
                  </a:lnTo>
                  <a:cubicBezTo>
                    <a:pt x="885442" y="160179"/>
                    <a:pt x="873069" y="190052"/>
                    <a:pt x="851043" y="212077"/>
                  </a:cubicBezTo>
                  <a:cubicBezTo>
                    <a:pt x="829018" y="234102"/>
                    <a:pt x="799146" y="246475"/>
                    <a:pt x="767998" y="246475"/>
                  </a:cubicBezTo>
                  <a:lnTo>
                    <a:pt x="117444" y="246475"/>
                  </a:lnTo>
                  <a:cubicBezTo>
                    <a:pt x="86296" y="246475"/>
                    <a:pt x="56424" y="234102"/>
                    <a:pt x="34399" y="212077"/>
                  </a:cubicBezTo>
                  <a:cubicBezTo>
                    <a:pt x="12374" y="190052"/>
                    <a:pt x="0" y="160179"/>
                    <a:pt x="0" y="129031"/>
                  </a:cubicBezTo>
                  <a:lnTo>
                    <a:pt x="0" y="117444"/>
                  </a:lnTo>
                  <a:cubicBezTo>
                    <a:pt x="0" y="86296"/>
                    <a:pt x="12374" y="56424"/>
                    <a:pt x="34399" y="34399"/>
                  </a:cubicBezTo>
                  <a:cubicBezTo>
                    <a:pt x="56424" y="12374"/>
                    <a:pt x="86296" y="0"/>
                    <a:pt x="117444" y="0"/>
                  </a:cubicBezTo>
                  <a:close/>
                </a:path>
              </a:pathLst>
            </a:custGeom>
            <a:solidFill>
              <a:srgbClr val="678EB2"/>
            </a:solidFill>
            <a:ln w="38100" cap="rnd">
              <a:solidFill>
                <a:srgbClr val="A6A6A6"/>
              </a:solidFill>
              <a:prstDash val="solid"/>
              <a:round/>
            </a:ln>
          </p:spPr>
          <p:txBody>
            <a:bodyPr/>
            <a:lstStyle/>
            <a:p>
              <a:endParaRPr lang="en-US"/>
            </a:p>
          </p:txBody>
        </p:sp>
        <p:sp>
          <p:nvSpPr>
            <p:cNvPr id="40" name="TextBox 40"/>
            <p:cNvSpPr txBox="1"/>
            <p:nvPr/>
          </p:nvSpPr>
          <p:spPr>
            <a:xfrm>
              <a:off x="0" y="9525"/>
              <a:ext cx="885442" cy="236950"/>
            </a:xfrm>
            <a:prstGeom prst="rect">
              <a:avLst/>
            </a:prstGeom>
          </p:spPr>
          <p:txBody>
            <a:bodyPr lIns="50800" tIns="50800" rIns="50800" bIns="50800" rtlCol="0" anchor="ctr"/>
            <a:lstStyle/>
            <a:p>
              <a:pPr algn="ctr">
                <a:lnSpc>
                  <a:spcPts val="2120"/>
                </a:lnSpc>
              </a:pPr>
              <a:endParaRPr/>
            </a:p>
          </p:txBody>
        </p:sp>
      </p:grpSp>
      <p:grpSp>
        <p:nvGrpSpPr>
          <p:cNvPr id="41" name="Group 41"/>
          <p:cNvGrpSpPr/>
          <p:nvPr/>
        </p:nvGrpSpPr>
        <p:grpSpPr>
          <a:xfrm>
            <a:off x="11184304" y="1873919"/>
            <a:ext cx="3361913" cy="935836"/>
            <a:chOff x="0" y="0"/>
            <a:chExt cx="885442" cy="246475"/>
          </a:xfrm>
        </p:grpSpPr>
        <p:sp>
          <p:nvSpPr>
            <p:cNvPr id="42" name="Freeform 42"/>
            <p:cNvSpPr/>
            <p:nvPr/>
          </p:nvSpPr>
          <p:spPr>
            <a:xfrm>
              <a:off x="0" y="0"/>
              <a:ext cx="885442" cy="246475"/>
            </a:xfrm>
            <a:custGeom>
              <a:avLst/>
              <a:gdLst/>
              <a:ahLst/>
              <a:cxnLst/>
              <a:rect l="l" t="t" r="r" b="b"/>
              <a:pathLst>
                <a:path w="885442" h="246475">
                  <a:moveTo>
                    <a:pt x="117444" y="0"/>
                  </a:moveTo>
                  <a:lnTo>
                    <a:pt x="767998" y="0"/>
                  </a:lnTo>
                  <a:cubicBezTo>
                    <a:pt x="799146" y="0"/>
                    <a:pt x="829018" y="12374"/>
                    <a:pt x="851043" y="34399"/>
                  </a:cubicBezTo>
                  <a:cubicBezTo>
                    <a:pt x="873069" y="56424"/>
                    <a:pt x="885442" y="86296"/>
                    <a:pt x="885442" y="117444"/>
                  </a:cubicBezTo>
                  <a:lnTo>
                    <a:pt x="885442" y="129031"/>
                  </a:lnTo>
                  <a:cubicBezTo>
                    <a:pt x="885442" y="160179"/>
                    <a:pt x="873069" y="190052"/>
                    <a:pt x="851043" y="212077"/>
                  </a:cubicBezTo>
                  <a:cubicBezTo>
                    <a:pt x="829018" y="234102"/>
                    <a:pt x="799146" y="246475"/>
                    <a:pt x="767998" y="246475"/>
                  </a:cubicBezTo>
                  <a:lnTo>
                    <a:pt x="117444" y="246475"/>
                  </a:lnTo>
                  <a:cubicBezTo>
                    <a:pt x="86296" y="246475"/>
                    <a:pt x="56424" y="234102"/>
                    <a:pt x="34399" y="212077"/>
                  </a:cubicBezTo>
                  <a:cubicBezTo>
                    <a:pt x="12374" y="190052"/>
                    <a:pt x="0" y="160179"/>
                    <a:pt x="0" y="129031"/>
                  </a:cubicBezTo>
                  <a:lnTo>
                    <a:pt x="0" y="117444"/>
                  </a:lnTo>
                  <a:cubicBezTo>
                    <a:pt x="0" y="86296"/>
                    <a:pt x="12374" y="56424"/>
                    <a:pt x="34399" y="34399"/>
                  </a:cubicBezTo>
                  <a:cubicBezTo>
                    <a:pt x="56424" y="12374"/>
                    <a:pt x="86296" y="0"/>
                    <a:pt x="117444" y="0"/>
                  </a:cubicBezTo>
                  <a:close/>
                </a:path>
              </a:pathLst>
            </a:custGeom>
            <a:solidFill>
              <a:srgbClr val="678EB2"/>
            </a:solidFill>
            <a:ln w="38100" cap="rnd">
              <a:solidFill>
                <a:srgbClr val="A6A6A6"/>
              </a:solidFill>
              <a:prstDash val="solid"/>
              <a:round/>
            </a:ln>
          </p:spPr>
          <p:txBody>
            <a:bodyPr/>
            <a:lstStyle/>
            <a:p>
              <a:endParaRPr lang="en-US"/>
            </a:p>
          </p:txBody>
        </p:sp>
        <p:sp>
          <p:nvSpPr>
            <p:cNvPr id="43" name="TextBox 43"/>
            <p:cNvSpPr txBox="1"/>
            <p:nvPr/>
          </p:nvSpPr>
          <p:spPr>
            <a:xfrm>
              <a:off x="0" y="9525"/>
              <a:ext cx="885442" cy="236950"/>
            </a:xfrm>
            <a:prstGeom prst="rect">
              <a:avLst/>
            </a:prstGeom>
          </p:spPr>
          <p:txBody>
            <a:bodyPr lIns="50800" tIns="50800" rIns="50800" bIns="50800" rtlCol="0" anchor="ctr"/>
            <a:lstStyle/>
            <a:p>
              <a:pPr algn="ctr">
                <a:lnSpc>
                  <a:spcPts val="2120"/>
                </a:lnSpc>
              </a:pPr>
              <a:endParaRPr/>
            </a:p>
          </p:txBody>
        </p:sp>
      </p:grpSp>
      <p:grpSp>
        <p:nvGrpSpPr>
          <p:cNvPr id="44" name="Group 44"/>
          <p:cNvGrpSpPr/>
          <p:nvPr/>
        </p:nvGrpSpPr>
        <p:grpSpPr>
          <a:xfrm>
            <a:off x="6952430" y="3019503"/>
            <a:ext cx="3361913" cy="907288"/>
            <a:chOff x="0" y="0"/>
            <a:chExt cx="885442" cy="238956"/>
          </a:xfrm>
        </p:grpSpPr>
        <p:sp>
          <p:nvSpPr>
            <p:cNvPr id="45" name="Freeform 45"/>
            <p:cNvSpPr/>
            <p:nvPr/>
          </p:nvSpPr>
          <p:spPr>
            <a:xfrm>
              <a:off x="0" y="0"/>
              <a:ext cx="885442" cy="238956"/>
            </a:xfrm>
            <a:custGeom>
              <a:avLst/>
              <a:gdLst/>
              <a:ahLst/>
              <a:cxnLst/>
              <a:rect l="l" t="t" r="r" b="b"/>
              <a:pathLst>
                <a:path w="885442" h="238956">
                  <a:moveTo>
                    <a:pt x="117444" y="0"/>
                  </a:moveTo>
                  <a:lnTo>
                    <a:pt x="767998" y="0"/>
                  </a:lnTo>
                  <a:cubicBezTo>
                    <a:pt x="799146" y="0"/>
                    <a:pt x="829018" y="12374"/>
                    <a:pt x="851043" y="34399"/>
                  </a:cubicBezTo>
                  <a:cubicBezTo>
                    <a:pt x="873069" y="56424"/>
                    <a:pt x="885442" y="86296"/>
                    <a:pt x="885442" y="117444"/>
                  </a:cubicBezTo>
                  <a:lnTo>
                    <a:pt x="885442" y="121512"/>
                  </a:lnTo>
                  <a:cubicBezTo>
                    <a:pt x="885442" y="152660"/>
                    <a:pt x="873069" y="182533"/>
                    <a:pt x="851043" y="204558"/>
                  </a:cubicBezTo>
                  <a:cubicBezTo>
                    <a:pt x="829018" y="226583"/>
                    <a:pt x="799146" y="238956"/>
                    <a:pt x="767998" y="238956"/>
                  </a:cubicBezTo>
                  <a:lnTo>
                    <a:pt x="117444" y="238956"/>
                  </a:lnTo>
                  <a:cubicBezTo>
                    <a:pt x="86296" y="238956"/>
                    <a:pt x="56424" y="226583"/>
                    <a:pt x="34399" y="204558"/>
                  </a:cubicBezTo>
                  <a:cubicBezTo>
                    <a:pt x="12374" y="182533"/>
                    <a:pt x="0" y="152660"/>
                    <a:pt x="0" y="121512"/>
                  </a:cubicBezTo>
                  <a:lnTo>
                    <a:pt x="0" y="117444"/>
                  </a:lnTo>
                  <a:cubicBezTo>
                    <a:pt x="0" y="86296"/>
                    <a:pt x="12374" y="56424"/>
                    <a:pt x="34399" y="34399"/>
                  </a:cubicBezTo>
                  <a:cubicBezTo>
                    <a:pt x="56424" y="12374"/>
                    <a:pt x="86296" y="0"/>
                    <a:pt x="117444" y="0"/>
                  </a:cubicBezTo>
                  <a:close/>
                </a:path>
              </a:pathLst>
            </a:custGeom>
            <a:solidFill>
              <a:srgbClr val="678EB2"/>
            </a:solidFill>
            <a:ln w="38100" cap="rnd">
              <a:solidFill>
                <a:srgbClr val="A6A6A6"/>
              </a:solidFill>
              <a:prstDash val="solid"/>
              <a:round/>
            </a:ln>
          </p:spPr>
          <p:txBody>
            <a:bodyPr/>
            <a:lstStyle/>
            <a:p>
              <a:endParaRPr lang="en-US"/>
            </a:p>
          </p:txBody>
        </p:sp>
        <p:sp>
          <p:nvSpPr>
            <p:cNvPr id="46" name="TextBox 46"/>
            <p:cNvSpPr txBox="1"/>
            <p:nvPr/>
          </p:nvSpPr>
          <p:spPr>
            <a:xfrm>
              <a:off x="0" y="9525"/>
              <a:ext cx="885442" cy="229431"/>
            </a:xfrm>
            <a:prstGeom prst="rect">
              <a:avLst/>
            </a:prstGeom>
          </p:spPr>
          <p:txBody>
            <a:bodyPr lIns="50800" tIns="50800" rIns="50800" bIns="50800" rtlCol="0" anchor="ctr"/>
            <a:lstStyle/>
            <a:p>
              <a:pPr algn="ctr">
                <a:lnSpc>
                  <a:spcPts val="2120"/>
                </a:lnSpc>
              </a:pPr>
              <a:endParaRPr/>
            </a:p>
          </p:txBody>
        </p:sp>
      </p:grpSp>
      <p:grpSp>
        <p:nvGrpSpPr>
          <p:cNvPr id="47" name="Group 47"/>
          <p:cNvGrpSpPr/>
          <p:nvPr/>
        </p:nvGrpSpPr>
        <p:grpSpPr>
          <a:xfrm>
            <a:off x="11180896" y="3019503"/>
            <a:ext cx="3361913" cy="935836"/>
            <a:chOff x="0" y="0"/>
            <a:chExt cx="885442" cy="246475"/>
          </a:xfrm>
        </p:grpSpPr>
        <p:sp>
          <p:nvSpPr>
            <p:cNvPr id="48" name="Freeform 48"/>
            <p:cNvSpPr/>
            <p:nvPr/>
          </p:nvSpPr>
          <p:spPr>
            <a:xfrm>
              <a:off x="0" y="0"/>
              <a:ext cx="885442" cy="246475"/>
            </a:xfrm>
            <a:custGeom>
              <a:avLst/>
              <a:gdLst/>
              <a:ahLst/>
              <a:cxnLst/>
              <a:rect l="l" t="t" r="r" b="b"/>
              <a:pathLst>
                <a:path w="885442" h="246475">
                  <a:moveTo>
                    <a:pt x="117444" y="0"/>
                  </a:moveTo>
                  <a:lnTo>
                    <a:pt x="767998" y="0"/>
                  </a:lnTo>
                  <a:cubicBezTo>
                    <a:pt x="799146" y="0"/>
                    <a:pt x="829018" y="12374"/>
                    <a:pt x="851043" y="34399"/>
                  </a:cubicBezTo>
                  <a:cubicBezTo>
                    <a:pt x="873069" y="56424"/>
                    <a:pt x="885442" y="86296"/>
                    <a:pt x="885442" y="117444"/>
                  </a:cubicBezTo>
                  <a:lnTo>
                    <a:pt x="885442" y="129031"/>
                  </a:lnTo>
                  <a:cubicBezTo>
                    <a:pt x="885442" y="160179"/>
                    <a:pt x="873069" y="190052"/>
                    <a:pt x="851043" y="212077"/>
                  </a:cubicBezTo>
                  <a:cubicBezTo>
                    <a:pt x="829018" y="234102"/>
                    <a:pt x="799146" y="246475"/>
                    <a:pt x="767998" y="246475"/>
                  </a:cubicBezTo>
                  <a:lnTo>
                    <a:pt x="117444" y="246475"/>
                  </a:lnTo>
                  <a:cubicBezTo>
                    <a:pt x="86296" y="246475"/>
                    <a:pt x="56424" y="234102"/>
                    <a:pt x="34399" y="212077"/>
                  </a:cubicBezTo>
                  <a:cubicBezTo>
                    <a:pt x="12374" y="190052"/>
                    <a:pt x="0" y="160179"/>
                    <a:pt x="0" y="129031"/>
                  </a:cubicBezTo>
                  <a:lnTo>
                    <a:pt x="0" y="117444"/>
                  </a:lnTo>
                  <a:cubicBezTo>
                    <a:pt x="0" y="86296"/>
                    <a:pt x="12374" y="56424"/>
                    <a:pt x="34399" y="34399"/>
                  </a:cubicBezTo>
                  <a:cubicBezTo>
                    <a:pt x="56424" y="12374"/>
                    <a:pt x="86296" y="0"/>
                    <a:pt x="117444" y="0"/>
                  </a:cubicBezTo>
                  <a:close/>
                </a:path>
              </a:pathLst>
            </a:custGeom>
            <a:solidFill>
              <a:srgbClr val="678EB2"/>
            </a:solidFill>
            <a:ln w="38100" cap="rnd">
              <a:solidFill>
                <a:srgbClr val="A6A6A6"/>
              </a:solidFill>
              <a:prstDash val="solid"/>
              <a:round/>
            </a:ln>
          </p:spPr>
          <p:txBody>
            <a:bodyPr/>
            <a:lstStyle/>
            <a:p>
              <a:endParaRPr lang="en-US"/>
            </a:p>
          </p:txBody>
        </p:sp>
        <p:sp>
          <p:nvSpPr>
            <p:cNvPr id="49" name="TextBox 49"/>
            <p:cNvSpPr txBox="1"/>
            <p:nvPr/>
          </p:nvSpPr>
          <p:spPr>
            <a:xfrm>
              <a:off x="0" y="9525"/>
              <a:ext cx="885442" cy="236950"/>
            </a:xfrm>
            <a:prstGeom prst="rect">
              <a:avLst/>
            </a:prstGeom>
          </p:spPr>
          <p:txBody>
            <a:bodyPr lIns="50800" tIns="50800" rIns="50800" bIns="50800" rtlCol="0" anchor="ctr"/>
            <a:lstStyle/>
            <a:p>
              <a:pPr algn="ctr">
                <a:lnSpc>
                  <a:spcPts val="2120"/>
                </a:lnSpc>
              </a:pPr>
              <a:endParaRPr/>
            </a:p>
          </p:txBody>
        </p:sp>
      </p:grpSp>
      <p:grpSp>
        <p:nvGrpSpPr>
          <p:cNvPr id="50" name="Group 50"/>
          <p:cNvGrpSpPr/>
          <p:nvPr/>
        </p:nvGrpSpPr>
        <p:grpSpPr>
          <a:xfrm>
            <a:off x="6952430" y="4207664"/>
            <a:ext cx="3361913" cy="935836"/>
            <a:chOff x="0" y="0"/>
            <a:chExt cx="885442" cy="246475"/>
          </a:xfrm>
        </p:grpSpPr>
        <p:sp>
          <p:nvSpPr>
            <p:cNvPr id="51" name="Freeform 51"/>
            <p:cNvSpPr/>
            <p:nvPr/>
          </p:nvSpPr>
          <p:spPr>
            <a:xfrm>
              <a:off x="0" y="0"/>
              <a:ext cx="885442" cy="246475"/>
            </a:xfrm>
            <a:custGeom>
              <a:avLst/>
              <a:gdLst/>
              <a:ahLst/>
              <a:cxnLst/>
              <a:rect l="l" t="t" r="r" b="b"/>
              <a:pathLst>
                <a:path w="885442" h="246475">
                  <a:moveTo>
                    <a:pt x="117444" y="0"/>
                  </a:moveTo>
                  <a:lnTo>
                    <a:pt x="767998" y="0"/>
                  </a:lnTo>
                  <a:cubicBezTo>
                    <a:pt x="799146" y="0"/>
                    <a:pt x="829018" y="12374"/>
                    <a:pt x="851043" y="34399"/>
                  </a:cubicBezTo>
                  <a:cubicBezTo>
                    <a:pt x="873069" y="56424"/>
                    <a:pt x="885442" y="86296"/>
                    <a:pt x="885442" y="117444"/>
                  </a:cubicBezTo>
                  <a:lnTo>
                    <a:pt x="885442" y="129031"/>
                  </a:lnTo>
                  <a:cubicBezTo>
                    <a:pt x="885442" y="160179"/>
                    <a:pt x="873069" y="190052"/>
                    <a:pt x="851043" y="212077"/>
                  </a:cubicBezTo>
                  <a:cubicBezTo>
                    <a:pt x="829018" y="234102"/>
                    <a:pt x="799146" y="246475"/>
                    <a:pt x="767998" y="246475"/>
                  </a:cubicBezTo>
                  <a:lnTo>
                    <a:pt x="117444" y="246475"/>
                  </a:lnTo>
                  <a:cubicBezTo>
                    <a:pt x="86296" y="246475"/>
                    <a:pt x="56424" y="234102"/>
                    <a:pt x="34399" y="212077"/>
                  </a:cubicBezTo>
                  <a:cubicBezTo>
                    <a:pt x="12374" y="190052"/>
                    <a:pt x="0" y="160179"/>
                    <a:pt x="0" y="129031"/>
                  </a:cubicBezTo>
                  <a:lnTo>
                    <a:pt x="0" y="117444"/>
                  </a:lnTo>
                  <a:cubicBezTo>
                    <a:pt x="0" y="86296"/>
                    <a:pt x="12374" y="56424"/>
                    <a:pt x="34399" y="34399"/>
                  </a:cubicBezTo>
                  <a:cubicBezTo>
                    <a:pt x="56424" y="12374"/>
                    <a:pt x="86296" y="0"/>
                    <a:pt x="117444" y="0"/>
                  </a:cubicBezTo>
                  <a:close/>
                </a:path>
              </a:pathLst>
            </a:custGeom>
            <a:solidFill>
              <a:srgbClr val="678EB2"/>
            </a:solidFill>
            <a:ln w="38100" cap="rnd">
              <a:solidFill>
                <a:srgbClr val="A6A6A6"/>
              </a:solidFill>
              <a:prstDash val="solid"/>
              <a:round/>
            </a:ln>
          </p:spPr>
          <p:txBody>
            <a:bodyPr/>
            <a:lstStyle/>
            <a:p>
              <a:endParaRPr lang="en-US"/>
            </a:p>
          </p:txBody>
        </p:sp>
        <p:sp>
          <p:nvSpPr>
            <p:cNvPr id="52" name="TextBox 52"/>
            <p:cNvSpPr txBox="1"/>
            <p:nvPr/>
          </p:nvSpPr>
          <p:spPr>
            <a:xfrm>
              <a:off x="0" y="9525"/>
              <a:ext cx="885442" cy="236950"/>
            </a:xfrm>
            <a:prstGeom prst="rect">
              <a:avLst/>
            </a:prstGeom>
          </p:spPr>
          <p:txBody>
            <a:bodyPr lIns="50800" tIns="50800" rIns="50800" bIns="50800" rtlCol="0" anchor="ctr"/>
            <a:lstStyle/>
            <a:p>
              <a:pPr algn="ctr">
                <a:lnSpc>
                  <a:spcPts val="2120"/>
                </a:lnSpc>
              </a:pPr>
              <a:endParaRPr/>
            </a:p>
          </p:txBody>
        </p:sp>
      </p:grpSp>
      <p:grpSp>
        <p:nvGrpSpPr>
          <p:cNvPr id="53" name="Group 53"/>
          <p:cNvGrpSpPr/>
          <p:nvPr/>
        </p:nvGrpSpPr>
        <p:grpSpPr>
          <a:xfrm>
            <a:off x="11165944" y="4251456"/>
            <a:ext cx="3361913" cy="935836"/>
            <a:chOff x="0" y="0"/>
            <a:chExt cx="885442" cy="246475"/>
          </a:xfrm>
        </p:grpSpPr>
        <p:sp>
          <p:nvSpPr>
            <p:cNvPr id="54" name="Freeform 54"/>
            <p:cNvSpPr/>
            <p:nvPr/>
          </p:nvSpPr>
          <p:spPr>
            <a:xfrm>
              <a:off x="0" y="0"/>
              <a:ext cx="885442" cy="246475"/>
            </a:xfrm>
            <a:custGeom>
              <a:avLst/>
              <a:gdLst/>
              <a:ahLst/>
              <a:cxnLst/>
              <a:rect l="l" t="t" r="r" b="b"/>
              <a:pathLst>
                <a:path w="885442" h="246475">
                  <a:moveTo>
                    <a:pt x="117444" y="0"/>
                  </a:moveTo>
                  <a:lnTo>
                    <a:pt x="767998" y="0"/>
                  </a:lnTo>
                  <a:cubicBezTo>
                    <a:pt x="799146" y="0"/>
                    <a:pt x="829018" y="12374"/>
                    <a:pt x="851043" y="34399"/>
                  </a:cubicBezTo>
                  <a:cubicBezTo>
                    <a:pt x="873069" y="56424"/>
                    <a:pt x="885442" y="86296"/>
                    <a:pt x="885442" y="117444"/>
                  </a:cubicBezTo>
                  <a:lnTo>
                    <a:pt x="885442" y="129031"/>
                  </a:lnTo>
                  <a:cubicBezTo>
                    <a:pt x="885442" y="160179"/>
                    <a:pt x="873069" y="190052"/>
                    <a:pt x="851043" y="212077"/>
                  </a:cubicBezTo>
                  <a:cubicBezTo>
                    <a:pt x="829018" y="234102"/>
                    <a:pt x="799146" y="246475"/>
                    <a:pt x="767998" y="246475"/>
                  </a:cubicBezTo>
                  <a:lnTo>
                    <a:pt x="117444" y="246475"/>
                  </a:lnTo>
                  <a:cubicBezTo>
                    <a:pt x="86296" y="246475"/>
                    <a:pt x="56424" y="234102"/>
                    <a:pt x="34399" y="212077"/>
                  </a:cubicBezTo>
                  <a:cubicBezTo>
                    <a:pt x="12374" y="190052"/>
                    <a:pt x="0" y="160179"/>
                    <a:pt x="0" y="129031"/>
                  </a:cubicBezTo>
                  <a:lnTo>
                    <a:pt x="0" y="117444"/>
                  </a:lnTo>
                  <a:cubicBezTo>
                    <a:pt x="0" y="86296"/>
                    <a:pt x="12374" y="56424"/>
                    <a:pt x="34399" y="34399"/>
                  </a:cubicBezTo>
                  <a:cubicBezTo>
                    <a:pt x="56424" y="12374"/>
                    <a:pt x="86296" y="0"/>
                    <a:pt x="117444" y="0"/>
                  </a:cubicBezTo>
                  <a:close/>
                </a:path>
              </a:pathLst>
            </a:custGeom>
            <a:solidFill>
              <a:srgbClr val="678EB2"/>
            </a:solidFill>
            <a:ln w="38100" cap="rnd">
              <a:solidFill>
                <a:srgbClr val="A6A6A6"/>
              </a:solidFill>
              <a:prstDash val="solid"/>
              <a:round/>
            </a:ln>
          </p:spPr>
          <p:txBody>
            <a:bodyPr/>
            <a:lstStyle/>
            <a:p>
              <a:endParaRPr lang="en-US"/>
            </a:p>
          </p:txBody>
        </p:sp>
        <p:sp>
          <p:nvSpPr>
            <p:cNvPr id="55" name="TextBox 55"/>
            <p:cNvSpPr txBox="1"/>
            <p:nvPr/>
          </p:nvSpPr>
          <p:spPr>
            <a:xfrm>
              <a:off x="0" y="9525"/>
              <a:ext cx="885442" cy="236950"/>
            </a:xfrm>
            <a:prstGeom prst="rect">
              <a:avLst/>
            </a:prstGeom>
          </p:spPr>
          <p:txBody>
            <a:bodyPr lIns="50800" tIns="50800" rIns="50800" bIns="50800" rtlCol="0" anchor="ctr"/>
            <a:lstStyle/>
            <a:p>
              <a:pPr algn="ctr">
                <a:lnSpc>
                  <a:spcPts val="2120"/>
                </a:lnSpc>
              </a:pPr>
              <a:endParaRPr/>
            </a:p>
          </p:txBody>
        </p:sp>
      </p:grpSp>
      <p:grpSp>
        <p:nvGrpSpPr>
          <p:cNvPr id="56" name="Group 56"/>
          <p:cNvGrpSpPr/>
          <p:nvPr/>
        </p:nvGrpSpPr>
        <p:grpSpPr>
          <a:xfrm>
            <a:off x="6961326" y="5419858"/>
            <a:ext cx="3361913" cy="935836"/>
            <a:chOff x="0" y="0"/>
            <a:chExt cx="885442" cy="246475"/>
          </a:xfrm>
        </p:grpSpPr>
        <p:sp>
          <p:nvSpPr>
            <p:cNvPr id="57" name="Freeform 57"/>
            <p:cNvSpPr/>
            <p:nvPr/>
          </p:nvSpPr>
          <p:spPr>
            <a:xfrm>
              <a:off x="0" y="0"/>
              <a:ext cx="885442" cy="246475"/>
            </a:xfrm>
            <a:custGeom>
              <a:avLst/>
              <a:gdLst/>
              <a:ahLst/>
              <a:cxnLst/>
              <a:rect l="l" t="t" r="r" b="b"/>
              <a:pathLst>
                <a:path w="885442" h="246475">
                  <a:moveTo>
                    <a:pt x="117444" y="0"/>
                  </a:moveTo>
                  <a:lnTo>
                    <a:pt x="767998" y="0"/>
                  </a:lnTo>
                  <a:cubicBezTo>
                    <a:pt x="799146" y="0"/>
                    <a:pt x="829018" y="12374"/>
                    <a:pt x="851043" y="34399"/>
                  </a:cubicBezTo>
                  <a:cubicBezTo>
                    <a:pt x="873069" y="56424"/>
                    <a:pt x="885442" y="86296"/>
                    <a:pt x="885442" y="117444"/>
                  </a:cubicBezTo>
                  <a:lnTo>
                    <a:pt x="885442" y="129031"/>
                  </a:lnTo>
                  <a:cubicBezTo>
                    <a:pt x="885442" y="160179"/>
                    <a:pt x="873069" y="190052"/>
                    <a:pt x="851043" y="212077"/>
                  </a:cubicBezTo>
                  <a:cubicBezTo>
                    <a:pt x="829018" y="234102"/>
                    <a:pt x="799146" y="246475"/>
                    <a:pt x="767998" y="246475"/>
                  </a:cubicBezTo>
                  <a:lnTo>
                    <a:pt x="117444" y="246475"/>
                  </a:lnTo>
                  <a:cubicBezTo>
                    <a:pt x="86296" y="246475"/>
                    <a:pt x="56424" y="234102"/>
                    <a:pt x="34399" y="212077"/>
                  </a:cubicBezTo>
                  <a:cubicBezTo>
                    <a:pt x="12374" y="190052"/>
                    <a:pt x="0" y="160179"/>
                    <a:pt x="0" y="129031"/>
                  </a:cubicBezTo>
                  <a:lnTo>
                    <a:pt x="0" y="117444"/>
                  </a:lnTo>
                  <a:cubicBezTo>
                    <a:pt x="0" y="86296"/>
                    <a:pt x="12374" y="56424"/>
                    <a:pt x="34399" y="34399"/>
                  </a:cubicBezTo>
                  <a:cubicBezTo>
                    <a:pt x="56424" y="12374"/>
                    <a:pt x="86296" y="0"/>
                    <a:pt x="117444" y="0"/>
                  </a:cubicBezTo>
                  <a:close/>
                </a:path>
              </a:pathLst>
            </a:custGeom>
            <a:solidFill>
              <a:srgbClr val="678EB2"/>
            </a:solidFill>
            <a:ln w="38100" cap="rnd">
              <a:solidFill>
                <a:srgbClr val="A6A6A6"/>
              </a:solidFill>
              <a:prstDash val="solid"/>
              <a:round/>
            </a:ln>
          </p:spPr>
          <p:txBody>
            <a:bodyPr/>
            <a:lstStyle/>
            <a:p>
              <a:endParaRPr lang="en-US"/>
            </a:p>
          </p:txBody>
        </p:sp>
        <p:sp>
          <p:nvSpPr>
            <p:cNvPr id="58" name="TextBox 58"/>
            <p:cNvSpPr txBox="1"/>
            <p:nvPr/>
          </p:nvSpPr>
          <p:spPr>
            <a:xfrm>
              <a:off x="0" y="9525"/>
              <a:ext cx="885442" cy="236950"/>
            </a:xfrm>
            <a:prstGeom prst="rect">
              <a:avLst/>
            </a:prstGeom>
          </p:spPr>
          <p:txBody>
            <a:bodyPr lIns="50800" tIns="50800" rIns="50800" bIns="50800" rtlCol="0" anchor="ctr"/>
            <a:lstStyle/>
            <a:p>
              <a:pPr algn="ctr">
                <a:lnSpc>
                  <a:spcPts val="2120"/>
                </a:lnSpc>
              </a:pPr>
              <a:endParaRPr/>
            </a:p>
          </p:txBody>
        </p:sp>
      </p:grpSp>
      <p:grpSp>
        <p:nvGrpSpPr>
          <p:cNvPr id="59" name="Group 59"/>
          <p:cNvGrpSpPr/>
          <p:nvPr/>
        </p:nvGrpSpPr>
        <p:grpSpPr>
          <a:xfrm>
            <a:off x="11200650" y="5483409"/>
            <a:ext cx="3361913" cy="935836"/>
            <a:chOff x="0" y="0"/>
            <a:chExt cx="885442" cy="246475"/>
          </a:xfrm>
        </p:grpSpPr>
        <p:sp>
          <p:nvSpPr>
            <p:cNvPr id="60" name="Freeform 60"/>
            <p:cNvSpPr/>
            <p:nvPr/>
          </p:nvSpPr>
          <p:spPr>
            <a:xfrm>
              <a:off x="0" y="0"/>
              <a:ext cx="885442" cy="246475"/>
            </a:xfrm>
            <a:custGeom>
              <a:avLst/>
              <a:gdLst/>
              <a:ahLst/>
              <a:cxnLst/>
              <a:rect l="l" t="t" r="r" b="b"/>
              <a:pathLst>
                <a:path w="885442" h="246475">
                  <a:moveTo>
                    <a:pt x="117444" y="0"/>
                  </a:moveTo>
                  <a:lnTo>
                    <a:pt x="767998" y="0"/>
                  </a:lnTo>
                  <a:cubicBezTo>
                    <a:pt x="799146" y="0"/>
                    <a:pt x="829018" y="12374"/>
                    <a:pt x="851043" y="34399"/>
                  </a:cubicBezTo>
                  <a:cubicBezTo>
                    <a:pt x="873069" y="56424"/>
                    <a:pt x="885442" y="86296"/>
                    <a:pt x="885442" y="117444"/>
                  </a:cubicBezTo>
                  <a:lnTo>
                    <a:pt x="885442" y="129031"/>
                  </a:lnTo>
                  <a:cubicBezTo>
                    <a:pt x="885442" y="160179"/>
                    <a:pt x="873069" y="190052"/>
                    <a:pt x="851043" y="212077"/>
                  </a:cubicBezTo>
                  <a:cubicBezTo>
                    <a:pt x="829018" y="234102"/>
                    <a:pt x="799146" y="246475"/>
                    <a:pt x="767998" y="246475"/>
                  </a:cubicBezTo>
                  <a:lnTo>
                    <a:pt x="117444" y="246475"/>
                  </a:lnTo>
                  <a:cubicBezTo>
                    <a:pt x="86296" y="246475"/>
                    <a:pt x="56424" y="234102"/>
                    <a:pt x="34399" y="212077"/>
                  </a:cubicBezTo>
                  <a:cubicBezTo>
                    <a:pt x="12374" y="190052"/>
                    <a:pt x="0" y="160179"/>
                    <a:pt x="0" y="129031"/>
                  </a:cubicBezTo>
                  <a:lnTo>
                    <a:pt x="0" y="117444"/>
                  </a:lnTo>
                  <a:cubicBezTo>
                    <a:pt x="0" y="86296"/>
                    <a:pt x="12374" y="56424"/>
                    <a:pt x="34399" y="34399"/>
                  </a:cubicBezTo>
                  <a:cubicBezTo>
                    <a:pt x="56424" y="12374"/>
                    <a:pt x="86296" y="0"/>
                    <a:pt x="117444" y="0"/>
                  </a:cubicBezTo>
                  <a:close/>
                </a:path>
              </a:pathLst>
            </a:custGeom>
            <a:solidFill>
              <a:srgbClr val="678EB2"/>
            </a:solidFill>
            <a:ln w="38100" cap="rnd">
              <a:solidFill>
                <a:srgbClr val="A6A6A6"/>
              </a:solidFill>
              <a:prstDash val="solid"/>
              <a:round/>
            </a:ln>
          </p:spPr>
          <p:txBody>
            <a:bodyPr/>
            <a:lstStyle/>
            <a:p>
              <a:endParaRPr lang="en-US"/>
            </a:p>
          </p:txBody>
        </p:sp>
        <p:sp>
          <p:nvSpPr>
            <p:cNvPr id="61" name="TextBox 61"/>
            <p:cNvSpPr txBox="1"/>
            <p:nvPr/>
          </p:nvSpPr>
          <p:spPr>
            <a:xfrm>
              <a:off x="0" y="9525"/>
              <a:ext cx="885442" cy="236950"/>
            </a:xfrm>
            <a:prstGeom prst="rect">
              <a:avLst/>
            </a:prstGeom>
          </p:spPr>
          <p:txBody>
            <a:bodyPr lIns="50800" tIns="50800" rIns="50800" bIns="50800" rtlCol="0" anchor="ctr"/>
            <a:lstStyle/>
            <a:p>
              <a:pPr algn="ctr">
                <a:lnSpc>
                  <a:spcPts val="2120"/>
                </a:lnSpc>
              </a:pPr>
              <a:endParaRPr/>
            </a:p>
          </p:txBody>
        </p:sp>
      </p:grpSp>
      <p:grpSp>
        <p:nvGrpSpPr>
          <p:cNvPr id="62" name="Group 62"/>
          <p:cNvGrpSpPr/>
          <p:nvPr/>
        </p:nvGrpSpPr>
        <p:grpSpPr>
          <a:xfrm>
            <a:off x="11152136" y="6725685"/>
            <a:ext cx="3361913" cy="935836"/>
            <a:chOff x="0" y="0"/>
            <a:chExt cx="885442" cy="246475"/>
          </a:xfrm>
        </p:grpSpPr>
        <p:sp>
          <p:nvSpPr>
            <p:cNvPr id="63" name="Freeform 63"/>
            <p:cNvSpPr/>
            <p:nvPr/>
          </p:nvSpPr>
          <p:spPr>
            <a:xfrm>
              <a:off x="0" y="0"/>
              <a:ext cx="885442" cy="246475"/>
            </a:xfrm>
            <a:custGeom>
              <a:avLst/>
              <a:gdLst/>
              <a:ahLst/>
              <a:cxnLst/>
              <a:rect l="l" t="t" r="r" b="b"/>
              <a:pathLst>
                <a:path w="885442" h="246475">
                  <a:moveTo>
                    <a:pt x="117444" y="0"/>
                  </a:moveTo>
                  <a:lnTo>
                    <a:pt x="767998" y="0"/>
                  </a:lnTo>
                  <a:cubicBezTo>
                    <a:pt x="799146" y="0"/>
                    <a:pt x="829018" y="12374"/>
                    <a:pt x="851043" y="34399"/>
                  </a:cubicBezTo>
                  <a:cubicBezTo>
                    <a:pt x="873069" y="56424"/>
                    <a:pt x="885442" y="86296"/>
                    <a:pt x="885442" y="117444"/>
                  </a:cubicBezTo>
                  <a:lnTo>
                    <a:pt x="885442" y="129031"/>
                  </a:lnTo>
                  <a:cubicBezTo>
                    <a:pt x="885442" y="160179"/>
                    <a:pt x="873069" y="190052"/>
                    <a:pt x="851043" y="212077"/>
                  </a:cubicBezTo>
                  <a:cubicBezTo>
                    <a:pt x="829018" y="234102"/>
                    <a:pt x="799146" y="246475"/>
                    <a:pt x="767998" y="246475"/>
                  </a:cubicBezTo>
                  <a:lnTo>
                    <a:pt x="117444" y="246475"/>
                  </a:lnTo>
                  <a:cubicBezTo>
                    <a:pt x="86296" y="246475"/>
                    <a:pt x="56424" y="234102"/>
                    <a:pt x="34399" y="212077"/>
                  </a:cubicBezTo>
                  <a:cubicBezTo>
                    <a:pt x="12374" y="190052"/>
                    <a:pt x="0" y="160179"/>
                    <a:pt x="0" y="129031"/>
                  </a:cubicBezTo>
                  <a:lnTo>
                    <a:pt x="0" y="117444"/>
                  </a:lnTo>
                  <a:cubicBezTo>
                    <a:pt x="0" y="86296"/>
                    <a:pt x="12374" y="56424"/>
                    <a:pt x="34399" y="34399"/>
                  </a:cubicBezTo>
                  <a:cubicBezTo>
                    <a:pt x="56424" y="12374"/>
                    <a:pt x="86296" y="0"/>
                    <a:pt x="117444" y="0"/>
                  </a:cubicBezTo>
                  <a:close/>
                </a:path>
              </a:pathLst>
            </a:custGeom>
            <a:solidFill>
              <a:srgbClr val="678EB2"/>
            </a:solidFill>
            <a:ln w="38100" cap="rnd">
              <a:solidFill>
                <a:srgbClr val="A6A6A6"/>
              </a:solidFill>
              <a:prstDash val="solid"/>
              <a:round/>
            </a:ln>
          </p:spPr>
          <p:txBody>
            <a:bodyPr/>
            <a:lstStyle/>
            <a:p>
              <a:endParaRPr lang="en-US"/>
            </a:p>
          </p:txBody>
        </p:sp>
        <p:sp>
          <p:nvSpPr>
            <p:cNvPr id="64" name="TextBox 64"/>
            <p:cNvSpPr txBox="1"/>
            <p:nvPr/>
          </p:nvSpPr>
          <p:spPr>
            <a:xfrm>
              <a:off x="0" y="9525"/>
              <a:ext cx="885442" cy="236950"/>
            </a:xfrm>
            <a:prstGeom prst="rect">
              <a:avLst/>
            </a:prstGeom>
          </p:spPr>
          <p:txBody>
            <a:bodyPr lIns="50800" tIns="50800" rIns="50800" bIns="50800" rtlCol="0" anchor="ctr"/>
            <a:lstStyle/>
            <a:p>
              <a:pPr algn="ctr">
                <a:lnSpc>
                  <a:spcPts val="2120"/>
                </a:lnSpc>
              </a:pPr>
              <a:endParaRPr/>
            </a:p>
          </p:txBody>
        </p:sp>
      </p:grpSp>
      <p:grpSp>
        <p:nvGrpSpPr>
          <p:cNvPr id="65" name="Group 65"/>
          <p:cNvGrpSpPr/>
          <p:nvPr/>
        </p:nvGrpSpPr>
        <p:grpSpPr>
          <a:xfrm>
            <a:off x="11161661" y="7866081"/>
            <a:ext cx="3361913" cy="935836"/>
            <a:chOff x="0" y="0"/>
            <a:chExt cx="885442" cy="246475"/>
          </a:xfrm>
        </p:grpSpPr>
        <p:sp>
          <p:nvSpPr>
            <p:cNvPr id="66" name="Freeform 66"/>
            <p:cNvSpPr/>
            <p:nvPr/>
          </p:nvSpPr>
          <p:spPr>
            <a:xfrm>
              <a:off x="0" y="0"/>
              <a:ext cx="885442" cy="246475"/>
            </a:xfrm>
            <a:custGeom>
              <a:avLst/>
              <a:gdLst/>
              <a:ahLst/>
              <a:cxnLst/>
              <a:rect l="l" t="t" r="r" b="b"/>
              <a:pathLst>
                <a:path w="885442" h="246475">
                  <a:moveTo>
                    <a:pt x="117444" y="0"/>
                  </a:moveTo>
                  <a:lnTo>
                    <a:pt x="767998" y="0"/>
                  </a:lnTo>
                  <a:cubicBezTo>
                    <a:pt x="799146" y="0"/>
                    <a:pt x="829018" y="12374"/>
                    <a:pt x="851043" y="34399"/>
                  </a:cubicBezTo>
                  <a:cubicBezTo>
                    <a:pt x="873069" y="56424"/>
                    <a:pt x="885442" y="86296"/>
                    <a:pt x="885442" y="117444"/>
                  </a:cubicBezTo>
                  <a:lnTo>
                    <a:pt x="885442" y="129031"/>
                  </a:lnTo>
                  <a:cubicBezTo>
                    <a:pt x="885442" y="160179"/>
                    <a:pt x="873069" y="190052"/>
                    <a:pt x="851043" y="212077"/>
                  </a:cubicBezTo>
                  <a:cubicBezTo>
                    <a:pt x="829018" y="234102"/>
                    <a:pt x="799146" y="246475"/>
                    <a:pt x="767998" y="246475"/>
                  </a:cubicBezTo>
                  <a:lnTo>
                    <a:pt x="117444" y="246475"/>
                  </a:lnTo>
                  <a:cubicBezTo>
                    <a:pt x="86296" y="246475"/>
                    <a:pt x="56424" y="234102"/>
                    <a:pt x="34399" y="212077"/>
                  </a:cubicBezTo>
                  <a:cubicBezTo>
                    <a:pt x="12374" y="190052"/>
                    <a:pt x="0" y="160179"/>
                    <a:pt x="0" y="129031"/>
                  </a:cubicBezTo>
                  <a:lnTo>
                    <a:pt x="0" y="117444"/>
                  </a:lnTo>
                  <a:cubicBezTo>
                    <a:pt x="0" y="86296"/>
                    <a:pt x="12374" y="56424"/>
                    <a:pt x="34399" y="34399"/>
                  </a:cubicBezTo>
                  <a:cubicBezTo>
                    <a:pt x="56424" y="12374"/>
                    <a:pt x="86296" y="0"/>
                    <a:pt x="117444" y="0"/>
                  </a:cubicBezTo>
                  <a:close/>
                </a:path>
              </a:pathLst>
            </a:custGeom>
            <a:solidFill>
              <a:srgbClr val="678EB2"/>
            </a:solidFill>
            <a:ln w="38100" cap="rnd">
              <a:solidFill>
                <a:srgbClr val="A6A6A6"/>
              </a:solidFill>
              <a:prstDash val="solid"/>
              <a:round/>
            </a:ln>
          </p:spPr>
          <p:txBody>
            <a:bodyPr/>
            <a:lstStyle/>
            <a:p>
              <a:endParaRPr lang="en-US"/>
            </a:p>
          </p:txBody>
        </p:sp>
        <p:sp>
          <p:nvSpPr>
            <p:cNvPr id="67" name="TextBox 67"/>
            <p:cNvSpPr txBox="1"/>
            <p:nvPr/>
          </p:nvSpPr>
          <p:spPr>
            <a:xfrm>
              <a:off x="0" y="9525"/>
              <a:ext cx="885442" cy="236950"/>
            </a:xfrm>
            <a:prstGeom prst="rect">
              <a:avLst/>
            </a:prstGeom>
          </p:spPr>
          <p:txBody>
            <a:bodyPr lIns="50800" tIns="50800" rIns="50800" bIns="50800" rtlCol="0" anchor="ctr"/>
            <a:lstStyle/>
            <a:p>
              <a:pPr algn="ctr">
                <a:lnSpc>
                  <a:spcPts val="2120"/>
                </a:lnSpc>
              </a:pPr>
              <a:endParaRPr/>
            </a:p>
          </p:txBody>
        </p:sp>
      </p:grpSp>
      <p:grpSp>
        <p:nvGrpSpPr>
          <p:cNvPr id="68" name="Group 68"/>
          <p:cNvGrpSpPr/>
          <p:nvPr/>
        </p:nvGrpSpPr>
        <p:grpSpPr>
          <a:xfrm>
            <a:off x="6961326" y="8967275"/>
            <a:ext cx="3361913" cy="935836"/>
            <a:chOff x="0" y="0"/>
            <a:chExt cx="885442" cy="246475"/>
          </a:xfrm>
        </p:grpSpPr>
        <p:sp>
          <p:nvSpPr>
            <p:cNvPr id="69" name="Freeform 69"/>
            <p:cNvSpPr/>
            <p:nvPr/>
          </p:nvSpPr>
          <p:spPr>
            <a:xfrm>
              <a:off x="0" y="0"/>
              <a:ext cx="885442" cy="246475"/>
            </a:xfrm>
            <a:custGeom>
              <a:avLst/>
              <a:gdLst/>
              <a:ahLst/>
              <a:cxnLst/>
              <a:rect l="l" t="t" r="r" b="b"/>
              <a:pathLst>
                <a:path w="885442" h="246475">
                  <a:moveTo>
                    <a:pt x="117444" y="0"/>
                  </a:moveTo>
                  <a:lnTo>
                    <a:pt x="767998" y="0"/>
                  </a:lnTo>
                  <a:cubicBezTo>
                    <a:pt x="799146" y="0"/>
                    <a:pt x="829018" y="12374"/>
                    <a:pt x="851043" y="34399"/>
                  </a:cubicBezTo>
                  <a:cubicBezTo>
                    <a:pt x="873069" y="56424"/>
                    <a:pt x="885442" y="86296"/>
                    <a:pt x="885442" y="117444"/>
                  </a:cubicBezTo>
                  <a:lnTo>
                    <a:pt x="885442" y="129031"/>
                  </a:lnTo>
                  <a:cubicBezTo>
                    <a:pt x="885442" y="160179"/>
                    <a:pt x="873069" y="190052"/>
                    <a:pt x="851043" y="212077"/>
                  </a:cubicBezTo>
                  <a:cubicBezTo>
                    <a:pt x="829018" y="234102"/>
                    <a:pt x="799146" y="246475"/>
                    <a:pt x="767998" y="246475"/>
                  </a:cubicBezTo>
                  <a:lnTo>
                    <a:pt x="117444" y="246475"/>
                  </a:lnTo>
                  <a:cubicBezTo>
                    <a:pt x="86296" y="246475"/>
                    <a:pt x="56424" y="234102"/>
                    <a:pt x="34399" y="212077"/>
                  </a:cubicBezTo>
                  <a:cubicBezTo>
                    <a:pt x="12374" y="190052"/>
                    <a:pt x="0" y="160179"/>
                    <a:pt x="0" y="129031"/>
                  </a:cubicBezTo>
                  <a:lnTo>
                    <a:pt x="0" y="117444"/>
                  </a:lnTo>
                  <a:cubicBezTo>
                    <a:pt x="0" y="86296"/>
                    <a:pt x="12374" y="56424"/>
                    <a:pt x="34399" y="34399"/>
                  </a:cubicBezTo>
                  <a:cubicBezTo>
                    <a:pt x="56424" y="12374"/>
                    <a:pt x="86296" y="0"/>
                    <a:pt x="117444" y="0"/>
                  </a:cubicBezTo>
                  <a:close/>
                </a:path>
              </a:pathLst>
            </a:custGeom>
            <a:solidFill>
              <a:srgbClr val="678EB2"/>
            </a:solidFill>
            <a:ln w="38100" cap="rnd">
              <a:solidFill>
                <a:srgbClr val="A6A6A6"/>
              </a:solidFill>
              <a:prstDash val="solid"/>
              <a:round/>
            </a:ln>
          </p:spPr>
          <p:txBody>
            <a:bodyPr/>
            <a:lstStyle/>
            <a:p>
              <a:endParaRPr lang="en-US"/>
            </a:p>
          </p:txBody>
        </p:sp>
        <p:sp>
          <p:nvSpPr>
            <p:cNvPr id="70" name="TextBox 70"/>
            <p:cNvSpPr txBox="1"/>
            <p:nvPr/>
          </p:nvSpPr>
          <p:spPr>
            <a:xfrm>
              <a:off x="0" y="9525"/>
              <a:ext cx="885442" cy="236950"/>
            </a:xfrm>
            <a:prstGeom prst="rect">
              <a:avLst/>
            </a:prstGeom>
          </p:spPr>
          <p:txBody>
            <a:bodyPr lIns="50800" tIns="50800" rIns="50800" bIns="50800" rtlCol="0" anchor="ctr"/>
            <a:lstStyle/>
            <a:p>
              <a:pPr algn="ctr">
                <a:lnSpc>
                  <a:spcPts val="2120"/>
                </a:lnSpc>
              </a:pPr>
              <a:endParaRPr/>
            </a:p>
          </p:txBody>
        </p:sp>
      </p:grpSp>
      <p:grpSp>
        <p:nvGrpSpPr>
          <p:cNvPr id="71" name="Group 71"/>
          <p:cNvGrpSpPr/>
          <p:nvPr/>
        </p:nvGrpSpPr>
        <p:grpSpPr>
          <a:xfrm>
            <a:off x="11180896" y="8967275"/>
            <a:ext cx="3361913" cy="935836"/>
            <a:chOff x="0" y="0"/>
            <a:chExt cx="885442" cy="246475"/>
          </a:xfrm>
        </p:grpSpPr>
        <p:sp>
          <p:nvSpPr>
            <p:cNvPr id="72" name="Freeform 72"/>
            <p:cNvSpPr/>
            <p:nvPr/>
          </p:nvSpPr>
          <p:spPr>
            <a:xfrm>
              <a:off x="0" y="0"/>
              <a:ext cx="885442" cy="246475"/>
            </a:xfrm>
            <a:custGeom>
              <a:avLst/>
              <a:gdLst/>
              <a:ahLst/>
              <a:cxnLst/>
              <a:rect l="l" t="t" r="r" b="b"/>
              <a:pathLst>
                <a:path w="885442" h="246475">
                  <a:moveTo>
                    <a:pt x="117444" y="0"/>
                  </a:moveTo>
                  <a:lnTo>
                    <a:pt x="767998" y="0"/>
                  </a:lnTo>
                  <a:cubicBezTo>
                    <a:pt x="799146" y="0"/>
                    <a:pt x="829018" y="12374"/>
                    <a:pt x="851043" y="34399"/>
                  </a:cubicBezTo>
                  <a:cubicBezTo>
                    <a:pt x="873069" y="56424"/>
                    <a:pt x="885442" y="86296"/>
                    <a:pt x="885442" y="117444"/>
                  </a:cubicBezTo>
                  <a:lnTo>
                    <a:pt x="885442" y="129031"/>
                  </a:lnTo>
                  <a:cubicBezTo>
                    <a:pt x="885442" y="160179"/>
                    <a:pt x="873069" y="190052"/>
                    <a:pt x="851043" y="212077"/>
                  </a:cubicBezTo>
                  <a:cubicBezTo>
                    <a:pt x="829018" y="234102"/>
                    <a:pt x="799146" y="246475"/>
                    <a:pt x="767998" y="246475"/>
                  </a:cubicBezTo>
                  <a:lnTo>
                    <a:pt x="117444" y="246475"/>
                  </a:lnTo>
                  <a:cubicBezTo>
                    <a:pt x="86296" y="246475"/>
                    <a:pt x="56424" y="234102"/>
                    <a:pt x="34399" y="212077"/>
                  </a:cubicBezTo>
                  <a:cubicBezTo>
                    <a:pt x="12374" y="190052"/>
                    <a:pt x="0" y="160179"/>
                    <a:pt x="0" y="129031"/>
                  </a:cubicBezTo>
                  <a:lnTo>
                    <a:pt x="0" y="117444"/>
                  </a:lnTo>
                  <a:cubicBezTo>
                    <a:pt x="0" y="86296"/>
                    <a:pt x="12374" y="56424"/>
                    <a:pt x="34399" y="34399"/>
                  </a:cubicBezTo>
                  <a:cubicBezTo>
                    <a:pt x="56424" y="12374"/>
                    <a:pt x="86296" y="0"/>
                    <a:pt x="117444" y="0"/>
                  </a:cubicBezTo>
                  <a:close/>
                </a:path>
              </a:pathLst>
            </a:custGeom>
            <a:solidFill>
              <a:srgbClr val="678EB2"/>
            </a:solidFill>
            <a:ln w="38100" cap="rnd">
              <a:solidFill>
                <a:srgbClr val="A6A6A6"/>
              </a:solidFill>
              <a:prstDash val="solid"/>
              <a:round/>
            </a:ln>
          </p:spPr>
          <p:txBody>
            <a:bodyPr/>
            <a:lstStyle/>
            <a:p>
              <a:endParaRPr lang="en-US"/>
            </a:p>
          </p:txBody>
        </p:sp>
        <p:sp>
          <p:nvSpPr>
            <p:cNvPr id="73" name="TextBox 73"/>
            <p:cNvSpPr txBox="1"/>
            <p:nvPr/>
          </p:nvSpPr>
          <p:spPr>
            <a:xfrm>
              <a:off x="0" y="9525"/>
              <a:ext cx="885442" cy="236950"/>
            </a:xfrm>
            <a:prstGeom prst="rect">
              <a:avLst/>
            </a:prstGeom>
          </p:spPr>
          <p:txBody>
            <a:bodyPr lIns="50800" tIns="50800" rIns="50800" bIns="50800" rtlCol="0" anchor="ctr"/>
            <a:lstStyle/>
            <a:p>
              <a:pPr algn="ctr">
                <a:lnSpc>
                  <a:spcPts val="2120"/>
                </a:lnSpc>
              </a:pPr>
              <a:endParaRPr/>
            </a:p>
          </p:txBody>
        </p:sp>
      </p:grpSp>
      <p:sp>
        <p:nvSpPr>
          <p:cNvPr id="74" name="Freeform 74"/>
          <p:cNvSpPr/>
          <p:nvPr/>
        </p:nvSpPr>
        <p:spPr>
          <a:xfrm>
            <a:off x="14991658" y="6631919"/>
            <a:ext cx="2861545" cy="2303544"/>
          </a:xfrm>
          <a:custGeom>
            <a:avLst/>
            <a:gdLst/>
            <a:ahLst/>
            <a:cxnLst/>
            <a:rect l="l" t="t" r="r" b="b"/>
            <a:pathLst>
              <a:path w="2861545" h="2303544">
                <a:moveTo>
                  <a:pt x="0" y="0"/>
                </a:moveTo>
                <a:lnTo>
                  <a:pt x="2861545" y="0"/>
                </a:lnTo>
                <a:lnTo>
                  <a:pt x="2861545" y="2303544"/>
                </a:lnTo>
                <a:lnTo>
                  <a:pt x="0" y="230354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75" name="TextBox 75"/>
          <p:cNvSpPr txBox="1"/>
          <p:nvPr/>
        </p:nvSpPr>
        <p:spPr>
          <a:xfrm>
            <a:off x="1143758" y="220486"/>
            <a:ext cx="8149257" cy="701731"/>
          </a:xfrm>
          <a:prstGeom prst="rect">
            <a:avLst/>
          </a:prstGeom>
        </p:spPr>
        <p:txBody>
          <a:bodyPr wrap="square" lIns="0" tIns="0" rIns="0" bIns="0" rtlCol="0" anchor="t">
            <a:spAutoFit/>
          </a:bodyPr>
          <a:lstStyle/>
          <a:p>
            <a:pPr algn="ctr">
              <a:lnSpc>
                <a:spcPts val="6020"/>
              </a:lnSpc>
              <a:spcBef>
                <a:spcPct val="0"/>
              </a:spcBef>
            </a:pPr>
            <a:r>
              <a:rPr lang="en-US" sz="4300" spc="21" dirty="0">
                <a:solidFill>
                  <a:srgbClr val="01426A"/>
                </a:solidFill>
                <a:latin typeface="Playfair Display"/>
                <a:ea typeface="Playfair Display"/>
                <a:cs typeface="Playfair Display"/>
                <a:sym typeface="Playfair Display"/>
              </a:rPr>
              <a:t>ENVIRONMENTAL ISSUES</a:t>
            </a:r>
          </a:p>
        </p:txBody>
      </p:sp>
      <p:sp>
        <p:nvSpPr>
          <p:cNvPr id="76" name="TextBox 76"/>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77" name="TextBox 77"/>
          <p:cNvSpPr txBox="1"/>
          <p:nvPr/>
        </p:nvSpPr>
        <p:spPr>
          <a:xfrm>
            <a:off x="5367268" y="1016027"/>
            <a:ext cx="6873194" cy="632353"/>
          </a:xfrm>
          <a:prstGeom prst="rect">
            <a:avLst/>
          </a:prstGeom>
        </p:spPr>
        <p:txBody>
          <a:bodyPr wrap="square" lIns="0" tIns="0" rIns="0" bIns="0" rtlCol="0" anchor="t">
            <a:spAutoFit/>
          </a:bodyPr>
          <a:lstStyle/>
          <a:p>
            <a:pPr algn="ctr">
              <a:lnSpc>
                <a:spcPts val="5367"/>
              </a:lnSpc>
              <a:spcBef>
                <a:spcPct val="0"/>
              </a:spcBef>
            </a:pPr>
            <a:r>
              <a:rPr lang="en-US" sz="3833" spc="19" dirty="0">
                <a:solidFill>
                  <a:srgbClr val="01426A"/>
                </a:solidFill>
                <a:latin typeface="Public Sans"/>
                <a:ea typeface="Public Sans"/>
                <a:cs typeface="Public Sans"/>
                <a:sym typeface="Public Sans"/>
              </a:rPr>
              <a:t>Initial Study Checklist</a:t>
            </a:r>
          </a:p>
        </p:txBody>
      </p:sp>
      <p:sp>
        <p:nvSpPr>
          <p:cNvPr id="78" name="TextBox 78"/>
          <p:cNvSpPr txBox="1"/>
          <p:nvPr/>
        </p:nvSpPr>
        <p:spPr>
          <a:xfrm>
            <a:off x="3844611" y="2155639"/>
            <a:ext cx="1717989" cy="320601"/>
          </a:xfrm>
          <a:prstGeom prst="rect">
            <a:avLst/>
          </a:prstGeom>
        </p:spPr>
        <p:txBody>
          <a:bodyPr wrap="square" lIns="0" tIns="0" rIns="0" bIns="0" rtlCol="0" anchor="t">
            <a:spAutoFit/>
          </a:bodyPr>
          <a:lstStyle/>
          <a:p>
            <a:pPr algn="ctr">
              <a:lnSpc>
                <a:spcPts val="2544"/>
              </a:lnSpc>
              <a:spcBef>
                <a:spcPct val="0"/>
              </a:spcBef>
            </a:pPr>
            <a:r>
              <a:rPr lang="en-US" sz="2400" dirty="0">
                <a:solidFill>
                  <a:srgbClr val="FFFFFF"/>
                </a:solidFill>
                <a:latin typeface="Public Sans"/>
                <a:ea typeface="Public Sans"/>
                <a:cs typeface="Public Sans"/>
                <a:sym typeface="Public Sans"/>
              </a:rPr>
              <a:t>Aesthetics</a:t>
            </a:r>
          </a:p>
        </p:txBody>
      </p:sp>
      <p:sp>
        <p:nvSpPr>
          <p:cNvPr id="79" name="TextBox 79"/>
          <p:cNvSpPr txBox="1"/>
          <p:nvPr/>
        </p:nvSpPr>
        <p:spPr>
          <a:xfrm>
            <a:off x="3010507" y="3212445"/>
            <a:ext cx="3307548" cy="559478"/>
          </a:xfrm>
          <a:prstGeom prst="rect">
            <a:avLst/>
          </a:prstGeom>
        </p:spPr>
        <p:txBody>
          <a:bodyPr lIns="0" tIns="0" rIns="0" bIns="0" rtlCol="0" anchor="t">
            <a:spAutoFit/>
          </a:bodyPr>
          <a:lstStyle/>
          <a:p>
            <a:pPr algn="ctr">
              <a:lnSpc>
                <a:spcPts val="2120"/>
              </a:lnSpc>
              <a:spcBef>
                <a:spcPct val="0"/>
              </a:spcBef>
            </a:pPr>
            <a:r>
              <a:rPr lang="en-US" sz="2000">
                <a:solidFill>
                  <a:srgbClr val="FFFFFF"/>
                </a:solidFill>
                <a:latin typeface="Public Sans"/>
                <a:ea typeface="Public Sans"/>
                <a:cs typeface="Public Sans"/>
                <a:sym typeface="Public Sans"/>
              </a:rPr>
              <a:t>Agriculture and Forestry Resources</a:t>
            </a:r>
          </a:p>
        </p:txBody>
      </p:sp>
      <p:sp>
        <p:nvSpPr>
          <p:cNvPr id="80" name="TextBox 80"/>
          <p:cNvSpPr txBox="1"/>
          <p:nvPr/>
        </p:nvSpPr>
        <p:spPr>
          <a:xfrm>
            <a:off x="3844877" y="4516576"/>
            <a:ext cx="1517781" cy="337889"/>
          </a:xfrm>
          <a:prstGeom prst="rect">
            <a:avLst/>
          </a:prstGeom>
        </p:spPr>
        <p:txBody>
          <a:bodyPr lIns="0" tIns="0" rIns="0" bIns="0" rtlCol="0" anchor="t">
            <a:spAutoFit/>
          </a:bodyPr>
          <a:lstStyle/>
          <a:p>
            <a:pPr algn="ctr">
              <a:lnSpc>
                <a:spcPts val="2544"/>
              </a:lnSpc>
              <a:spcBef>
                <a:spcPct val="0"/>
              </a:spcBef>
            </a:pPr>
            <a:r>
              <a:rPr lang="en-US" sz="2400">
                <a:solidFill>
                  <a:srgbClr val="EFEEE7"/>
                </a:solidFill>
                <a:latin typeface="Public Sans"/>
                <a:ea typeface="Public Sans"/>
                <a:cs typeface="Public Sans"/>
                <a:sym typeface="Public Sans"/>
              </a:rPr>
              <a:t>Air Quality</a:t>
            </a:r>
          </a:p>
        </p:txBody>
      </p:sp>
      <p:sp>
        <p:nvSpPr>
          <p:cNvPr id="81" name="TextBox 81"/>
          <p:cNvSpPr txBox="1"/>
          <p:nvPr/>
        </p:nvSpPr>
        <p:spPr>
          <a:xfrm>
            <a:off x="7150760" y="2026057"/>
            <a:ext cx="2983044" cy="652155"/>
          </a:xfrm>
          <a:prstGeom prst="rect">
            <a:avLst/>
          </a:prstGeom>
        </p:spPr>
        <p:txBody>
          <a:bodyPr lIns="0" tIns="0" rIns="0" bIns="0" rtlCol="0" anchor="t">
            <a:spAutoFit/>
          </a:bodyPr>
          <a:lstStyle/>
          <a:p>
            <a:pPr algn="ctr">
              <a:lnSpc>
                <a:spcPts val="2543"/>
              </a:lnSpc>
              <a:spcBef>
                <a:spcPct val="0"/>
              </a:spcBef>
            </a:pPr>
            <a:r>
              <a:rPr lang="en-US" sz="2399">
                <a:solidFill>
                  <a:srgbClr val="EFEEE7"/>
                </a:solidFill>
                <a:latin typeface="Public Sans"/>
                <a:ea typeface="Public Sans"/>
                <a:cs typeface="Public Sans"/>
                <a:sym typeface="Public Sans"/>
              </a:rPr>
              <a:t>Greenhouse Gas Emissions</a:t>
            </a:r>
          </a:p>
        </p:txBody>
      </p:sp>
      <p:sp>
        <p:nvSpPr>
          <p:cNvPr id="82" name="TextBox 82"/>
          <p:cNvSpPr txBox="1"/>
          <p:nvPr/>
        </p:nvSpPr>
        <p:spPr>
          <a:xfrm>
            <a:off x="11731088" y="2182968"/>
            <a:ext cx="2180199" cy="337889"/>
          </a:xfrm>
          <a:prstGeom prst="rect">
            <a:avLst/>
          </a:prstGeom>
        </p:spPr>
        <p:txBody>
          <a:bodyPr lIns="0" tIns="0" rIns="0" bIns="0" rtlCol="0" anchor="t">
            <a:spAutoFit/>
          </a:bodyPr>
          <a:lstStyle/>
          <a:p>
            <a:pPr algn="ctr">
              <a:lnSpc>
                <a:spcPts val="2544"/>
              </a:lnSpc>
              <a:spcBef>
                <a:spcPct val="0"/>
              </a:spcBef>
            </a:pPr>
            <a:r>
              <a:rPr lang="en-US" sz="2400">
                <a:solidFill>
                  <a:srgbClr val="EFEEE7"/>
                </a:solidFill>
                <a:latin typeface="Public Sans"/>
                <a:ea typeface="Public Sans"/>
                <a:cs typeface="Public Sans"/>
                <a:sym typeface="Public Sans"/>
              </a:rPr>
              <a:t>Public Services</a:t>
            </a:r>
          </a:p>
        </p:txBody>
      </p:sp>
      <p:sp>
        <p:nvSpPr>
          <p:cNvPr id="83" name="TextBox 83"/>
          <p:cNvSpPr txBox="1"/>
          <p:nvPr/>
        </p:nvSpPr>
        <p:spPr>
          <a:xfrm>
            <a:off x="6911102" y="3179485"/>
            <a:ext cx="3273783" cy="652155"/>
          </a:xfrm>
          <a:prstGeom prst="rect">
            <a:avLst/>
          </a:prstGeom>
        </p:spPr>
        <p:txBody>
          <a:bodyPr lIns="0" tIns="0" rIns="0" bIns="0" rtlCol="0" anchor="t">
            <a:spAutoFit/>
          </a:bodyPr>
          <a:lstStyle/>
          <a:p>
            <a:pPr algn="ctr">
              <a:lnSpc>
                <a:spcPts val="2544"/>
              </a:lnSpc>
              <a:spcBef>
                <a:spcPct val="0"/>
              </a:spcBef>
            </a:pPr>
            <a:r>
              <a:rPr lang="en-US" sz="2400">
                <a:solidFill>
                  <a:srgbClr val="FFFFFF"/>
                </a:solidFill>
                <a:latin typeface="Public Sans"/>
                <a:ea typeface="Public Sans"/>
                <a:cs typeface="Public Sans"/>
                <a:sym typeface="Public Sans"/>
              </a:rPr>
              <a:t>Hazardous / Hazardous Materials</a:t>
            </a:r>
          </a:p>
        </p:txBody>
      </p:sp>
      <p:sp>
        <p:nvSpPr>
          <p:cNvPr id="84" name="TextBox 84"/>
          <p:cNvSpPr txBox="1"/>
          <p:nvPr/>
        </p:nvSpPr>
        <p:spPr>
          <a:xfrm>
            <a:off x="12040540" y="3284918"/>
            <a:ext cx="1751659" cy="320601"/>
          </a:xfrm>
          <a:prstGeom prst="rect">
            <a:avLst/>
          </a:prstGeom>
        </p:spPr>
        <p:txBody>
          <a:bodyPr wrap="square" lIns="0" tIns="0" rIns="0" bIns="0" rtlCol="0" anchor="t">
            <a:spAutoFit/>
          </a:bodyPr>
          <a:lstStyle/>
          <a:p>
            <a:pPr algn="ctr">
              <a:lnSpc>
                <a:spcPts val="2544"/>
              </a:lnSpc>
              <a:spcBef>
                <a:spcPct val="0"/>
              </a:spcBef>
            </a:pPr>
            <a:r>
              <a:rPr lang="en-US" sz="2400" dirty="0">
                <a:solidFill>
                  <a:srgbClr val="FFFFFF"/>
                </a:solidFill>
                <a:latin typeface="Public Sans"/>
                <a:ea typeface="Public Sans"/>
                <a:cs typeface="Public Sans"/>
                <a:sym typeface="Public Sans"/>
              </a:rPr>
              <a:t>Recreation</a:t>
            </a:r>
          </a:p>
        </p:txBody>
      </p:sp>
      <p:sp>
        <p:nvSpPr>
          <p:cNvPr id="85" name="TextBox 85"/>
          <p:cNvSpPr txBox="1"/>
          <p:nvPr/>
        </p:nvSpPr>
        <p:spPr>
          <a:xfrm>
            <a:off x="7094029" y="4382060"/>
            <a:ext cx="3173816" cy="652155"/>
          </a:xfrm>
          <a:prstGeom prst="rect">
            <a:avLst/>
          </a:prstGeom>
        </p:spPr>
        <p:txBody>
          <a:bodyPr lIns="0" tIns="0" rIns="0" bIns="0" rtlCol="0" anchor="t">
            <a:spAutoFit/>
          </a:bodyPr>
          <a:lstStyle/>
          <a:p>
            <a:pPr algn="ctr">
              <a:lnSpc>
                <a:spcPts val="2544"/>
              </a:lnSpc>
              <a:spcBef>
                <a:spcPct val="0"/>
              </a:spcBef>
            </a:pPr>
            <a:r>
              <a:rPr lang="en-US" sz="2400">
                <a:solidFill>
                  <a:srgbClr val="EFEEE7"/>
                </a:solidFill>
                <a:latin typeface="Public Sans"/>
                <a:ea typeface="Public Sans"/>
                <a:cs typeface="Public Sans"/>
                <a:sym typeface="Public Sans"/>
              </a:rPr>
              <a:t>Hydrology / Water Quality</a:t>
            </a:r>
          </a:p>
        </p:txBody>
      </p:sp>
      <p:sp>
        <p:nvSpPr>
          <p:cNvPr id="86" name="TextBox 86"/>
          <p:cNvSpPr txBox="1"/>
          <p:nvPr/>
        </p:nvSpPr>
        <p:spPr>
          <a:xfrm>
            <a:off x="11664156" y="4564235"/>
            <a:ext cx="2540779" cy="320601"/>
          </a:xfrm>
          <a:prstGeom prst="rect">
            <a:avLst/>
          </a:prstGeom>
        </p:spPr>
        <p:txBody>
          <a:bodyPr wrap="square" lIns="0" tIns="0" rIns="0" bIns="0" rtlCol="0" anchor="t">
            <a:spAutoFit/>
          </a:bodyPr>
          <a:lstStyle/>
          <a:p>
            <a:pPr algn="ctr">
              <a:lnSpc>
                <a:spcPts val="2544"/>
              </a:lnSpc>
              <a:spcBef>
                <a:spcPct val="0"/>
              </a:spcBef>
            </a:pPr>
            <a:r>
              <a:rPr lang="en-US" sz="2400" dirty="0">
                <a:solidFill>
                  <a:srgbClr val="EFEEE7"/>
                </a:solidFill>
                <a:latin typeface="Public Sans"/>
                <a:ea typeface="Public Sans"/>
                <a:cs typeface="Public Sans"/>
                <a:sym typeface="Public Sans"/>
              </a:rPr>
              <a:t>Transportation</a:t>
            </a:r>
          </a:p>
        </p:txBody>
      </p:sp>
      <p:sp>
        <p:nvSpPr>
          <p:cNvPr id="87" name="TextBox 87"/>
          <p:cNvSpPr txBox="1"/>
          <p:nvPr/>
        </p:nvSpPr>
        <p:spPr>
          <a:xfrm>
            <a:off x="3125253" y="5728357"/>
            <a:ext cx="2957029" cy="337889"/>
          </a:xfrm>
          <a:prstGeom prst="rect">
            <a:avLst/>
          </a:prstGeom>
        </p:spPr>
        <p:txBody>
          <a:bodyPr lIns="0" tIns="0" rIns="0" bIns="0" rtlCol="0" anchor="t">
            <a:spAutoFit/>
          </a:bodyPr>
          <a:lstStyle/>
          <a:p>
            <a:pPr algn="ctr">
              <a:lnSpc>
                <a:spcPts val="2544"/>
              </a:lnSpc>
              <a:spcBef>
                <a:spcPct val="0"/>
              </a:spcBef>
            </a:pPr>
            <a:r>
              <a:rPr lang="en-US" sz="2400">
                <a:solidFill>
                  <a:srgbClr val="FFFFFF"/>
                </a:solidFill>
                <a:latin typeface="Public Sans"/>
                <a:ea typeface="Public Sans"/>
                <a:cs typeface="Public Sans"/>
                <a:sym typeface="Public Sans"/>
              </a:rPr>
              <a:t>Biological Resources</a:t>
            </a:r>
          </a:p>
        </p:txBody>
      </p:sp>
      <p:sp>
        <p:nvSpPr>
          <p:cNvPr id="88" name="TextBox 88"/>
          <p:cNvSpPr txBox="1"/>
          <p:nvPr/>
        </p:nvSpPr>
        <p:spPr>
          <a:xfrm>
            <a:off x="7973760" y="5728431"/>
            <a:ext cx="1319255" cy="337889"/>
          </a:xfrm>
          <a:prstGeom prst="rect">
            <a:avLst/>
          </a:prstGeom>
        </p:spPr>
        <p:txBody>
          <a:bodyPr lIns="0" tIns="0" rIns="0" bIns="0" rtlCol="0" anchor="t">
            <a:spAutoFit/>
          </a:bodyPr>
          <a:lstStyle/>
          <a:p>
            <a:pPr algn="ctr">
              <a:lnSpc>
                <a:spcPts val="2544"/>
              </a:lnSpc>
              <a:spcBef>
                <a:spcPct val="0"/>
              </a:spcBef>
            </a:pPr>
            <a:r>
              <a:rPr lang="en-US" sz="2400">
                <a:solidFill>
                  <a:srgbClr val="EFEEE7"/>
                </a:solidFill>
                <a:latin typeface="Public Sans"/>
                <a:ea typeface="Public Sans"/>
                <a:cs typeface="Public Sans"/>
                <a:sym typeface="Public Sans"/>
              </a:rPr>
              <a:t>Land Use</a:t>
            </a:r>
          </a:p>
        </p:txBody>
      </p:sp>
      <p:sp>
        <p:nvSpPr>
          <p:cNvPr id="89" name="TextBox 89"/>
          <p:cNvSpPr txBox="1"/>
          <p:nvPr/>
        </p:nvSpPr>
        <p:spPr>
          <a:xfrm>
            <a:off x="11204345" y="5663543"/>
            <a:ext cx="3319230" cy="652155"/>
          </a:xfrm>
          <a:prstGeom prst="rect">
            <a:avLst/>
          </a:prstGeom>
        </p:spPr>
        <p:txBody>
          <a:bodyPr lIns="0" tIns="0" rIns="0" bIns="0" rtlCol="0" anchor="t">
            <a:spAutoFit/>
          </a:bodyPr>
          <a:lstStyle/>
          <a:p>
            <a:pPr algn="ctr">
              <a:lnSpc>
                <a:spcPts val="2544"/>
              </a:lnSpc>
              <a:spcBef>
                <a:spcPct val="0"/>
              </a:spcBef>
            </a:pPr>
            <a:r>
              <a:rPr lang="en-US" sz="2400">
                <a:solidFill>
                  <a:srgbClr val="EFEEE7"/>
                </a:solidFill>
                <a:latin typeface="Public Sans"/>
                <a:ea typeface="Public Sans"/>
                <a:cs typeface="Public Sans"/>
                <a:sym typeface="Public Sans"/>
              </a:rPr>
              <a:t>Tribal Cultural Resources</a:t>
            </a:r>
          </a:p>
        </p:txBody>
      </p:sp>
      <p:sp>
        <p:nvSpPr>
          <p:cNvPr id="90" name="TextBox 90"/>
          <p:cNvSpPr txBox="1"/>
          <p:nvPr/>
        </p:nvSpPr>
        <p:spPr>
          <a:xfrm>
            <a:off x="3289322" y="6930975"/>
            <a:ext cx="2689404" cy="337889"/>
          </a:xfrm>
          <a:prstGeom prst="rect">
            <a:avLst/>
          </a:prstGeom>
        </p:spPr>
        <p:txBody>
          <a:bodyPr lIns="0" tIns="0" rIns="0" bIns="0" rtlCol="0" anchor="t">
            <a:spAutoFit/>
          </a:bodyPr>
          <a:lstStyle/>
          <a:p>
            <a:pPr algn="ctr">
              <a:lnSpc>
                <a:spcPts val="2544"/>
              </a:lnSpc>
              <a:spcBef>
                <a:spcPct val="0"/>
              </a:spcBef>
            </a:pPr>
            <a:r>
              <a:rPr lang="en-US" sz="2400">
                <a:solidFill>
                  <a:srgbClr val="FFFFFF"/>
                </a:solidFill>
                <a:latin typeface="Public Sans"/>
                <a:ea typeface="Public Sans"/>
                <a:cs typeface="Public Sans"/>
                <a:sym typeface="Public Sans"/>
              </a:rPr>
              <a:t>Cultural Resources</a:t>
            </a:r>
          </a:p>
        </p:txBody>
      </p:sp>
      <p:sp>
        <p:nvSpPr>
          <p:cNvPr id="91" name="TextBox 91"/>
          <p:cNvSpPr txBox="1"/>
          <p:nvPr/>
        </p:nvSpPr>
        <p:spPr>
          <a:xfrm>
            <a:off x="7351595" y="6959468"/>
            <a:ext cx="2624823" cy="337889"/>
          </a:xfrm>
          <a:prstGeom prst="rect">
            <a:avLst/>
          </a:prstGeom>
        </p:spPr>
        <p:txBody>
          <a:bodyPr lIns="0" tIns="0" rIns="0" bIns="0" rtlCol="0" anchor="t">
            <a:spAutoFit/>
          </a:bodyPr>
          <a:lstStyle/>
          <a:p>
            <a:pPr algn="ctr">
              <a:lnSpc>
                <a:spcPts val="2544"/>
              </a:lnSpc>
              <a:spcBef>
                <a:spcPct val="0"/>
              </a:spcBef>
            </a:pPr>
            <a:r>
              <a:rPr lang="en-US" sz="2400">
                <a:solidFill>
                  <a:srgbClr val="FFFFFF"/>
                </a:solidFill>
                <a:latin typeface="Public Sans"/>
                <a:ea typeface="Public Sans"/>
                <a:cs typeface="Public Sans"/>
                <a:sym typeface="Public Sans"/>
              </a:rPr>
              <a:t>Mineral Resources</a:t>
            </a:r>
          </a:p>
        </p:txBody>
      </p:sp>
      <p:sp>
        <p:nvSpPr>
          <p:cNvPr id="92" name="TextBox 92"/>
          <p:cNvSpPr txBox="1"/>
          <p:nvPr/>
        </p:nvSpPr>
        <p:spPr>
          <a:xfrm>
            <a:off x="11446686" y="6895496"/>
            <a:ext cx="2869841" cy="652155"/>
          </a:xfrm>
          <a:prstGeom prst="rect">
            <a:avLst/>
          </a:prstGeom>
        </p:spPr>
        <p:txBody>
          <a:bodyPr lIns="0" tIns="0" rIns="0" bIns="0" rtlCol="0" anchor="t">
            <a:spAutoFit/>
          </a:bodyPr>
          <a:lstStyle/>
          <a:p>
            <a:pPr algn="ctr">
              <a:lnSpc>
                <a:spcPts val="2544"/>
              </a:lnSpc>
              <a:spcBef>
                <a:spcPct val="0"/>
              </a:spcBef>
            </a:pPr>
            <a:r>
              <a:rPr lang="en-US" sz="2400">
                <a:solidFill>
                  <a:srgbClr val="FFFFFF"/>
                </a:solidFill>
                <a:latin typeface="Public Sans"/>
                <a:ea typeface="Public Sans"/>
                <a:cs typeface="Public Sans"/>
                <a:sym typeface="Public Sans"/>
              </a:rPr>
              <a:t>Utilities / Service Systems</a:t>
            </a:r>
          </a:p>
        </p:txBody>
      </p:sp>
      <p:sp>
        <p:nvSpPr>
          <p:cNvPr id="93" name="TextBox 93"/>
          <p:cNvSpPr txBox="1"/>
          <p:nvPr/>
        </p:nvSpPr>
        <p:spPr>
          <a:xfrm>
            <a:off x="4038576" y="8148780"/>
            <a:ext cx="1005786" cy="337889"/>
          </a:xfrm>
          <a:prstGeom prst="rect">
            <a:avLst/>
          </a:prstGeom>
        </p:spPr>
        <p:txBody>
          <a:bodyPr lIns="0" tIns="0" rIns="0" bIns="0" rtlCol="0" anchor="t">
            <a:spAutoFit/>
          </a:bodyPr>
          <a:lstStyle/>
          <a:p>
            <a:pPr algn="ctr">
              <a:lnSpc>
                <a:spcPts val="2544"/>
              </a:lnSpc>
              <a:spcBef>
                <a:spcPct val="0"/>
              </a:spcBef>
            </a:pPr>
            <a:r>
              <a:rPr lang="en-US" sz="2400">
                <a:solidFill>
                  <a:srgbClr val="EFEEE7"/>
                </a:solidFill>
                <a:latin typeface="Public Sans"/>
                <a:ea typeface="Public Sans"/>
                <a:cs typeface="Public Sans"/>
                <a:sym typeface="Public Sans"/>
              </a:rPr>
              <a:t>Energy</a:t>
            </a:r>
          </a:p>
        </p:txBody>
      </p:sp>
      <p:sp>
        <p:nvSpPr>
          <p:cNvPr id="94" name="TextBox 94"/>
          <p:cNvSpPr txBox="1"/>
          <p:nvPr/>
        </p:nvSpPr>
        <p:spPr>
          <a:xfrm>
            <a:off x="8260709" y="8148780"/>
            <a:ext cx="883291" cy="320601"/>
          </a:xfrm>
          <a:prstGeom prst="rect">
            <a:avLst/>
          </a:prstGeom>
        </p:spPr>
        <p:txBody>
          <a:bodyPr wrap="square" lIns="0" tIns="0" rIns="0" bIns="0" rtlCol="0" anchor="t">
            <a:spAutoFit/>
          </a:bodyPr>
          <a:lstStyle/>
          <a:p>
            <a:pPr algn="ctr">
              <a:lnSpc>
                <a:spcPts val="2544"/>
              </a:lnSpc>
              <a:spcBef>
                <a:spcPct val="0"/>
              </a:spcBef>
            </a:pPr>
            <a:r>
              <a:rPr lang="en-US" sz="2400" dirty="0">
                <a:solidFill>
                  <a:srgbClr val="EFEEE7"/>
                </a:solidFill>
                <a:latin typeface="Public Sans"/>
                <a:ea typeface="Public Sans"/>
                <a:cs typeface="Public Sans"/>
                <a:sym typeface="Public Sans"/>
              </a:rPr>
              <a:t>Noise</a:t>
            </a:r>
          </a:p>
        </p:txBody>
      </p:sp>
      <p:sp>
        <p:nvSpPr>
          <p:cNvPr id="95" name="TextBox 95"/>
          <p:cNvSpPr txBox="1"/>
          <p:nvPr/>
        </p:nvSpPr>
        <p:spPr>
          <a:xfrm>
            <a:off x="12240462" y="8190579"/>
            <a:ext cx="1134017" cy="337889"/>
          </a:xfrm>
          <a:prstGeom prst="rect">
            <a:avLst/>
          </a:prstGeom>
        </p:spPr>
        <p:txBody>
          <a:bodyPr lIns="0" tIns="0" rIns="0" bIns="0" rtlCol="0" anchor="t">
            <a:spAutoFit/>
          </a:bodyPr>
          <a:lstStyle/>
          <a:p>
            <a:pPr algn="ctr">
              <a:lnSpc>
                <a:spcPts val="2544"/>
              </a:lnSpc>
              <a:spcBef>
                <a:spcPct val="0"/>
              </a:spcBef>
            </a:pPr>
            <a:r>
              <a:rPr lang="en-US" sz="2400">
                <a:solidFill>
                  <a:srgbClr val="EFEEE7"/>
                </a:solidFill>
                <a:latin typeface="Public Sans"/>
                <a:ea typeface="Public Sans"/>
                <a:cs typeface="Public Sans"/>
                <a:sym typeface="Public Sans"/>
              </a:rPr>
              <a:t>Wildfire</a:t>
            </a:r>
          </a:p>
        </p:txBody>
      </p:sp>
      <p:sp>
        <p:nvSpPr>
          <p:cNvPr id="96" name="TextBox 96"/>
          <p:cNvSpPr txBox="1"/>
          <p:nvPr/>
        </p:nvSpPr>
        <p:spPr>
          <a:xfrm>
            <a:off x="3514558" y="9317514"/>
            <a:ext cx="2126515" cy="337889"/>
          </a:xfrm>
          <a:prstGeom prst="rect">
            <a:avLst/>
          </a:prstGeom>
        </p:spPr>
        <p:txBody>
          <a:bodyPr lIns="0" tIns="0" rIns="0" bIns="0" rtlCol="0" anchor="t">
            <a:spAutoFit/>
          </a:bodyPr>
          <a:lstStyle/>
          <a:p>
            <a:pPr algn="ctr">
              <a:lnSpc>
                <a:spcPts val="2544"/>
              </a:lnSpc>
              <a:spcBef>
                <a:spcPct val="0"/>
              </a:spcBef>
            </a:pPr>
            <a:r>
              <a:rPr lang="en-US" sz="2400" dirty="0">
                <a:solidFill>
                  <a:srgbClr val="EFEEE7"/>
                </a:solidFill>
                <a:latin typeface="Public Sans"/>
                <a:ea typeface="Public Sans"/>
                <a:cs typeface="Public Sans"/>
                <a:sym typeface="Public Sans"/>
              </a:rPr>
              <a:t>Geology / Soils</a:t>
            </a:r>
          </a:p>
        </p:txBody>
      </p:sp>
      <p:sp>
        <p:nvSpPr>
          <p:cNvPr id="97" name="TextBox 97"/>
          <p:cNvSpPr txBox="1"/>
          <p:nvPr/>
        </p:nvSpPr>
        <p:spPr>
          <a:xfrm>
            <a:off x="7193066" y="9279627"/>
            <a:ext cx="2941880" cy="337889"/>
          </a:xfrm>
          <a:prstGeom prst="rect">
            <a:avLst/>
          </a:prstGeom>
        </p:spPr>
        <p:txBody>
          <a:bodyPr lIns="0" tIns="0" rIns="0" bIns="0" rtlCol="0" anchor="t">
            <a:spAutoFit/>
          </a:bodyPr>
          <a:lstStyle/>
          <a:p>
            <a:pPr algn="ctr">
              <a:lnSpc>
                <a:spcPts val="2544"/>
              </a:lnSpc>
              <a:spcBef>
                <a:spcPct val="0"/>
              </a:spcBef>
            </a:pPr>
            <a:r>
              <a:rPr lang="en-US" sz="2400">
                <a:solidFill>
                  <a:srgbClr val="EFEEE7"/>
                </a:solidFill>
                <a:latin typeface="Public Sans"/>
                <a:ea typeface="Public Sans"/>
                <a:cs typeface="Public Sans"/>
                <a:sym typeface="Public Sans"/>
              </a:rPr>
              <a:t>Population / Housing</a:t>
            </a:r>
          </a:p>
        </p:txBody>
      </p:sp>
      <p:sp>
        <p:nvSpPr>
          <p:cNvPr id="98" name="TextBox 98"/>
          <p:cNvSpPr txBox="1"/>
          <p:nvPr/>
        </p:nvSpPr>
        <p:spPr>
          <a:xfrm>
            <a:off x="11355042" y="9116243"/>
            <a:ext cx="3159008" cy="652155"/>
          </a:xfrm>
          <a:prstGeom prst="rect">
            <a:avLst/>
          </a:prstGeom>
        </p:spPr>
        <p:txBody>
          <a:bodyPr lIns="0" tIns="0" rIns="0" bIns="0" rtlCol="0" anchor="t">
            <a:spAutoFit/>
          </a:bodyPr>
          <a:lstStyle/>
          <a:p>
            <a:pPr algn="ctr">
              <a:lnSpc>
                <a:spcPts val="2544"/>
              </a:lnSpc>
              <a:spcBef>
                <a:spcPct val="0"/>
              </a:spcBef>
            </a:pPr>
            <a:r>
              <a:rPr lang="en-US" sz="2400">
                <a:solidFill>
                  <a:srgbClr val="EFEEE7"/>
                </a:solidFill>
                <a:latin typeface="Public Sans"/>
                <a:ea typeface="Public Sans"/>
                <a:cs typeface="Public Sans"/>
                <a:sym typeface="Public Sans"/>
              </a:rPr>
              <a:t>Mandatory Findings of Significance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8" name="TextBox 8"/>
          <p:cNvSpPr txBox="1"/>
          <p:nvPr/>
        </p:nvSpPr>
        <p:spPr>
          <a:xfrm>
            <a:off x="3352800" y="4171851"/>
            <a:ext cx="11206625" cy="666849"/>
          </a:xfrm>
          <a:prstGeom prst="rect">
            <a:avLst/>
          </a:prstGeom>
        </p:spPr>
        <p:txBody>
          <a:bodyPr lIns="0" tIns="0" rIns="0" bIns="0" rtlCol="0" anchor="t">
            <a:spAutoFit/>
          </a:bodyPr>
          <a:lstStyle/>
          <a:p>
            <a:pPr algn="ctr">
              <a:lnSpc>
                <a:spcPts val="5194"/>
              </a:lnSpc>
              <a:spcBef>
                <a:spcPct val="0"/>
              </a:spcBef>
            </a:pPr>
            <a:r>
              <a:rPr lang="en-US" sz="5400" b="1" dirty="0">
                <a:solidFill>
                  <a:srgbClr val="83786F"/>
                </a:solidFill>
                <a:latin typeface="Public Sans Bold"/>
                <a:ea typeface="Public Sans Bold"/>
                <a:cs typeface="Public Sans Bold"/>
                <a:sym typeface="Public Sans Bold"/>
              </a:rPr>
              <a:t>PURVIEW OF PUBLIC WORKS</a:t>
            </a:r>
          </a:p>
        </p:txBody>
      </p:sp>
      <p:sp>
        <p:nvSpPr>
          <p:cNvPr id="9" name="AutoShape 9"/>
          <p:cNvSpPr/>
          <p:nvPr/>
        </p:nvSpPr>
        <p:spPr>
          <a:xfrm flipV="1">
            <a:off x="723444" y="4838700"/>
            <a:ext cx="16230594" cy="38509"/>
          </a:xfrm>
          <a:prstGeom prst="line">
            <a:avLst/>
          </a:prstGeom>
          <a:ln w="9525" cap="flat">
            <a:solidFill>
              <a:srgbClr val="2B2C30"/>
            </a:solidFill>
            <a:prstDash val="solid"/>
            <a:headEnd type="none" w="sm" len="sm"/>
            <a:tailEnd type="none" w="sm" len="sm"/>
          </a:ln>
        </p:spPr>
        <p:txBody>
          <a:bodyPr/>
          <a:lstStyle/>
          <a:p>
            <a:endParaRPr lang="en-US"/>
          </a:p>
        </p:txBody>
      </p:sp>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287508" y="760636"/>
            <a:ext cx="16230594" cy="38509"/>
          </a:xfrm>
          <a:prstGeom prst="line">
            <a:avLst/>
          </a:prstGeom>
          <a:ln w="9525" cap="flat">
            <a:solidFill>
              <a:srgbClr val="2B2C30"/>
            </a:solidFill>
            <a:prstDash val="solid"/>
            <a:headEnd type="none" w="sm" len="sm"/>
            <a:tailEnd type="none" w="sm" len="sm"/>
          </a:ln>
        </p:spPr>
        <p:txBody>
          <a:bodyPr/>
          <a:lstStyle/>
          <a:p>
            <a:endParaRPr lang="en-US"/>
          </a:p>
        </p:txBody>
      </p:sp>
      <p:grpSp>
        <p:nvGrpSpPr>
          <p:cNvPr id="3" name="Group 3"/>
          <p:cNvGrpSpPr/>
          <p:nvPr/>
        </p:nvGrpSpPr>
        <p:grpSpPr>
          <a:xfrm>
            <a:off x="507341" y="2832411"/>
            <a:ext cx="9345691" cy="1963391"/>
            <a:chOff x="0" y="0"/>
            <a:chExt cx="4298650" cy="903082"/>
          </a:xfrm>
        </p:grpSpPr>
        <p:sp>
          <p:nvSpPr>
            <p:cNvPr id="4" name="Freeform 4"/>
            <p:cNvSpPr/>
            <p:nvPr/>
          </p:nvSpPr>
          <p:spPr>
            <a:xfrm>
              <a:off x="0" y="0"/>
              <a:ext cx="4298650" cy="903082"/>
            </a:xfrm>
            <a:custGeom>
              <a:avLst/>
              <a:gdLst/>
              <a:ahLst/>
              <a:cxnLst/>
              <a:rect l="l" t="t" r="r" b="b"/>
              <a:pathLst>
                <a:path w="4298650" h="903082">
                  <a:moveTo>
                    <a:pt x="0" y="0"/>
                  </a:moveTo>
                  <a:lnTo>
                    <a:pt x="4298650" y="0"/>
                  </a:lnTo>
                  <a:lnTo>
                    <a:pt x="4298650" y="903082"/>
                  </a:lnTo>
                  <a:lnTo>
                    <a:pt x="0" y="903082"/>
                  </a:lnTo>
                  <a:close/>
                </a:path>
              </a:pathLst>
            </a:custGeom>
            <a:solidFill>
              <a:srgbClr val="000000">
                <a:alpha val="0"/>
              </a:srgbClr>
            </a:solidFill>
            <a:ln w="47625" cap="sq">
              <a:solidFill>
                <a:srgbClr val="01426A"/>
              </a:solidFill>
              <a:prstDash val="solid"/>
              <a:miter/>
            </a:ln>
          </p:spPr>
          <p:txBody>
            <a:bodyPr/>
            <a:lstStyle/>
            <a:p>
              <a:endParaRPr lang="en-US"/>
            </a:p>
          </p:txBody>
        </p:sp>
        <p:sp>
          <p:nvSpPr>
            <p:cNvPr id="5" name="TextBox 5"/>
            <p:cNvSpPr txBox="1"/>
            <p:nvPr/>
          </p:nvSpPr>
          <p:spPr>
            <a:xfrm>
              <a:off x="0" y="-28575"/>
              <a:ext cx="4298650" cy="931657"/>
            </a:xfrm>
            <a:prstGeom prst="rect">
              <a:avLst/>
            </a:prstGeom>
          </p:spPr>
          <p:txBody>
            <a:bodyPr lIns="68580" tIns="68580" rIns="68580" bIns="68580" rtlCol="0" anchor="ctr"/>
            <a:lstStyle/>
            <a:p>
              <a:pPr algn="ctr">
                <a:lnSpc>
                  <a:spcPts val="1889"/>
                </a:lnSpc>
              </a:pPr>
              <a:endParaRPr/>
            </a:p>
          </p:txBody>
        </p:sp>
      </p:grpSp>
      <p:grpSp>
        <p:nvGrpSpPr>
          <p:cNvPr id="6" name="Group 6"/>
          <p:cNvGrpSpPr/>
          <p:nvPr/>
        </p:nvGrpSpPr>
        <p:grpSpPr>
          <a:xfrm>
            <a:off x="11764078" y="2292481"/>
            <a:ext cx="5927435" cy="2223000"/>
            <a:chOff x="0" y="0"/>
            <a:chExt cx="2726387" cy="1022492"/>
          </a:xfrm>
        </p:grpSpPr>
        <p:sp>
          <p:nvSpPr>
            <p:cNvPr id="7" name="Freeform 7"/>
            <p:cNvSpPr/>
            <p:nvPr/>
          </p:nvSpPr>
          <p:spPr>
            <a:xfrm>
              <a:off x="0" y="0"/>
              <a:ext cx="2726386" cy="1022492"/>
            </a:xfrm>
            <a:custGeom>
              <a:avLst/>
              <a:gdLst/>
              <a:ahLst/>
              <a:cxnLst/>
              <a:rect l="l" t="t" r="r" b="b"/>
              <a:pathLst>
                <a:path w="2726386" h="1022492">
                  <a:moveTo>
                    <a:pt x="0" y="0"/>
                  </a:moveTo>
                  <a:lnTo>
                    <a:pt x="2726386" y="0"/>
                  </a:lnTo>
                  <a:lnTo>
                    <a:pt x="2726386" y="1022492"/>
                  </a:lnTo>
                  <a:lnTo>
                    <a:pt x="0" y="1022492"/>
                  </a:lnTo>
                  <a:close/>
                </a:path>
              </a:pathLst>
            </a:custGeom>
            <a:solidFill>
              <a:srgbClr val="000000">
                <a:alpha val="0"/>
              </a:srgbClr>
            </a:solidFill>
            <a:ln w="57150" cap="sq">
              <a:solidFill>
                <a:srgbClr val="01426A"/>
              </a:solidFill>
              <a:prstDash val="solid"/>
              <a:miter/>
            </a:ln>
          </p:spPr>
          <p:txBody>
            <a:bodyPr/>
            <a:lstStyle/>
            <a:p>
              <a:endParaRPr lang="en-US"/>
            </a:p>
          </p:txBody>
        </p:sp>
        <p:sp>
          <p:nvSpPr>
            <p:cNvPr id="8" name="TextBox 8"/>
            <p:cNvSpPr txBox="1"/>
            <p:nvPr/>
          </p:nvSpPr>
          <p:spPr>
            <a:xfrm>
              <a:off x="0" y="-28575"/>
              <a:ext cx="2726387" cy="1051067"/>
            </a:xfrm>
            <a:prstGeom prst="rect">
              <a:avLst/>
            </a:prstGeom>
          </p:spPr>
          <p:txBody>
            <a:bodyPr lIns="68580" tIns="68580" rIns="68580" bIns="68580" rtlCol="0" anchor="ctr"/>
            <a:lstStyle/>
            <a:p>
              <a:pPr algn="ctr">
                <a:lnSpc>
                  <a:spcPts val="1889"/>
                </a:lnSpc>
              </a:pPr>
              <a:endParaRPr/>
            </a:p>
          </p:txBody>
        </p:sp>
      </p:grpSp>
      <p:grpSp>
        <p:nvGrpSpPr>
          <p:cNvPr id="9" name="Group 9"/>
          <p:cNvGrpSpPr/>
          <p:nvPr/>
        </p:nvGrpSpPr>
        <p:grpSpPr>
          <a:xfrm>
            <a:off x="199802" y="1348452"/>
            <a:ext cx="4088483" cy="2055529"/>
            <a:chOff x="0" y="0"/>
            <a:chExt cx="5451311" cy="2740705"/>
          </a:xfrm>
        </p:grpSpPr>
        <p:pic>
          <p:nvPicPr>
            <p:cNvPr id="10" name="Picture 10"/>
            <p:cNvPicPr>
              <a:picLocks noChangeAspect="1"/>
            </p:cNvPicPr>
            <p:nvPr/>
          </p:nvPicPr>
          <p:blipFill>
            <a:blip r:embed="rId2"/>
            <a:srcRect t="1941" b="1941"/>
            <a:stretch>
              <a:fillRect/>
            </a:stretch>
          </p:blipFill>
          <p:spPr>
            <a:xfrm>
              <a:off x="0" y="0"/>
              <a:ext cx="5451311" cy="2740705"/>
            </a:xfrm>
            <a:prstGeom prst="rect">
              <a:avLst/>
            </a:prstGeom>
          </p:spPr>
        </p:pic>
      </p:grpSp>
      <p:sp>
        <p:nvSpPr>
          <p:cNvPr id="11" name="Freeform 11"/>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3"/>
            <a:stretch>
              <a:fillRect/>
            </a:stretch>
          </a:blipFill>
        </p:spPr>
        <p:txBody>
          <a:bodyPr/>
          <a:lstStyle/>
          <a:p>
            <a:endParaRPr lang="en-US"/>
          </a:p>
        </p:txBody>
      </p:sp>
      <p:sp>
        <p:nvSpPr>
          <p:cNvPr id="12" name="AutoShape 1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13" name="Freeform 13"/>
          <p:cNvSpPr/>
          <p:nvPr/>
        </p:nvSpPr>
        <p:spPr>
          <a:xfrm>
            <a:off x="13171615" y="2920373"/>
            <a:ext cx="5083122" cy="1963391"/>
          </a:xfrm>
          <a:custGeom>
            <a:avLst/>
            <a:gdLst/>
            <a:ahLst/>
            <a:cxnLst/>
            <a:rect l="l" t="t" r="r" b="b"/>
            <a:pathLst>
              <a:path w="5083122" h="1963391">
                <a:moveTo>
                  <a:pt x="0" y="0"/>
                </a:moveTo>
                <a:lnTo>
                  <a:pt x="5083122" y="0"/>
                </a:lnTo>
                <a:lnTo>
                  <a:pt x="5083122" y="1963391"/>
                </a:lnTo>
                <a:lnTo>
                  <a:pt x="0" y="1963391"/>
                </a:lnTo>
                <a:lnTo>
                  <a:pt x="0" y="0"/>
                </a:lnTo>
                <a:close/>
              </a:path>
            </a:pathLst>
          </a:custGeom>
          <a:blipFill>
            <a:blip r:embed="rId4"/>
            <a:stretch>
              <a:fillRect l="-15325" t="-99777" r="-6598" b="-33806"/>
            </a:stretch>
          </a:blipFill>
        </p:spPr>
        <p:txBody>
          <a:bodyPr/>
          <a:lstStyle/>
          <a:p>
            <a:endParaRPr lang="en-US"/>
          </a:p>
        </p:txBody>
      </p:sp>
      <p:sp>
        <p:nvSpPr>
          <p:cNvPr id="14" name="Freeform 14"/>
          <p:cNvSpPr/>
          <p:nvPr/>
        </p:nvSpPr>
        <p:spPr>
          <a:xfrm>
            <a:off x="9929232" y="1348452"/>
            <a:ext cx="2875715" cy="2168355"/>
          </a:xfrm>
          <a:custGeom>
            <a:avLst/>
            <a:gdLst/>
            <a:ahLst/>
            <a:cxnLst/>
            <a:rect l="l" t="t" r="r" b="b"/>
            <a:pathLst>
              <a:path w="2875715" h="2168355">
                <a:moveTo>
                  <a:pt x="0" y="0"/>
                </a:moveTo>
                <a:lnTo>
                  <a:pt x="2875716" y="0"/>
                </a:lnTo>
                <a:lnTo>
                  <a:pt x="2875716" y="2168355"/>
                </a:lnTo>
                <a:lnTo>
                  <a:pt x="0" y="2168355"/>
                </a:lnTo>
                <a:lnTo>
                  <a:pt x="0" y="0"/>
                </a:lnTo>
                <a:close/>
              </a:path>
            </a:pathLst>
          </a:custGeom>
          <a:blipFill>
            <a:blip r:embed="rId5"/>
            <a:stretch>
              <a:fillRect b="-99999"/>
            </a:stretch>
          </a:blipFill>
        </p:spPr>
        <p:txBody>
          <a:bodyPr/>
          <a:lstStyle/>
          <a:p>
            <a:endParaRPr lang="en-US"/>
          </a:p>
        </p:txBody>
      </p:sp>
      <p:sp>
        <p:nvSpPr>
          <p:cNvPr id="15" name="Freeform 15"/>
          <p:cNvSpPr/>
          <p:nvPr/>
        </p:nvSpPr>
        <p:spPr>
          <a:xfrm>
            <a:off x="4288286" y="3221085"/>
            <a:ext cx="5367438" cy="1439970"/>
          </a:xfrm>
          <a:custGeom>
            <a:avLst/>
            <a:gdLst/>
            <a:ahLst/>
            <a:cxnLst/>
            <a:rect l="l" t="t" r="r" b="b"/>
            <a:pathLst>
              <a:path w="5367438" h="1439970">
                <a:moveTo>
                  <a:pt x="0" y="0"/>
                </a:moveTo>
                <a:lnTo>
                  <a:pt x="5367438" y="0"/>
                </a:lnTo>
                <a:lnTo>
                  <a:pt x="5367438" y="1439970"/>
                </a:lnTo>
                <a:lnTo>
                  <a:pt x="0" y="1439970"/>
                </a:lnTo>
                <a:lnTo>
                  <a:pt x="0" y="0"/>
                </a:lnTo>
                <a:close/>
              </a:path>
            </a:pathLst>
          </a:custGeom>
          <a:blipFill>
            <a:blip r:embed="rId6"/>
            <a:stretch>
              <a:fillRect t="-13123" r="-2718"/>
            </a:stretch>
          </a:blipFill>
        </p:spPr>
        <p:txBody>
          <a:bodyPr/>
          <a:lstStyle/>
          <a:p>
            <a:endParaRPr lang="en-US"/>
          </a:p>
        </p:txBody>
      </p:sp>
      <p:sp>
        <p:nvSpPr>
          <p:cNvPr id="16" name="TextBox 16"/>
          <p:cNvSpPr txBox="1"/>
          <p:nvPr/>
        </p:nvSpPr>
        <p:spPr>
          <a:xfrm>
            <a:off x="432782" y="4969489"/>
            <a:ext cx="3855504" cy="394102"/>
          </a:xfrm>
          <a:prstGeom prst="rect">
            <a:avLst/>
          </a:prstGeom>
        </p:spPr>
        <p:txBody>
          <a:bodyPr lIns="0" tIns="0" rIns="0" bIns="0" rtlCol="0" anchor="t">
            <a:spAutoFit/>
          </a:bodyPr>
          <a:lstStyle/>
          <a:p>
            <a:pPr algn="l">
              <a:lnSpc>
                <a:spcPts val="2911"/>
              </a:lnSpc>
            </a:pPr>
            <a:r>
              <a:rPr lang="en-US" sz="3199" spc="15">
                <a:solidFill>
                  <a:srgbClr val="01426A"/>
                </a:solidFill>
                <a:latin typeface="Playfair Display"/>
                <a:ea typeface="Playfair Display"/>
                <a:cs typeface="Playfair Display"/>
                <a:sym typeface="Playfair Display"/>
              </a:rPr>
              <a:t>Board of Supervisors</a:t>
            </a:r>
          </a:p>
        </p:txBody>
      </p:sp>
      <p:sp>
        <p:nvSpPr>
          <p:cNvPr id="17" name="TextBox 17"/>
          <p:cNvSpPr txBox="1"/>
          <p:nvPr/>
        </p:nvSpPr>
        <p:spPr>
          <a:xfrm>
            <a:off x="13630299" y="5003807"/>
            <a:ext cx="3761659" cy="394102"/>
          </a:xfrm>
          <a:prstGeom prst="rect">
            <a:avLst/>
          </a:prstGeom>
        </p:spPr>
        <p:txBody>
          <a:bodyPr lIns="0" tIns="0" rIns="0" bIns="0" rtlCol="0" anchor="t">
            <a:spAutoFit/>
          </a:bodyPr>
          <a:lstStyle/>
          <a:p>
            <a:pPr algn="l">
              <a:lnSpc>
                <a:spcPts val="2911"/>
              </a:lnSpc>
            </a:pPr>
            <a:r>
              <a:rPr lang="en-US" sz="3199" spc="15">
                <a:solidFill>
                  <a:srgbClr val="01426A"/>
                </a:solidFill>
                <a:latin typeface="Playfair Display"/>
                <a:ea typeface="Playfair Display"/>
                <a:cs typeface="Playfair Display"/>
                <a:sym typeface="Playfair Display"/>
              </a:rPr>
              <a:t>County Staff</a:t>
            </a:r>
          </a:p>
        </p:txBody>
      </p:sp>
      <p:sp>
        <p:nvSpPr>
          <p:cNvPr id="18" name="TextBox 18"/>
          <p:cNvSpPr txBox="1"/>
          <p:nvPr/>
        </p:nvSpPr>
        <p:spPr>
          <a:xfrm>
            <a:off x="9475590" y="5003807"/>
            <a:ext cx="3761659" cy="394102"/>
          </a:xfrm>
          <a:prstGeom prst="rect">
            <a:avLst/>
          </a:prstGeom>
        </p:spPr>
        <p:txBody>
          <a:bodyPr lIns="0" tIns="0" rIns="0" bIns="0" rtlCol="0" anchor="t">
            <a:spAutoFit/>
          </a:bodyPr>
          <a:lstStyle/>
          <a:p>
            <a:pPr algn="l">
              <a:lnSpc>
                <a:spcPts val="2911"/>
              </a:lnSpc>
            </a:pPr>
            <a:r>
              <a:rPr lang="en-US" sz="3199" spc="15">
                <a:solidFill>
                  <a:srgbClr val="01426A"/>
                </a:solidFill>
                <a:latin typeface="Playfair Display"/>
                <a:ea typeface="Playfair Display"/>
                <a:cs typeface="Playfair Display"/>
                <a:sym typeface="Playfair Display"/>
              </a:rPr>
              <a:t>County Counsel</a:t>
            </a:r>
          </a:p>
        </p:txBody>
      </p:sp>
      <p:sp>
        <p:nvSpPr>
          <p:cNvPr id="19" name="TextBox 19"/>
          <p:cNvSpPr txBox="1"/>
          <p:nvPr/>
        </p:nvSpPr>
        <p:spPr>
          <a:xfrm>
            <a:off x="4749282" y="4984779"/>
            <a:ext cx="4253323" cy="394102"/>
          </a:xfrm>
          <a:prstGeom prst="rect">
            <a:avLst/>
          </a:prstGeom>
        </p:spPr>
        <p:txBody>
          <a:bodyPr lIns="0" tIns="0" rIns="0" bIns="0" rtlCol="0" anchor="t">
            <a:spAutoFit/>
          </a:bodyPr>
          <a:lstStyle/>
          <a:p>
            <a:pPr algn="l">
              <a:lnSpc>
                <a:spcPts val="2911"/>
              </a:lnSpc>
            </a:pPr>
            <a:r>
              <a:rPr lang="en-US" sz="3199" spc="15">
                <a:solidFill>
                  <a:srgbClr val="01426A"/>
                </a:solidFill>
                <a:latin typeface="Playfair Display"/>
                <a:ea typeface="Playfair Display"/>
                <a:cs typeface="Playfair Display"/>
                <a:sym typeface="Playfair Display"/>
              </a:rPr>
              <a:t>Planning Commission</a:t>
            </a:r>
          </a:p>
        </p:txBody>
      </p:sp>
      <p:sp>
        <p:nvSpPr>
          <p:cNvPr id="20" name="TextBox 20"/>
          <p:cNvSpPr txBox="1"/>
          <p:nvPr/>
        </p:nvSpPr>
        <p:spPr>
          <a:xfrm>
            <a:off x="346237" y="107315"/>
            <a:ext cx="16230600" cy="648559"/>
          </a:xfrm>
          <a:prstGeom prst="rect">
            <a:avLst/>
          </a:prstGeom>
        </p:spPr>
        <p:txBody>
          <a:bodyPr lIns="0" tIns="0" rIns="0" bIns="0" rtlCol="0" anchor="t">
            <a:spAutoFit/>
          </a:bodyPr>
          <a:lstStyle/>
          <a:p>
            <a:pPr algn="l">
              <a:lnSpc>
                <a:spcPts val="5200"/>
              </a:lnSpc>
              <a:spcBef>
                <a:spcPct val="0"/>
              </a:spcBef>
            </a:pPr>
            <a:r>
              <a:rPr lang="en-US" sz="3714" b="1" spc="843">
                <a:solidFill>
                  <a:srgbClr val="83786F"/>
                </a:solidFill>
                <a:latin typeface="Public Sans Bold"/>
                <a:ea typeface="Public Sans Bold"/>
                <a:cs typeface="Public Sans Bold"/>
                <a:sym typeface="Public Sans Bold"/>
              </a:rPr>
              <a:t>CAC MEMBER ORIENTATION </a:t>
            </a:r>
          </a:p>
        </p:txBody>
      </p:sp>
      <p:sp>
        <p:nvSpPr>
          <p:cNvPr id="21" name="TextBox 21"/>
          <p:cNvSpPr txBox="1"/>
          <p:nvPr/>
        </p:nvSpPr>
        <p:spPr>
          <a:xfrm>
            <a:off x="432782" y="5441398"/>
            <a:ext cx="3722161" cy="290237"/>
          </a:xfrm>
          <a:prstGeom prst="rect">
            <a:avLst/>
          </a:prstGeom>
        </p:spPr>
        <p:txBody>
          <a:bodyPr lIns="0" tIns="0" rIns="0" bIns="0" rtlCol="0" anchor="t">
            <a:spAutoFit/>
          </a:bodyPr>
          <a:lstStyle/>
          <a:p>
            <a:pPr algn="just">
              <a:lnSpc>
                <a:spcPts val="2380"/>
              </a:lnSpc>
            </a:pPr>
            <a:r>
              <a:rPr lang="en-US" sz="1700" b="1" i="1">
                <a:solidFill>
                  <a:srgbClr val="7D7369"/>
                </a:solidFill>
                <a:latin typeface="Public Sans Bold Italics"/>
                <a:ea typeface="Public Sans Bold Italics"/>
                <a:cs typeface="Public Sans Bold Italics"/>
                <a:sym typeface="Public Sans Bold Italics"/>
              </a:rPr>
              <a:t>Recognition and Oversight of CAC’s</a:t>
            </a:r>
          </a:p>
        </p:txBody>
      </p:sp>
      <p:sp>
        <p:nvSpPr>
          <p:cNvPr id="22" name="TextBox 22"/>
          <p:cNvSpPr txBox="1"/>
          <p:nvPr/>
        </p:nvSpPr>
        <p:spPr>
          <a:xfrm>
            <a:off x="9578521" y="5431313"/>
            <a:ext cx="3772057" cy="358753"/>
          </a:xfrm>
          <a:prstGeom prst="rect">
            <a:avLst/>
          </a:prstGeom>
        </p:spPr>
        <p:txBody>
          <a:bodyPr lIns="0" tIns="0" rIns="0" bIns="0" rtlCol="0" anchor="t">
            <a:spAutoFit/>
          </a:bodyPr>
          <a:lstStyle/>
          <a:p>
            <a:pPr algn="l">
              <a:lnSpc>
                <a:spcPts val="2800"/>
              </a:lnSpc>
            </a:pPr>
            <a:r>
              <a:rPr lang="en-US" sz="2000" b="1" i="1">
                <a:solidFill>
                  <a:srgbClr val="83786F"/>
                </a:solidFill>
                <a:latin typeface="Public Sans Bold Italics"/>
                <a:ea typeface="Public Sans Bold Italics"/>
                <a:cs typeface="Public Sans Bold Italics"/>
                <a:sym typeface="Public Sans Bold Italics"/>
              </a:rPr>
              <a:t>Legal Requirements</a:t>
            </a:r>
          </a:p>
        </p:txBody>
      </p:sp>
      <p:sp>
        <p:nvSpPr>
          <p:cNvPr id="23" name="TextBox 23"/>
          <p:cNvSpPr txBox="1"/>
          <p:nvPr/>
        </p:nvSpPr>
        <p:spPr>
          <a:xfrm>
            <a:off x="13613318" y="5446478"/>
            <a:ext cx="3772057" cy="358753"/>
          </a:xfrm>
          <a:prstGeom prst="rect">
            <a:avLst/>
          </a:prstGeom>
        </p:spPr>
        <p:txBody>
          <a:bodyPr lIns="0" tIns="0" rIns="0" bIns="0" rtlCol="0" anchor="t">
            <a:spAutoFit/>
          </a:bodyPr>
          <a:lstStyle/>
          <a:p>
            <a:pPr algn="l">
              <a:lnSpc>
                <a:spcPts val="2800"/>
              </a:lnSpc>
            </a:pPr>
            <a:r>
              <a:rPr lang="en-US" sz="2000" b="1" i="1">
                <a:solidFill>
                  <a:srgbClr val="83786F"/>
                </a:solidFill>
                <a:latin typeface="Public Sans Bold Italics"/>
                <a:ea typeface="Public Sans Bold Italics"/>
                <a:cs typeface="Public Sans Bold Italics"/>
                <a:sym typeface="Public Sans Bold Italics"/>
              </a:rPr>
              <a:t>Land Use Planning &amp; Referrals</a:t>
            </a:r>
          </a:p>
        </p:txBody>
      </p:sp>
      <p:sp>
        <p:nvSpPr>
          <p:cNvPr id="24" name="TextBox 24"/>
          <p:cNvSpPr txBox="1"/>
          <p:nvPr/>
        </p:nvSpPr>
        <p:spPr>
          <a:xfrm>
            <a:off x="4802636" y="5457284"/>
            <a:ext cx="4410214" cy="306726"/>
          </a:xfrm>
          <a:prstGeom prst="rect">
            <a:avLst/>
          </a:prstGeom>
        </p:spPr>
        <p:txBody>
          <a:bodyPr lIns="0" tIns="0" rIns="0" bIns="0" rtlCol="0" anchor="t">
            <a:spAutoFit/>
          </a:bodyPr>
          <a:lstStyle/>
          <a:p>
            <a:pPr algn="l">
              <a:lnSpc>
                <a:spcPts val="2519"/>
              </a:lnSpc>
            </a:pPr>
            <a:r>
              <a:rPr lang="en-US" sz="1799" b="1" i="1">
                <a:solidFill>
                  <a:srgbClr val="83786F"/>
                </a:solidFill>
                <a:latin typeface="Public Sans Bold Italics"/>
                <a:ea typeface="Public Sans Bold Italics"/>
                <a:cs typeface="Public Sans Bold Italics"/>
                <a:sym typeface="Public Sans Bold Italics"/>
              </a:rPr>
              <a:t>Project Review and Decision Makers </a:t>
            </a:r>
          </a:p>
        </p:txBody>
      </p:sp>
      <p:sp>
        <p:nvSpPr>
          <p:cNvPr id="25" name="TextBox 25"/>
          <p:cNvSpPr txBox="1"/>
          <p:nvPr/>
        </p:nvSpPr>
        <p:spPr>
          <a:xfrm>
            <a:off x="432782" y="6087796"/>
            <a:ext cx="3722161" cy="1878458"/>
          </a:xfrm>
          <a:prstGeom prst="rect">
            <a:avLst/>
          </a:prstGeom>
        </p:spPr>
        <p:txBody>
          <a:bodyPr lIns="0" tIns="0" rIns="0" bIns="0" rtlCol="0" anchor="t">
            <a:spAutoFit/>
          </a:bodyPr>
          <a:lstStyle/>
          <a:p>
            <a:pPr algn="just">
              <a:lnSpc>
                <a:spcPts val="2520"/>
              </a:lnSpc>
            </a:pPr>
            <a:r>
              <a:rPr lang="en-US" sz="1800" spc="-111">
                <a:solidFill>
                  <a:srgbClr val="5C462B"/>
                </a:solidFill>
                <a:latin typeface="Public Sans"/>
                <a:ea typeface="Public Sans"/>
                <a:cs typeface="Public Sans"/>
                <a:sym typeface="Public Sans"/>
              </a:rPr>
              <a:t>The Board of Supervisors has recognized eleven Community Advisory Councils (CACs), made up of resident volunteers who represent their community's interests in the County planning process. </a:t>
            </a:r>
          </a:p>
        </p:txBody>
      </p:sp>
      <p:sp>
        <p:nvSpPr>
          <p:cNvPr id="26" name="TextBox 26"/>
          <p:cNvSpPr txBox="1"/>
          <p:nvPr/>
        </p:nvSpPr>
        <p:spPr>
          <a:xfrm>
            <a:off x="13630299" y="6087796"/>
            <a:ext cx="3629001" cy="2507150"/>
          </a:xfrm>
          <a:prstGeom prst="rect">
            <a:avLst/>
          </a:prstGeom>
        </p:spPr>
        <p:txBody>
          <a:bodyPr lIns="0" tIns="0" rIns="0" bIns="0" rtlCol="0" anchor="t">
            <a:spAutoFit/>
          </a:bodyPr>
          <a:lstStyle/>
          <a:p>
            <a:pPr algn="just">
              <a:lnSpc>
                <a:spcPts val="2520"/>
              </a:lnSpc>
            </a:pPr>
            <a:r>
              <a:rPr lang="en-US" sz="1800">
                <a:solidFill>
                  <a:srgbClr val="5C462B"/>
                </a:solidFill>
                <a:latin typeface="Public Sans"/>
                <a:ea typeface="Public Sans"/>
                <a:cs typeface="Public Sans"/>
                <a:sym typeface="Public Sans"/>
              </a:rPr>
              <a:t>The Department of Planning and Building oversees San Luis Obispo County's unincorporated areas, handling land use planning, policies, programs, permitting, environmental review, and zoning enforcement to promote safe, sustainable communities.</a:t>
            </a:r>
          </a:p>
        </p:txBody>
      </p:sp>
      <p:sp>
        <p:nvSpPr>
          <p:cNvPr id="27" name="TextBox 27"/>
          <p:cNvSpPr txBox="1"/>
          <p:nvPr/>
        </p:nvSpPr>
        <p:spPr>
          <a:xfrm>
            <a:off x="9475590" y="6087796"/>
            <a:ext cx="3651741" cy="1878458"/>
          </a:xfrm>
          <a:prstGeom prst="rect">
            <a:avLst/>
          </a:prstGeom>
        </p:spPr>
        <p:txBody>
          <a:bodyPr lIns="0" tIns="0" rIns="0" bIns="0" rtlCol="0" anchor="t">
            <a:spAutoFit/>
          </a:bodyPr>
          <a:lstStyle/>
          <a:p>
            <a:pPr algn="just">
              <a:lnSpc>
                <a:spcPts val="2520"/>
              </a:lnSpc>
            </a:pPr>
            <a:r>
              <a:rPr lang="en-US" sz="1800" spc="-68">
                <a:solidFill>
                  <a:srgbClr val="5C462B"/>
                </a:solidFill>
                <a:latin typeface="Public Sans"/>
                <a:ea typeface="Public Sans"/>
                <a:cs typeface="Public Sans"/>
                <a:sym typeface="Public Sans"/>
              </a:rPr>
              <a:t>The County Counsel's Office provides legal advice and representation to County departments, agencies, and districts, supporting policy innovation and promoting excellence, civility, and integrity in government services. </a:t>
            </a:r>
          </a:p>
        </p:txBody>
      </p:sp>
      <p:sp>
        <p:nvSpPr>
          <p:cNvPr id="28" name="TextBox 28"/>
          <p:cNvSpPr txBox="1"/>
          <p:nvPr/>
        </p:nvSpPr>
        <p:spPr>
          <a:xfrm>
            <a:off x="4902165" y="6008357"/>
            <a:ext cx="3977635" cy="2507150"/>
          </a:xfrm>
          <a:prstGeom prst="rect">
            <a:avLst/>
          </a:prstGeom>
        </p:spPr>
        <p:txBody>
          <a:bodyPr lIns="0" tIns="0" rIns="0" bIns="0" rtlCol="0" anchor="t">
            <a:spAutoFit/>
          </a:bodyPr>
          <a:lstStyle/>
          <a:p>
            <a:pPr algn="just">
              <a:lnSpc>
                <a:spcPts val="2520"/>
              </a:lnSpc>
            </a:pPr>
            <a:r>
              <a:rPr lang="en-US" sz="1800">
                <a:solidFill>
                  <a:srgbClr val="5C462B"/>
                </a:solidFill>
                <a:latin typeface="Public Sans"/>
                <a:ea typeface="Public Sans"/>
                <a:cs typeface="Public Sans"/>
                <a:sym typeface="Public Sans"/>
              </a:rPr>
              <a:t>The Planning Commission, a five-member body appointed by the Board of Supervisors, reviews land use decisions in the County. It has authority over tract maps, conditional use permits, and variances, and makes recommendations to the Board on plan and ordinance updates.</a:t>
            </a:r>
          </a:p>
        </p:txBody>
      </p:sp>
      <p:sp>
        <p:nvSpPr>
          <p:cNvPr id="29" name="TextBox 29"/>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Tree>
  </p:cSld>
  <p:clrMapOvr>
    <a:masterClrMapping/>
  </p:clrMapOvr>
  <p:transition>
    <p:wip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15833397" y="4043319"/>
            <a:ext cx="2335604" cy="1418614"/>
          </a:xfrm>
          <a:custGeom>
            <a:avLst/>
            <a:gdLst/>
            <a:ahLst/>
            <a:cxnLst/>
            <a:rect l="l" t="t" r="r" b="b"/>
            <a:pathLst>
              <a:path w="2335604" h="1418614">
                <a:moveTo>
                  <a:pt x="0" y="0"/>
                </a:moveTo>
                <a:lnTo>
                  <a:pt x="2335603" y="0"/>
                </a:lnTo>
                <a:lnTo>
                  <a:pt x="2335603" y="1418614"/>
                </a:lnTo>
                <a:lnTo>
                  <a:pt x="0" y="1418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302799" y="5178278"/>
            <a:ext cx="6490407" cy="5289682"/>
          </a:xfrm>
          <a:custGeom>
            <a:avLst/>
            <a:gdLst/>
            <a:ahLst/>
            <a:cxnLst/>
            <a:rect l="l" t="t" r="r" b="b"/>
            <a:pathLst>
              <a:path w="6490407" h="5289682">
                <a:moveTo>
                  <a:pt x="0" y="0"/>
                </a:moveTo>
                <a:lnTo>
                  <a:pt x="6490407" y="0"/>
                </a:lnTo>
                <a:lnTo>
                  <a:pt x="6490407" y="5289682"/>
                </a:lnTo>
                <a:lnTo>
                  <a:pt x="0" y="52896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AutoShape 4"/>
          <p:cNvSpPr/>
          <p:nvPr/>
        </p:nvSpPr>
        <p:spPr>
          <a:xfrm flipV="1">
            <a:off x="16917548"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5" name="Freeform 5"/>
          <p:cNvSpPr/>
          <p:nvPr/>
        </p:nvSpPr>
        <p:spPr>
          <a:xfrm>
            <a:off x="15595040" y="9278288"/>
            <a:ext cx="1427283" cy="1044353"/>
          </a:xfrm>
          <a:custGeom>
            <a:avLst/>
            <a:gdLst/>
            <a:ahLst/>
            <a:cxnLst/>
            <a:rect l="l" t="t" r="r" b="b"/>
            <a:pathLst>
              <a:path w="1427283" h="1044353">
                <a:moveTo>
                  <a:pt x="0" y="0"/>
                </a:moveTo>
                <a:lnTo>
                  <a:pt x="1427283" y="0"/>
                </a:lnTo>
                <a:lnTo>
                  <a:pt x="1427283" y="1044353"/>
                </a:lnTo>
                <a:lnTo>
                  <a:pt x="0" y="1044353"/>
                </a:lnTo>
                <a:lnTo>
                  <a:pt x="0" y="0"/>
                </a:lnTo>
                <a:close/>
              </a:path>
            </a:pathLst>
          </a:custGeom>
          <a:blipFill>
            <a:blip r:embed="rId6"/>
            <a:stretch>
              <a:fillRect/>
            </a:stretch>
          </a:blipFill>
        </p:spPr>
        <p:txBody>
          <a:bodyPr/>
          <a:lstStyle/>
          <a:p>
            <a:endParaRPr lang="en-US"/>
          </a:p>
        </p:txBody>
      </p:sp>
      <p:sp>
        <p:nvSpPr>
          <p:cNvPr id="6" name="Freeform 6"/>
          <p:cNvSpPr/>
          <p:nvPr/>
        </p:nvSpPr>
        <p:spPr>
          <a:xfrm>
            <a:off x="12894037" y="3242097"/>
            <a:ext cx="1703840" cy="1936182"/>
          </a:xfrm>
          <a:custGeom>
            <a:avLst/>
            <a:gdLst/>
            <a:ahLst/>
            <a:cxnLst/>
            <a:rect l="l" t="t" r="r" b="b"/>
            <a:pathLst>
              <a:path w="1703840" h="1936182">
                <a:moveTo>
                  <a:pt x="0" y="0"/>
                </a:moveTo>
                <a:lnTo>
                  <a:pt x="1703840" y="0"/>
                </a:lnTo>
                <a:lnTo>
                  <a:pt x="1703840" y="1936181"/>
                </a:lnTo>
                <a:lnTo>
                  <a:pt x="0" y="19361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0" y="7979741"/>
            <a:ext cx="4048208" cy="2342900"/>
          </a:xfrm>
          <a:custGeom>
            <a:avLst/>
            <a:gdLst/>
            <a:ahLst/>
            <a:cxnLst/>
            <a:rect l="l" t="t" r="r" b="b"/>
            <a:pathLst>
              <a:path w="4048208" h="2342900">
                <a:moveTo>
                  <a:pt x="0" y="0"/>
                </a:moveTo>
                <a:lnTo>
                  <a:pt x="4048208" y="0"/>
                </a:lnTo>
                <a:lnTo>
                  <a:pt x="4048208" y="2342900"/>
                </a:lnTo>
                <a:lnTo>
                  <a:pt x="0" y="2342900"/>
                </a:lnTo>
                <a:lnTo>
                  <a:pt x="0" y="0"/>
                </a:lnTo>
                <a:close/>
              </a:path>
            </a:pathLst>
          </a:custGeom>
          <a:blipFill>
            <a:blip r:embed="rId9"/>
            <a:stretch>
              <a:fillRect/>
            </a:stretch>
          </a:blipFill>
        </p:spPr>
        <p:txBody>
          <a:bodyPr/>
          <a:lstStyle/>
          <a:p>
            <a:endParaRPr lang="en-US"/>
          </a:p>
        </p:txBody>
      </p:sp>
      <p:sp>
        <p:nvSpPr>
          <p:cNvPr id="8" name="Freeform 8"/>
          <p:cNvSpPr/>
          <p:nvPr/>
        </p:nvSpPr>
        <p:spPr>
          <a:xfrm>
            <a:off x="2989562" y="9710345"/>
            <a:ext cx="3122511" cy="788434"/>
          </a:xfrm>
          <a:custGeom>
            <a:avLst/>
            <a:gdLst/>
            <a:ahLst/>
            <a:cxnLst/>
            <a:rect l="l" t="t" r="r" b="b"/>
            <a:pathLst>
              <a:path w="3122511" h="788434">
                <a:moveTo>
                  <a:pt x="0" y="0"/>
                </a:moveTo>
                <a:lnTo>
                  <a:pt x="3122511" y="0"/>
                </a:lnTo>
                <a:lnTo>
                  <a:pt x="3122511" y="788434"/>
                </a:lnTo>
                <a:lnTo>
                  <a:pt x="0" y="7884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750589">
            <a:off x="4551358" y="9095227"/>
            <a:ext cx="1345021" cy="939833"/>
          </a:xfrm>
          <a:custGeom>
            <a:avLst/>
            <a:gdLst/>
            <a:ahLst/>
            <a:cxnLst/>
            <a:rect l="l" t="t" r="r" b="b"/>
            <a:pathLst>
              <a:path w="1345021" h="939833">
                <a:moveTo>
                  <a:pt x="0" y="0"/>
                </a:moveTo>
                <a:lnTo>
                  <a:pt x="1345021" y="0"/>
                </a:lnTo>
                <a:lnTo>
                  <a:pt x="1345021" y="939833"/>
                </a:lnTo>
                <a:lnTo>
                  <a:pt x="0" y="9398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11365611" y="870845"/>
            <a:ext cx="1652468" cy="1377745"/>
          </a:xfrm>
          <a:custGeom>
            <a:avLst/>
            <a:gdLst/>
            <a:ahLst/>
            <a:cxnLst/>
            <a:rect l="l" t="t" r="r" b="b"/>
            <a:pathLst>
              <a:path w="1652468" h="1377745">
                <a:moveTo>
                  <a:pt x="0" y="0"/>
                </a:moveTo>
                <a:lnTo>
                  <a:pt x="1652468" y="0"/>
                </a:lnTo>
                <a:lnTo>
                  <a:pt x="1652468" y="1377745"/>
                </a:lnTo>
                <a:lnTo>
                  <a:pt x="0" y="1377745"/>
                </a:lnTo>
                <a:lnTo>
                  <a:pt x="0" y="0"/>
                </a:lnTo>
                <a:close/>
              </a:path>
            </a:pathLst>
          </a:custGeom>
          <a:blipFill>
            <a:blip r:embed="rId14"/>
            <a:stretch>
              <a:fillRect/>
            </a:stretch>
          </a:blipFill>
        </p:spPr>
        <p:txBody>
          <a:bodyPr/>
          <a:lstStyle/>
          <a:p>
            <a:endParaRPr lang="en-US"/>
          </a:p>
        </p:txBody>
      </p:sp>
      <p:sp>
        <p:nvSpPr>
          <p:cNvPr id="11" name="Freeform 11"/>
          <p:cNvSpPr/>
          <p:nvPr/>
        </p:nvSpPr>
        <p:spPr>
          <a:xfrm>
            <a:off x="5390060" y="9595550"/>
            <a:ext cx="3131829" cy="790787"/>
          </a:xfrm>
          <a:custGeom>
            <a:avLst/>
            <a:gdLst/>
            <a:ahLst/>
            <a:cxnLst/>
            <a:rect l="l" t="t" r="r" b="b"/>
            <a:pathLst>
              <a:path w="3131829" h="790787">
                <a:moveTo>
                  <a:pt x="0" y="0"/>
                </a:moveTo>
                <a:lnTo>
                  <a:pt x="3131829" y="0"/>
                </a:lnTo>
                <a:lnTo>
                  <a:pt x="3131829" y="790787"/>
                </a:lnTo>
                <a:lnTo>
                  <a:pt x="0" y="790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12191845" y="6546141"/>
            <a:ext cx="2018805" cy="2732147"/>
          </a:xfrm>
          <a:custGeom>
            <a:avLst/>
            <a:gdLst/>
            <a:ahLst/>
            <a:cxnLst/>
            <a:rect l="l" t="t" r="r" b="b"/>
            <a:pathLst>
              <a:path w="2018805" h="2732147">
                <a:moveTo>
                  <a:pt x="0" y="0"/>
                </a:moveTo>
                <a:lnTo>
                  <a:pt x="2018805" y="0"/>
                </a:lnTo>
                <a:lnTo>
                  <a:pt x="2018805" y="2732147"/>
                </a:lnTo>
                <a:lnTo>
                  <a:pt x="0" y="273214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7466956" y="9595550"/>
            <a:ext cx="3577145" cy="903229"/>
          </a:xfrm>
          <a:custGeom>
            <a:avLst/>
            <a:gdLst/>
            <a:ahLst/>
            <a:cxnLst/>
            <a:rect l="l" t="t" r="r" b="b"/>
            <a:pathLst>
              <a:path w="3577145" h="903229">
                <a:moveTo>
                  <a:pt x="0" y="0"/>
                </a:moveTo>
                <a:lnTo>
                  <a:pt x="3577146" y="0"/>
                </a:lnTo>
                <a:lnTo>
                  <a:pt x="3577146" y="903229"/>
                </a:lnTo>
                <a:lnTo>
                  <a:pt x="0" y="9032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9297301" y="9258300"/>
            <a:ext cx="4467474" cy="1128037"/>
          </a:xfrm>
          <a:custGeom>
            <a:avLst/>
            <a:gdLst/>
            <a:ahLst/>
            <a:cxnLst/>
            <a:rect l="l" t="t" r="r" b="b"/>
            <a:pathLst>
              <a:path w="4467474" h="1128037">
                <a:moveTo>
                  <a:pt x="0" y="0"/>
                </a:moveTo>
                <a:lnTo>
                  <a:pt x="4467473" y="0"/>
                </a:lnTo>
                <a:lnTo>
                  <a:pt x="4467473" y="1128037"/>
                </a:lnTo>
                <a:lnTo>
                  <a:pt x="0" y="1128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a:off x="17231506" y="4170514"/>
            <a:ext cx="1245867" cy="1686092"/>
          </a:xfrm>
          <a:custGeom>
            <a:avLst/>
            <a:gdLst/>
            <a:ahLst/>
            <a:cxnLst/>
            <a:rect l="l" t="t" r="r" b="b"/>
            <a:pathLst>
              <a:path w="1245867" h="1686092">
                <a:moveTo>
                  <a:pt x="0" y="0"/>
                </a:moveTo>
                <a:lnTo>
                  <a:pt x="1245867" y="0"/>
                </a:lnTo>
                <a:lnTo>
                  <a:pt x="1245867" y="1686092"/>
                </a:lnTo>
                <a:lnTo>
                  <a:pt x="0" y="168609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6" name="Freeform 16"/>
          <p:cNvSpPr/>
          <p:nvPr/>
        </p:nvSpPr>
        <p:spPr>
          <a:xfrm>
            <a:off x="14728065" y="5461933"/>
            <a:ext cx="1128115" cy="1526733"/>
          </a:xfrm>
          <a:custGeom>
            <a:avLst/>
            <a:gdLst/>
            <a:ahLst/>
            <a:cxnLst/>
            <a:rect l="l" t="t" r="r" b="b"/>
            <a:pathLst>
              <a:path w="1128115" h="1526733">
                <a:moveTo>
                  <a:pt x="0" y="0"/>
                </a:moveTo>
                <a:lnTo>
                  <a:pt x="1128115" y="0"/>
                </a:lnTo>
                <a:lnTo>
                  <a:pt x="1128115" y="1526733"/>
                </a:lnTo>
                <a:lnTo>
                  <a:pt x="0" y="152673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7" name="Freeform 17"/>
          <p:cNvSpPr/>
          <p:nvPr/>
        </p:nvSpPr>
        <p:spPr>
          <a:xfrm>
            <a:off x="15358112" y="6627499"/>
            <a:ext cx="950569" cy="2304951"/>
          </a:xfrm>
          <a:custGeom>
            <a:avLst/>
            <a:gdLst/>
            <a:ahLst/>
            <a:cxnLst/>
            <a:rect l="l" t="t" r="r" b="b"/>
            <a:pathLst>
              <a:path w="950569" h="2304951">
                <a:moveTo>
                  <a:pt x="0" y="0"/>
                </a:moveTo>
                <a:lnTo>
                  <a:pt x="950569" y="0"/>
                </a:lnTo>
                <a:lnTo>
                  <a:pt x="950569" y="2304951"/>
                </a:lnTo>
                <a:lnTo>
                  <a:pt x="0" y="23049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8" name="Freeform 18"/>
          <p:cNvSpPr/>
          <p:nvPr/>
        </p:nvSpPr>
        <p:spPr>
          <a:xfrm>
            <a:off x="16412547" y="4838857"/>
            <a:ext cx="462106" cy="1120519"/>
          </a:xfrm>
          <a:custGeom>
            <a:avLst/>
            <a:gdLst/>
            <a:ahLst/>
            <a:cxnLst/>
            <a:rect l="l" t="t" r="r" b="b"/>
            <a:pathLst>
              <a:path w="462106" h="1120519">
                <a:moveTo>
                  <a:pt x="0" y="0"/>
                </a:moveTo>
                <a:lnTo>
                  <a:pt x="462105" y="0"/>
                </a:lnTo>
                <a:lnTo>
                  <a:pt x="462105" y="1120519"/>
                </a:lnTo>
                <a:lnTo>
                  <a:pt x="0" y="112051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TextBox 19"/>
          <p:cNvSpPr txBox="1"/>
          <p:nvPr/>
        </p:nvSpPr>
        <p:spPr>
          <a:xfrm>
            <a:off x="17022323"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20" name="TextBox 20"/>
          <p:cNvSpPr txBox="1"/>
          <p:nvPr/>
        </p:nvSpPr>
        <p:spPr>
          <a:xfrm>
            <a:off x="519713" y="1955334"/>
            <a:ext cx="9740695" cy="3188219"/>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01426A"/>
                </a:solidFill>
                <a:latin typeface="Public Sans"/>
                <a:ea typeface="Public Sans"/>
                <a:cs typeface="Public Sans"/>
                <a:sym typeface="Public Sans"/>
              </a:rPr>
              <a:t>Access and Right-of-Way Issues</a:t>
            </a:r>
          </a:p>
          <a:p>
            <a:pPr marL="690881" lvl="1" indent="-345440" algn="l">
              <a:lnSpc>
                <a:spcPts val="3392"/>
              </a:lnSpc>
              <a:buFont typeface="Arial"/>
              <a:buChar char="•"/>
            </a:pPr>
            <a:r>
              <a:rPr lang="en-US" sz="3200">
                <a:solidFill>
                  <a:srgbClr val="01426A"/>
                </a:solidFill>
                <a:latin typeface="Public Sans"/>
                <a:ea typeface="Public Sans"/>
                <a:cs typeface="Public Sans"/>
                <a:sym typeface="Public Sans"/>
              </a:rPr>
              <a:t>Roadway Capacity and Traffic Operations </a:t>
            </a:r>
          </a:p>
          <a:p>
            <a:pPr marL="690881" lvl="1" indent="-345440" algn="l">
              <a:lnSpc>
                <a:spcPts val="3392"/>
              </a:lnSpc>
              <a:buFont typeface="Arial"/>
              <a:buChar char="•"/>
            </a:pPr>
            <a:r>
              <a:rPr lang="en-US" sz="3200">
                <a:solidFill>
                  <a:srgbClr val="01426A"/>
                </a:solidFill>
                <a:latin typeface="Public Sans"/>
                <a:ea typeface="Public Sans"/>
                <a:cs typeface="Public Sans"/>
                <a:sym typeface="Public Sans"/>
              </a:rPr>
              <a:t>Public Improvements/CGSW</a:t>
            </a:r>
          </a:p>
          <a:p>
            <a:pPr marL="690881" lvl="1" indent="-345440" algn="l">
              <a:lnSpc>
                <a:spcPts val="3392"/>
              </a:lnSpc>
              <a:buFont typeface="Arial"/>
              <a:buChar char="•"/>
            </a:pPr>
            <a:r>
              <a:rPr lang="en-US" sz="3200">
                <a:solidFill>
                  <a:srgbClr val="01426A"/>
                </a:solidFill>
                <a:latin typeface="Public Sans"/>
                <a:ea typeface="Public Sans"/>
                <a:cs typeface="Public Sans"/>
                <a:sym typeface="Public Sans"/>
              </a:rPr>
              <a:t>Flood Control (FEMA)</a:t>
            </a:r>
          </a:p>
          <a:p>
            <a:pPr marL="690881" lvl="1" indent="-345440" algn="l">
              <a:lnSpc>
                <a:spcPts val="3392"/>
              </a:lnSpc>
              <a:buFont typeface="Arial"/>
              <a:buChar char="•"/>
            </a:pPr>
            <a:r>
              <a:rPr lang="en-US" sz="3200">
                <a:solidFill>
                  <a:srgbClr val="01426A"/>
                </a:solidFill>
                <a:latin typeface="Public Sans"/>
                <a:ea typeface="Public Sans"/>
                <a:cs typeface="Public Sans"/>
                <a:sym typeface="Public Sans"/>
              </a:rPr>
              <a:t>Stormwater (SWB)</a:t>
            </a:r>
          </a:p>
          <a:p>
            <a:pPr marL="690881" lvl="1" indent="-345440" algn="l">
              <a:lnSpc>
                <a:spcPts val="3392"/>
              </a:lnSpc>
              <a:buFont typeface="Arial"/>
              <a:buChar char="•"/>
            </a:pPr>
            <a:r>
              <a:rPr lang="en-US" sz="3200">
                <a:solidFill>
                  <a:srgbClr val="01426A"/>
                </a:solidFill>
                <a:latin typeface="Public Sans"/>
                <a:ea typeface="Public Sans"/>
                <a:cs typeface="Public Sans"/>
                <a:sym typeface="Public Sans"/>
              </a:rPr>
              <a:t>Drainage</a:t>
            </a:r>
          </a:p>
          <a:p>
            <a:pPr marL="690881" lvl="1" indent="-345440" algn="l">
              <a:lnSpc>
                <a:spcPts val="3392"/>
              </a:lnSpc>
              <a:buFont typeface="Arial"/>
              <a:buChar char="•"/>
            </a:pPr>
            <a:r>
              <a:rPr lang="en-US" sz="3200">
                <a:solidFill>
                  <a:srgbClr val="01426A"/>
                </a:solidFill>
                <a:latin typeface="Public Sans"/>
                <a:ea typeface="Public Sans"/>
                <a:cs typeface="Public Sans"/>
                <a:sym typeface="Public Sans"/>
              </a:rPr>
              <a:t>Subdivisions, Use Permits, Construction Permits</a:t>
            </a:r>
          </a:p>
        </p:txBody>
      </p:sp>
      <p:sp>
        <p:nvSpPr>
          <p:cNvPr id="21" name="TextBox 21"/>
          <p:cNvSpPr txBox="1"/>
          <p:nvPr/>
        </p:nvSpPr>
        <p:spPr>
          <a:xfrm>
            <a:off x="361865" y="1152246"/>
            <a:ext cx="10294090" cy="688975"/>
          </a:xfrm>
          <a:prstGeom prst="rect">
            <a:avLst/>
          </a:prstGeom>
        </p:spPr>
        <p:txBody>
          <a:bodyPr lIns="0" tIns="0" rIns="0" bIns="0" rtlCol="0" anchor="t">
            <a:spAutoFit/>
          </a:bodyPr>
          <a:lstStyle/>
          <a:p>
            <a:pPr algn="ctr">
              <a:lnSpc>
                <a:spcPts val="5300"/>
              </a:lnSpc>
              <a:spcBef>
                <a:spcPct val="0"/>
              </a:spcBef>
            </a:pPr>
            <a:r>
              <a:rPr lang="en-US" sz="5000">
                <a:solidFill>
                  <a:srgbClr val="7D7369"/>
                </a:solidFill>
                <a:latin typeface="Playfair Display"/>
                <a:ea typeface="Playfair Display"/>
                <a:cs typeface="Playfair Display"/>
                <a:sym typeface="Playfair Display"/>
              </a:rPr>
              <a:t>What does Public Works Review? </a:t>
            </a:r>
          </a:p>
        </p:txBody>
      </p:sp>
      <p:sp>
        <p:nvSpPr>
          <p:cNvPr id="22" name="TextBox 22"/>
          <p:cNvSpPr txBox="1"/>
          <p:nvPr/>
        </p:nvSpPr>
        <p:spPr>
          <a:xfrm>
            <a:off x="619165" y="6579874"/>
            <a:ext cx="8942870" cy="533633"/>
          </a:xfrm>
          <a:prstGeom prst="rect">
            <a:avLst/>
          </a:prstGeom>
        </p:spPr>
        <p:txBody>
          <a:bodyPr lIns="0" tIns="0" rIns="0" bIns="0" rtlCol="0" anchor="t">
            <a:spAutoFit/>
          </a:bodyPr>
          <a:lstStyle/>
          <a:p>
            <a:pPr marL="690881" lvl="1" indent="-345440" algn="ctr">
              <a:lnSpc>
                <a:spcPts val="4288"/>
              </a:lnSpc>
              <a:buFont typeface="Arial"/>
              <a:buChar char="•"/>
            </a:pPr>
            <a:r>
              <a:rPr lang="en-US" sz="3200" spc="-166">
                <a:solidFill>
                  <a:srgbClr val="01426A"/>
                </a:solidFill>
                <a:latin typeface="Public Sans"/>
                <a:ea typeface="Public Sans"/>
                <a:cs typeface="Public Sans"/>
                <a:sym typeface="Public Sans"/>
              </a:rPr>
              <a:t>Varies with Entitlements vs. Construction Permits</a:t>
            </a:r>
          </a:p>
        </p:txBody>
      </p:sp>
      <p:sp>
        <p:nvSpPr>
          <p:cNvPr id="23" name="TextBox 23"/>
          <p:cNvSpPr txBox="1"/>
          <p:nvPr/>
        </p:nvSpPr>
        <p:spPr>
          <a:xfrm>
            <a:off x="519713" y="5705376"/>
            <a:ext cx="12904647" cy="679450"/>
          </a:xfrm>
          <a:prstGeom prst="rect">
            <a:avLst/>
          </a:prstGeom>
        </p:spPr>
        <p:txBody>
          <a:bodyPr lIns="0" tIns="0" rIns="0" bIns="0" rtlCol="0" anchor="t">
            <a:spAutoFit/>
          </a:bodyPr>
          <a:lstStyle/>
          <a:p>
            <a:pPr algn="ctr">
              <a:lnSpc>
                <a:spcPts val="5299"/>
              </a:lnSpc>
              <a:spcBef>
                <a:spcPct val="0"/>
              </a:spcBef>
            </a:pPr>
            <a:r>
              <a:rPr lang="en-US" sz="4999">
                <a:solidFill>
                  <a:srgbClr val="7D7369"/>
                </a:solidFill>
                <a:latin typeface="Playfair Display"/>
                <a:ea typeface="Playfair Display"/>
                <a:cs typeface="Playfair Display"/>
                <a:sym typeface="Playfair Display"/>
              </a:rPr>
              <a:t>What Level of Detail is Needed for Review?</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8" name="TextBox 8"/>
          <p:cNvSpPr txBox="1"/>
          <p:nvPr/>
        </p:nvSpPr>
        <p:spPr>
          <a:xfrm>
            <a:off x="1976627" y="3990643"/>
            <a:ext cx="14713247" cy="1343766"/>
          </a:xfrm>
          <a:prstGeom prst="rect">
            <a:avLst/>
          </a:prstGeom>
        </p:spPr>
        <p:txBody>
          <a:bodyPr wrap="square" lIns="0" tIns="0" rIns="0" bIns="0" rtlCol="0" anchor="t">
            <a:spAutoFit/>
          </a:bodyPr>
          <a:lstStyle/>
          <a:p>
            <a:pPr algn="ctr">
              <a:lnSpc>
                <a:spcPts val="5194"/>
              </a:lnSpc>
              <a:spcBef>
                <a:spcPct val="0"/>
              </a:spcBef>
            </a:pPr>
            <a:r>
              <a:rPr lang="en-US" sz="6000" b="1" dirty="0">
                <a:solidFill>
                  <a:srgbClr val="83786F"/>
                </a:solidFill>
                <a:latin typeface="Public Sans Bold"/>
                <a:ea typeface="Public Sans Bold"/>
                <a:cs typeface="Public Sans Bold"/>
                <a:sym typeface="Public Sans Bold"/>
              </a:rPr>
              <a:t>AVAILABLE RESOURCES: DEPT WEBSITE / </a:t>
            </a:r>
            <a:r>
              <a:rPr lang="en-US" sz="6000" b="1" dirty="0" err="1">
                <a:solidFill>
                  <a:srgbClr val="83786F"/>
                </a:solidFill>
                <a:latin typeface="Public Sans Bold"/>
                <a:ea typeface="Public Sans Bold"/>
                <a:cs typeface="Public Sans Bold"/>
                <a:sym typeface="Public Sans Bold"/>
              </a:rPr>
              <a:t>PERMITSLO</a:t>
            </a:r>
            <a:endParaRPr lang="en-US" sz="6000" b="1" dirty="0">
              <a:solidFill>
                <a:srgbClr val="83786F"/>
              </a:solidFill>
              <a:latin typeface="Public Sans Bold"/>
              <a:ea typeface="Public Sans Bold"/>
              <a:cs typeface="Public Sans Bold"/>
              <a:sym typeface="Public Sans Bold"/>
            </a:endParaRPr>
          </a:p>
        </p:txBody>
      </p:sp>
      <p:sp>
        <p:nvSpPr>
          <p:cNvPr id="9" name="AutoShape 9"/>
          <p:cNvSpPr/>
          <p:nvPr/>
        </p:nvSpPr>
        <p:spPr>
          <a:xfrm flipV="1">
            <a:off x="1217954" y="5295900"/>
            <a:ext cx="16230594" cy="38509"/>
          </a:xfrm>
          <a:prstGeom prst="line">
            <a:avLst/>
          </a:prstGeom>
          <a:ln w="9525" cap="flat">
            <a:solidFill>
              <a:srgbClr val="2B2C30"/>
            </a:solidFill>
            <a:prstDash val="solid"/>
            <a:headEnd type="none" w="sm" len="sm"/>
            <a:tailEnd type="none" w="sm" len="sm"/>
          </a:ln>
        </p:spPr>
        <p:txBody>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452242" y="2806516"/>
            <a:ext cx="4807078" cy="1595391"/>
            <a:chOff x="0" y="0"/>
            <a:chExt cx="1266062" cy="420185"/>
          </a:xfrm>
        </p:grpSpPr>
        <p:sp>
          <p:nvSpPr>
            <p:cNvPr id="5" name="Freeform 5"/>
            <p:cNvSpPr/>
            <p:nvPr/>
          </p:nvSpPr>
          <p:spPr>
            <a:xfrm>
              <a:off x="0" y="0"/>
              <a:ext cx="1266062" cy="420185"/>
            </a:xfrm>
            <a:custGeom>
              <a:avLst/>
              <a:gdLst/>
              <a:ahLst/>
              <a:cxnLst/>
              <a:rect l="l" t="t" r="r" b="b"/>
              <a:pathLst>
                <a:path w="1266062" h="420185">
                  <a:moveTo>
                    <a:pt x="82137" y="0"/>
                  </a:moveTo>
                  <a:lnTo>
                    <a:pt x="1183925" y="0"/>
                  </a:lnTo>
                  <a:cubicBezTo>
                    <a:pt x="1229288" y="0"/>
                    <a:pt x="1266062" y="36774"/>
                    <a:pt x="1266062" y="82137"/>
                  </a:cubicBezTo>
                  <a:lnTo>
                    <a:pt x="1266062" y="338049"/>
                  </a:lnTo>
                  <a:cubicBezTo>
                    <a:pt x="1266062" y="383412"/>
                    <a:pt x="1229288" y="420185"/>
                    <a:pt x="1183925" y="420185"/>
                  </a:cubicBezTo>
                  <a:lnTo>
                    <a:pt x="82137" y="420185"/>
                  </a:lnTo>
                  <a:cubicBezTo>
                    <a:pt x="36774" y="420185"/>
                    <a:pt x="0" y="383412"/>
                    <a:pt x="0" y="338049"/>
                  </a:cubicBezTo>
                  <a:lnTo>
                    <a:pt x="0" y="82137"/>
                  </a:lnTo>
                  <a:cubicBezTo>
                    <a:pt x="0" y="36774"/>
                    <a:pt x="36774" y="0"/>
                    <a:pt x="82137" y="0"/>
                  </a:cubicBezTo>
                  <a:close/>
                </a:path>
              </a:pathLst>
            </a:custGeom>
            <a:solidFill>
              <a:srgbClr val="01426A"/>
            </a:solidFill>
          </p:spPr>
          <p:txBody>
            <a:bodyPr/>
            <a:lstStyle/>
            <a:p>
              <a:endParaRPr lang="en-US"/>
            </a:p>
          </p:txBody>
        </p:sp>
        <p:sp>
          <p:nvSpPr>
            <p:cNvPr id="6" name="TextBox 6"/>
            <p:cNvSpPr txBox="1"/>
            <p:nvPr/>
          </p:nvSpPr>
          <p:spPr>
            <a:xfrm>
              <a:off x="0" y="66675"/>
              <a:ext cx="1266062" cy="353510"/>
            </a:xfrm>
            <a:prstGeom prst="rect">
              <a:avLst/>
            </a:prstGeom>
          </p:spPr>
          <p:txBody>
            <a:bodyPr lIns="50800" tIns="50800" rIns="50800" bIns="50800" rtlCol="0" anchor="ctr"/>
            <a:lstStyle/>
            <a:p>
              <a:pPr algn="ctr">
                <a:lnSpc>
                  <a:spcPts val="1944"/>
                </a:lnSpc>
              </a:pPr>
              <a:endParaRPr/>
            </a:p>
          </p:txBody>
        </p:sp>
      </p:grpSp>
      <p:grpSp>
        <p:nvGrpSpPr>
          <p:cNvPr id="7" name="Group 7"/>
          <p:cNvGrpSpPr/>
          <p:nvPr/>
        </p:nvGrpSpPr>
        <p:grpSpPr>
          <a:xfrm>
            <a:off x="6412889" y="2806516"/>
            <a:ext cx="4807078" cy="1595391"/>
            <a:chOff x="0" y="0"/>
            <a:chExt cx="1266062" cy="420185"/>
          </a:xfrm>
        </p:grpSpPr>
        <p:sp>
          <p:nvSpPr>
            <p:cNvPr id="8" name="Freeform 8"/>
            <p:cNvSpPr/>
            <p:nvPr/>
          </p:nvSpPr>
          <p:spPr>
            <a:xfrm>
              <a:off x="0" y="0"/>
              <a:ext cx="1266062" cy="420185"/>
            </a:xfrm>
            <a:custGeom>
              <a:avLst/>
              <a:gdLst/>
              <a:ahLst/>
              <a:cxnLst/>
              <a:rect l="l" t="t" r="r" b="b"/>
              <a:pathLst>
                <a:path w="1266062" h="420185">
                  <a:moveTo>
                    <a:pt x="82137" y="0"/>
                  </a:moveTo>
                  <a:lnTo>
                    <a:pt x="1183925" y="0"/>
                  </a:lnTo>
                  <a:cubicBezTo>
                    <a:pt x="1229288" y="0"/>
                    <a:pt x="1266062" y="36774"/>
                    <a:pt x="1266062" y="82137"/>
                  </a:cubicBezTo>
                  <a:lnTo>
                    <a:pt x="1266062" y="338049"/>
                  </a:lnTo>
                  <a:cubicBezTo>
                    <a:pt x="1266062" y="383412"/>
                    <a:pt x="1229288" y="420185"/>
                    <a:pt x="1183925" y="420185"/>
                  </a:cubicBezTo>
                  <a:lnTo>
                    <a:pt x="82137" y="420185"/>
                  </a:lnTo>
                  <a:cubicBezTo>
                    <a:pt x="36774" y="420185"/>
                    <a:pt x="0" y="383412"/>
                    <a:pt x="0" y="338049"/>
                  </a:cubicBezTo>
                  <a:lnTo>
                    <a:pt x="0" y="82137"/>
                  </a:lnTo>
                  <a:cubicBezTo>
                    <a:pt x="0" y="36774"/>
                    <a:pt x="36774" y="0"/>
                    <a:pt x="82137" y="0"/>
                  </a:cubicBezTo>
                  <a:close/>
                </a:path>
              </a:pathLst>
            </a:custGeom>
            <a:solidFill>
              <a:srgbClr val="A6A6A6"/>
            </a:solidFill>
          </p:spPr>
          <p:txBody>
            <a:bodyPr/>
            <a:lstStyle/>
            <a:p>
              <a:endParaRPr lang="en-US"/>
            </a:p>
          </p:txBody>
        </p:sp>
        <p:sp>
          <p:nvSpPr>
            <p:cNvPr id="9" name="TextBox 9"/>
            <p:cNvSpPr txBox="1"/>
            <p:nvPr/>
          </p:nvSpPr>
          <p:spPr>
            <a:xfrm>
              <a:off x="0" y="66675"/>
              <a:ext cx="1266062" cy="353510"/>
            </a:xfrm>
            <a:prstGeom prst="rect">
              <a:avLst/>
            </a:prstGeom>
          </p:spPr>
          <p:txBody>
            <a:bodyPr lIns="50800" tIns="50800" rIns="50800" bIns="50800" rtlCol="0" anchor="ctr"/>
            <a:lstStyle/>
            <a:p>
              <a:pPr algn="ctr">
                <a:lnSpc>
                  <a:spcPts val="1944"/>
                </a:lnSpc>
              </a:pPr>
              <a:endParaRPr/>
            </a:p>
          </p:txBody>
        </p:sp>
      </p:grpSp>
      <p:grpSp>
        <p:nvGrpSpPr>
          <p:cNvPr id="10" name="Group 10"/>
          <p:cNvGrpSpPr/>
          <p:nvPr/>
        </p:nvGrpSpPr>
        <p:grpSpPr>
          <a:xfrm>
            <a:off x="13046125" y="2806516"/>
            <a:ext cx="4807078" cy="1595391"/>
            <a:chOff x="0" y="0"/>
            <a:chExt cx="1266062" cy="420185"/>
          </a:xfrm>
        </p:grpSpPr>
        <p:sp>
          <p:nvSpPr>
            <p:cNvPr id="11" name="Freeform 11"/>
            <p:cNvSpPr/>
            <p:nvPr/>
          </p:nvSpPr>
          <p:spPr>
            <a:xfrm>
              <a:off x="0" y="0"/>
              <a:ext cx="1266062" cy="420185"/>
            </a:xfrm>
            <a:custGeom>
              <a:avLst/>
              <a:gdLst/>
              <a:ahLst/>
              <a:cxnLst/>
              <a:rect l="l" t="t" r="r" b="b"/>
              <a:pathLst>
                <a:path w="1266062" h="420185">
                  <a:moveTo>
                    <a:pt x="82137" y="0"/>
                  </a:moveTo>
                  <a:lnTo>
                    <a:pt x="1183925" y="0"/>
                  </a:lnTo>
                  <a:cubicBezTo>
                    <a:pt x="1229288" y="0"/>
                    <a:pt x="1266062" y="36774"/>
                    <a:pt x="1266062" y="82137"/>
                  </a:cubicBezTo>
                  <a:lnTo>
                    <a:pt x="1266062" y="338049"/>
                  </a:lnTo>
                  <a:cubicBezTo>
                    <a:pt x="1266062" y="383412"/>
                    <a:pt x="1229288" y="420185"/>
                    <a:pt x="1183925" y="420185"/>
                  </a:cubicBezTo>
                  <a:lnTo>
                    <a:pt x="82137" y="420185"/>
                  </a:lnTo>
                  <a:cubicBezTo>
                    <a:pt x="36774" y="420185"/>
                    <a:pt x="0" y="383412"/>
                    <a:pt x="0" y="338049"/>
                  </a:cubicBezTo>
                  <a:lnTo>
                    <a:pt x="0" y="82137"/>
                  </a:lnTo>
                  <a:cubicBezTo>
                    <a:pt x="0" y="36774"/>
                    <a:pt x="36774" y="0"/>
                    <a:pt x="82137" y="0"/>
                  </a:cubicBezTo>
                  <a:close/>
                </a:path>
              </a:pathLst>
            </a:custGeom>
            <a:solidFill>
              <a:srgbClr val="7D7369"/>
            </a:solidFill>
          </p:spPr>
          <p:txBody>
            <a:bodyPr/>
            <a:lstStyle/>
            <a:p>
              <a:endParaRPr lang="en-US"/>
            </a:p>
          </p:txBody>
        </p:sp>
        <p:sp>
          <p:nvSpPr>
            <p:cNvPr id="12" name="TextBox 12"/>
            <p:cNvSpPr txBox="1"/>
            <p:nvPr/>
          </p:nvSpPr>
          <p:spPr>
            <a:xfrm>
              <a:off x="0" y="66675"/>
              <a:ext cx="1266062" cy="353510"/>
            </a:xfrm>
            <a:prstGeom prst="rect">
              <a:avLst/>
            </a:prstGeom>
          </p:spPr>
          <p:txBody>
            <a:bodyPr lIns="50800" tIns="50800" rIns="50800" bIns="50800" rtlCol="0" anchor="ctr"/>
            <a:lstStyle/>
            <a:p>
              <a:pPr algn="ctr">
                <a:lnSpc>
                  <a:spcPts val="1944"/>
                </a:lnSpc>
              </a:pPr>
              <a:endParaRPr/>
            </a:p>
          </p:txBody>
        </p:sp>
      </p:grpSp>
      <p:sp>
        <p:nvSpPr>
          <p:cNvPr id="13" name="Freeform 13"/>
          <p:cNvSpPr/>
          <p:nvPr/>
        </p:nvSpPr>
        <p:spPr>
          <a:xfrm>
            <a:off x="1354546" y="5143500"/>
            <a:ext cx="2543960" cy="2992894"/>
          </a:xfrm>
          <a:custGeom>
            <a:avLst/>
            <a:gdLst/>
            <a:ahLst/>
            <a:cxnLst/>
            <a:rect l="l" t="t" r="r" b="b"/>
            <a:pathLst>
              <a:path w="2543960" h="2992894">
                <a:moveTo>
                  <a:pt x="0" y="0"/>
                </a:moveTo>
                <a:lnTo>
                  <a:pt x="2543959" y="0"/>
                </a:lnTo>
                <a:lnTo>
                  <a:pt x="2543959" y="2992894"/>
                </a:lnTo>
                <a:lnTo>
                  <a:pt x="0" y="2992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7963127" y="5095313"/>
            <a:ext cx="1706603" cy="2645897"/>
          </a:xfrm>
          <a:custGeom>
            <a:avLst/>
            <a:gdLst/>
            <a:ahLst/>
            <a:cxnLst/>
            <a:rect l="l" t="t" r="r" b="b"/>
            <a:pathLst>
              <a:path w="1706603" h="2645897">
                <a:moveTo>
                  <a:pt x="0" y="0"/>
                </a:moveTo>
                <a:lnTo>
                  <a:pt x="1706603" y="0"/>
                </a:lnTo>
                <a:lnTo>
                  <a:pt x="1706603" y="2645896"/>
                </a:lnTo>
                <a:lnTo>
                  <a:pt x="0" y="26458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a:off x="14066425" y="5047125"/>
            <a:ext cx="2766478" cy="2742271"/>
          </a:xfrm>
          <a:custGeom>
            <a:avLst/>
            <a:gdLst/>
            <a:ahLst/>
            <a:cxnLst/>
            <a:rect l="l" t="t" r="r" b="b"/>
            <a:pathLst>
              <a:path w="2766478" h="2742271">
                <a:moveTo>
                  <a:pt x="0" y="0"/>
                </a:moveTo>
                <a:lnTo>
                  <a:pt x="2766478" y="0"/>
                </a:lnTo>
                <a:lnTo>
                  <a:pt x="2766478" y="2742272"/>
                </a:lnTo>
                <a:lnTo>
                  <a:pt x="0" y="27422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17" name="TextBox 17"/>
          <p:cNvSpPr txBox="1"/>
          <p:nvPr/>
        </p:nvSpPr>
        <p:spPr>
          <a:xfrm>
            <a:off x="925600" y="3306723"/>
            <a:ext cx="3860362" cy="537829"/>
          </a:xfrm>
          <a:prstGeom prst="rect">
            <a:avLst/>
          </a:prstGeom>
        </p:spPr>
        <p:txBody>
          <a:bodyPr lIns="0" tIns="0" rIns="0" bIns="0" rtlCol="0" anchor="t">
            <a:spAutoFit/>
          </a:bodyPr>
          <a:lstStyle/>
          <a:p>
            <a:pPr algn="ctr">
              <a:lnSpc>
                <a:spcPts val="4480"/>
              </a:lnSpc>
              <a:spcBef>
                <a:spcPct val="0"/>
              </a:spcBef>
            </a:pPr>
            <a:r>
              <a:rPr lang="en-US" sz="3200" u="sng" spc="16" dirty="0">
                <a:solidFill>
                  <a:schemeClr val="bg1"/>
                </a:solidFill>
                <a:latin typeface="Playfair Display"/>
                <a:ea typeface="Playfair Display"/>
                <a:cs typeface="Playfair Display"/>
                <a:sym typeface="Playfair Display"/>
                <a:hlinkClick r:id="rId9" tooltip="https://www.slocounty.ca.gov/departments/planning-building">
                  <a:extLst>
                    <a:ext uri="{A12FA001-AC4F-418D-AE19-62706E023703}">
                      <ahyp:hlinkClr xmlns:ahyp="http://schemas.microsoft.com/office/drawing/2018/hyperlinkcolor" val="tx"/>
                    </a:ext>
                  </a:extLst>
                </a:hlinkClick>
              </a:rPr>
              <a:t>Department Website </a:t>
            </a:r>
          </a:p>
        </p:txBody>
      </p:sp>
      <p:sp>
        <p:nvSpPr>
          <p:cNvPr id="18" name="TextBox 18"/>
          <p:cNvSpPr txBox="1"/>
          <p:nvPr/>
        </p:nvSpPr>
        <p:spPr>
          <a:xfrm>
            <a:off x="7489665" y="3306723"/>
            <a:ext cx="2653526" cy="537829"/>
          </a:xfrm>
          <a:prstGeom prst="rect">
            <a:avLst/>
          </a:prstGeom>
        </p:spPr>
        <p:txBody>
          <a:bodyPr lIns="0" tIns="0" rIns="0" bIns="0" rtlCol="0" anchor="t">
            <a:spAutoFit/>
          </a:bodyPr>
          <a:lstStyle/>
          <a:p>
            <a:pPr algn="ctr">
              <a:lnSpc>
                <a:spcPts val="4480"/>
              </a:lnSpc>
              <a:spcBef>
                <a:spcPct val="0"/>
              </a:spcBef>
            </a:pPr>
            <a:r>
              <a:rPr lang="en-US" sz="3200" u="sng" spc="16" dirty="0" err="1">
                <a:solidFill>
                  <a:schemeClr val="bg1"/>
                </a:solidFill>
                <a:latin typeface="Playfair Display"/>
                <a:ea typeface="Playfair Display"/>
                <a:cs typeface="Playfair Display"/>
                <a:sym typeface="Playfair Display"/>
                <a:hlinkClick r:id="rId10" tooltip="https://gis.slocounty.ca.gov/Html5Viewer/Index.html?configBase=https://gis.slocounty.ca.gov/Geocortex/Essentials/REST/sites/PL_LandUseView/viewers/PL_LandUseView/virtualdirectory/Resources/Config/Default">
                  <a:extLst>
                    <a:ext uri="{A12FA001-AC4F-418D-AE19-62706E023703}">
                      <ahyp:hlinkClr xmlns:ahyp="http://schemas.microsoft.com/office/drawing/2018/hyperlinkcolor" val="tx"/>
                    </a:ext>
                  </a:extLst>
                </a:hlinkClick>
              </a:rPr>
              <a:t>LandUse</a:t>
            </a:r>
            <a:r>
              <a:rPr lang="en-US" sz="3200" u="sng" spc="16" dirty="0">
                <a:solidFill>
                  <a:schemeClr val="bg1"/>
                </a:solidFill>
                <a:latin typeface="Playfair Display"/>
                <a:ea typeface="Playfair Display"/>
                <a:cs typeface="Playfair Display"/>
                <a:sym typeface="Playfair Display"/>
                <a:hlinkClick r:id="rId10" tooltip="https://gis.slocounty.ca.gov/Html5Viewer/Index.html?configBase=https://gis.slocounty.ca.gov/Geocortex/Essentials/REST/sites/PL_LandUseView/viewers/PL_LandUseView/virtualdirectory/Resources/Config/Default">
                  <a:extLst>
                    <a:ext uri="{A12FA001-AC4F-418D-AE19-62706E023703}">
                      <ahyp:hlinkClr xmlns:ahyp="http://schemas.microsoft.com/office/drawing/2018/hyperlinkcolor" val="tx"/>
                    </a:ext>
                  </a:extLst>
                </a:hlinkClick>
              </a:rPr>
              <a:t> View </a:t>
            </a:r>
          </a:p>
        </p:txBody>
      </p:sp>
      <p:sp>
        <p:nvSpPr>
          <p:cNvPr id="19" name="TextBox 19"/>
          <p:cNvSpPr txBox="1"/>
          <p:nvPr/>
        </p:nvSpPr>
        <p:spPr>
          <a:xfrm>
            <a:off x="14125144" y="3306722"/>
            <a:ext cx="2792404" cy="537829"/>
          </a:xfrm>
          <a:prstGeom prst="rect">
            <a:avLst/>
          </a:prstGeom>
        </p:spPr>
        <p:txBody>
          <a:bodyPr wrap="square" lIns="0" tIns="0" rIns="0" bIns="0" rtlCol="0" anchor="t">
            <a:spAutoFit/>
          </a:bodyPr>
          <a:lstStyle/>
          <a:p>
            <a:pPr algn="ctr">
              <a:lnSpc>
                <a:spcPts val="4480"/>
              </a:lnSpc>
              <a:spcBef>
                <a:spcPct val="0"/>
              </a:spcBef>
            </a:pPr>
            <a:r>
              <a:rPr lang="en-US" sz="3200" u="sng" spc="16" dirty="0">
                <a:solidFill>
                  <a:schemeClr val="bg1"/>
                </a:solidFill>
                <a:latin typeface="Playfair Display"/>
                <a:ea typeface="Playfair Display"/>
                <a:cs typeface="Playfair Display"/>
                <a:sym typeface="Playfair Display"/>
                <a:hlinkClick r:id="rId11" tooltip="https://sanluisobispocountyca-energovweb.tylerhost.net/apps/selfservice#/home">
                  <a:extLst>
                    <a:ext uri="{A12FA001-AC4F-418D-AE19-62706E023703}">
                      <ahyp:hlinkClr xmlns:ahyp="http://schemas.microsoft.com/office/drawing/2018/hyperlinkcolor" val="tx"/>
                    </a:ext>
                  </a:extLst>
                </a:hlinkClick>
              </a:rPr>
              <a:t>Permit SLO</a:t>
            </a:r>
          </a:p>
        </p:txBody>
      </p:sp>
      <p:sp>
        <p:nvSpPr>
          <p:cNvPr id="20" name="TextBox 20"/>
          <p:cNvSpPr txBox="1"/>
          <p:nvPr/>
        </p:nvSpPr>
        <p:spPr>
          <a:xfrm>
            <a:off x="586543" y="204640"/>
            <a:ext cx="11206625" cy="639148"/>
          </a:xfrm>
          <a:prstGeom prst="rect">
            <a:avLst/>
          </a:prstGeom>
        </p:spPr>
        <p:txBody>
          <a:bodyPr lIns="0" tIns="0" rIns="0" bIns="0" rtlCol="0" anchor="t">
            <a:spAutoFit/>
          </a:bodyPr>
          <a:lstStyle/>
          <a:p>
            <a:pPr algn="l">
              <a:lnSpc>
                <a:spcPts val="5194"/>
              </a:lnSpc>
              <a:spcBef>
                <a:spcPct val="0"/>
              </a:spcBef>
            </a:pPr>
            <a:r>
              <a:rPr lang="en-US" sz="3710" b="1">
                <a:solidFill>
                  <a:srgbClr val="83786F"/>
                </a:solidFill>
                <a:latin typeface="Public Sans Bold"/>
                <a:ea typeface="Public Sans Bold"/>
                <a:cs typeface="Public Sans Bold"/>
                <a:sym typeface="Public Sans Bold"/>
              </a:rPr>
              <a:t>RESOURCES AT YOUR FINGERTIPS</a:t>
            </a:r>
          </a:p>
        </p:txBody>
      </p:sp>
      <p:sp>
        <p:nvSpPr>
          <p:cNvPr id="21" name="AutoShape 21"/>
          <p:cNvSpPr/>
          <p:nvPr/>
        </p:nvSpPr>
        <p:spPr>
          <a:xfrm flipV="1">
            <a:off x="467867" y="985429"/>
            <a:ext cx="16230594" cy="38509"/>
          </a:xfrm>
          <a:prstGeom prst="line">
            <a:avLst/>
          </a:prstGeom>
          <a:ln w="9525" cap="flat">
            <a:solidFill>
              <a:srgbClr val="2B2C30"/>
            </a:solidFill>
            <a:prstDash val="solid"/>
            <a:headEnd type="none" w="sm" len="sm"/>
            <a:tailEnd type="none" w="sm" len="sm"/>
          </a:ln>
        </p:spPr>
        <p:txBody>
          <a:bodyP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8" name="TextBox 8"/>
          <p:cNvSpPr txBox="1"/>
          <p:nvPr/>
        </p:nvSpPr>
        <p:spPr>
          <a:xfrm>
            <a:off x="3276600" y="4285078"/>
            <a:ext cx="11206625" cy="666849"/>
          </a:xfrm>
          <a:prstGeom prst="rect">
            <a:avLst/>
          </a:prstGeom>
        </p:spPr>
        <p:txBody>
          <a:bodyPr lIns="0" tIns="0" rIns="0" bIns="0" rtlCol="0" anchor="t">
            <a:spAutoFit/>
          </a:bodyPr>
          <a:lstStyle/>
          <a:p>
            <a:pPr algn="ctr">
              <a:lnSpc>
                <a:spcPts val="5194"/>
              </a:lnSpc>
              <a:spcBef>
                <a:spcPct val="0"/>
              </a:spcBef>
            </a:pPr>
            <a:r>
              <a:rPr lang="en-US" sz="5400" b="1" dirty="0">
                <a:solidFill>
                  <a:srgbClr val="83786F"/>
                </a:solidFill>
                <a:latin typeface="Public Sans Bold"/>
                <a:ea typeface="Public Sans Bold"/>
                <a:cs typeface="Public Sans Bold"/>
                <a:sym typeface="Public Sans Bold"/>
              </a:rPr>
              <a:t>REFERRAL PROCESS 101</a:t>
            </a:r>
          </a:p>
        </p:txBody>
      </p:sp>
      <p:sp>
        <p:nvSpPr>
          <p:cNvPr id="9" name="AutoShape 9"/>
          <p:cNvSpPr/>
          <p:nvPr/>
        </p:nvSpPr>
        <p:spPr>
          <a:xfrm flipV="1">
            <a:off x="845577" y="5372100"/>
            <a:ext cx="16230594" cy="38509"/>
          </a:xfrm>
          <a:prstGeom prst="line">
            <a:avLst/>
          </a:prstGeom>
          <a:ln w="9525" cap="flat">
            <a:solidFill>
              <a:srgbClr val="2B2C30"/>
            </a:solidFill>
            <a:prstDash val="solid"/>
            <a:headEnd type="none" w="sm" len="sm"/>
            <a:tailEnd type="none" w="sm" len="sm"/>
          </a:ln>
        </p:spPr>
        <p:txBody>
          <a:bodyPr/>
          <a:lstStyle/>
          <a:p>
            <a:endParaRPr lang="en-US"/>
          </a:p>
        </p:txBody>
      </p:sp>
    </p:spTree>
  </p:cSld>
  <p:clrMapOvr>
    <a:masterClrMapping/>
  </p:clrMapOvr>
  <p:transition>
    <p:wip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1357062" y="1028700"/>
            <a:ext cx="14806186" cy="8406493"/>
            <a:chOff x="0" y="0"/>
            <a:chExt cx="3899572" cy="2214056"/>
          </a:xfrm>
        </p:grpSpPr>
        <p:sp>
          <p:nvSpPr>
            <p:cNvPr id="5" name="Freeform 5"/>
            <p:cNvSpPr/>
            <p:nvPr/>
          </p:nvSpPr>
          <p:spPr>
            <a:xfrm>
              <a:off x="0" y="0"/>
              <a:ext cx="3899572" cy="2214056"/>
            </a:xfrm>
            <a:custGeom>
              <a:avLst/>
              <a:gdLst/>
              <a:ahLst/>
              <a:cxnLst/>
              <a:rect l="l" t="t" r="r" b="b"/>
              <a:pathLst>
                <a:path w="3899572" h="2214056">
                  <a:moveTo>
                    <a:pt x="26667" y="0"/>
                  </a:moveTo>
                  <a:lnTo>
                    <a:pt x="3872905" y="0"/>
                  </a:lnTo>
                  <a:cubicBezTo>
                    <a:pt x="3887632" y="0"/>
                    <a:pt x="3899572" y="11939"/>
                    <a:pt x="3899572" y="26667"/>
                  </a:cubicBezTo>
                  <a:lnTo>
                    <a:pt x="3899572" y="2187389"/>
                  </a:lnTo>
                  <a:cubicBezTo>
                    <a:pt x="3899572" y="2194461"/>
                    <a:pt x="3896762" y="2201244"/>
                    <a:pt x="3891761" y="2206245"/>
                  </a:cubicBezTo>
                  <a:cubicBezTo>
                    <a:pt x="3886760" y="2211246"/>
                    <a:pt x="3879977" y="2214056"/>
                    <a:pt x="3872905" y="2214056"/>
                  </a:cubicBezTo>
                  <a:lnTo>
                    <a:pt x="26667" y="2214056"/>
                  </a:lnTo>
                  <a:cubicBezTo>
                    <a:pt x="11939" y="2214056"/>
                    <a:pt x="0" y="2202117"/>
                    <a:pt x="0" y="2187389"/>
                  </a:cubicBezTo>
                  <a:lnTo>
                    <a:pt x="0" y="26667"/>
                  </a:lnTo>
                  <a:cubicBezTo>
                    <a:pt x="0" y="11939"/>
                    <a:pt x="11939" y="0"/>
                    <a:pt x="26667" y="0"/>
                  </a:cubicBezTo>
                  <a:close/>
                </a:path>
              </a:pathLst>
            </a:custGeom>
            <a:solidFill>
              <a:srgbClr val="50799D"/>
            </a:solidFill>
          </p:spPr>
          <p:txBody>
            <a:bodyPr/>
            <a:lstStyle/>
            <a:p>
              <a:endParaRPr lang="en-US"/>
            </a:p>
          </p:txBody>
        </p:sp>
        <p:sp>
          <p:nvSpPr>
            <p:cNvPr id="6" name="TextBox 6"/>
            <p:cNvSpPr txBox="1"/>
            <p:nvPr/>
          </p:nvSpPr>
          <p:spPr>
            <a:xfrm>
              <a:off x="0" y="66675"/>
              <a:ext cx="3899572" cy="2147381"/>
            </a:xfrm>
            <a:prstGeom prst="rect">
              <a:avLst/>
            </a:prstGeom>
          </p:spPr>
          <p:txBody>
            <a:bodyPr lIns="50800" tIns="50800" rIns="50800" bIns="50800" rtlCol="0" anchor="ctr"/>
            <a:lstStyle/>
            <a:p>
              <a:pPr algn="ctr">
                <a:lnSpc>
                  <a:spcPts val="1944"/>
                </a:lnSpc>
              </a:pPr>
              <a:endParaRPr/>
            </a:p>
          </p:txBody>
        </p:sp>
      </p:grpSp>
      <p:sp>
        <p:nvSpPr>
          <p:cNvPr id="7" name="Freeform 7"/>
          <p:cNvSpPr/>
          <p:nvPr/>
        </p:nvSpPr>
        <p:spPr>
          <a:xfrm>
            <a:off x="1775455" y="1353949"/>
            <a:ext cx="13927748" cy="7695081"/>
          </a:xfrm>
          <a:custGeom>
            <a:avLst/>
            <a:gdLst/>
            <a:ahLst/>
            <a:cxnLst/>
            <a:rect l="l" t="t" r="r" b="b"/>
            <a:pathLst>
              <a:path w="13927748" h="7695081">
                <a:moveTo>
                  <a:pt x="0" y="0"/>
                </a:moveTo>
                <a:lnTo>
                  <a:pt x="13927748" y="0"/>
                </a:lnTo>
                <a:lnTo>
                  <a:pt x="13927748" y="7695081"/>
                </a:lnTo>
                <a:lnTo>
                  <a:pt x="0" y="7695081"/>
                </a:lnTo>
                <a:lnTo>
                  <a:pt x="0" y="0"/>
                </a:lnTo>
                <a:close/>
              </a:path>
            </a:pathLst>
          </a:custGeom>
          <a:blipFill>
            <a:blip r:embed="rId3"/>
            <a:stretch>
              <a:fillRect/>
            </a:stretch>
          </a:blipFill>
        </p:spPr>
        <p:txBody>
          <a:bodyPr/>
          <a:lstStyle/>
          <a:p>
            <a:endParaRPr lang="en-US"/>
          </a:p>
        </p:txBody>
      </p:sp>
      <p:grpSp>
        <p:nvGrpSpPr>
          <p:cNvPr id="8" name="Group 8"/>
          <p:cNvGrpSpPr/>
          <p:nvPr/>
        </p:nvGrpSpPr>
        <p:grpSpPr>
          <a:xfrm>
            <a:off x="2633616" y="2323182"/>
            <a:ext cx="9722117" cy="382768"/>
            <a:chOff x="0" y="0"/>
            <a:chExt cx="2560557" cy="100811"/>
          </a:xfrm>
        </p:grpSpPr>
        <p:sp>
          <p:nvSpPr>
            <p:cNvPr id="9" name="Freeform 9"/>
            <p:cNvSpPr/>
            <p:nvPr/>
          </p:nvSpPr>
          <p:spPr>
            <a:xfrm>
              <a:off x="0" y="0"/>
              <a:ext cx="2560557" cy="100811"/>
            </a:xfrm>
            <a:custGeom>
              <a:avLst/>
              <a:gdLst/>
              <a:ahLst/>
              <a:cxnLst/>
              <a:rect l="l" t="t" r="r" b="b"/>
              <a:pathLst>
                <a:path w="2560557" h="100811">
                  <a:moveTo>
                    <a:pt x="40612" y="0"/>
                  </a:moveTo>
                  <a:lnTo>
                    <a:pt x="2519945" y="0"/>
                  </a:lnTo>
                  <a:cubicBezTo>
                    <a:pt x="2530716" y="0"/>
                    <a:pt x="2541046" y="4279"/>
                    <a:pt x="2548662" y="11895"/>
                  </a:cubicBezTo>
                  <a:cubicBezTo>
                    <a:pt x="2556279" y="19511"/>
                    <a:pt x="2560557" y="29841"/>
                    <a:pt x="2560557" y="40612"/>
                  </a:cubicBezTo>
                  <a:lnTo>
                    <a:pt x="2560557" y="60199"/>
                  </a:lnTo>
                  <a:cubicBezTo>
                    <a:pt x="2560557" y="82629"/>
                    <a:pt x="2542375" y="100811"/>
                    <a:pt x="2519945" y="100811"/>
                  </a:cubicBezTo>
                  <a:lnTo>
                    <a:pt x="40612" y="100811"/>
                  </a:lnTo>
                  <a:cubicBezTo>
                    <a:pt x="29841" y="100811"/>
                    <a:pt x="19511" y="96533"/>
                    <a:pt x="11895" y="88916"/>
                  </a:cubicBezTo>
                  <a:cubicBezTo>
                    <a:pt x="4279" y="81300"/>
                    <a:pt x="0" y="70970"/>
                    <a:pt x="0" y="60199"/>
                  </a:cubicBezTo>
                  <a:lnTo>
                    <a:pt x="0" y="40612"/>
                  </a:lnTo>
                  <a:cubicBezTo>
                    <a:pt x="0" y="29841"/>
                    <a:pt x="4279" y="19511"/>
                    <a:pt x="11895" y="11895"/>
                  </a:cubicBezTo>
                  <a:cubicBezTo>
                    <a:pt x="19511" y="4279"/>
                    <a:pt x="29841" y="0"/>
                    <a:pt x="40612" y="0"/>
                  </a:cubicBezTo>
                  <a:close/>
                </a:path>
              </a:pathLst>
            </a:custGeom>
            <a:solidFill>
              <a:srgbClr val="03578B">
                <a:alpha val="55686"/>
              </a:srgbClr>
            </a:solidFill>
          </p:spPr>
          <p:txBody>
            <a:bodyPr/>
            <a:lstStyle/>
            <a:p>
              <a:endParaRPr lang="en-US"/>
            </a:p>
          </p:txBody>
        </p:sp>
        <p:sp>
          <p:nvSpPr>
            <p:cNvPr id="10" name="TextBox 10"/>
            <p:cNvSpPr txBox="1"/>
            <p:nvPr/>
          </p:nvSpPr>
          <p:spPr>
            <a:xfrm>
              <a:off x="0" y="66675"/>
              <a:ext cx="2560557" cy="34136"/>
            </a:xfrm>
            <a:prstGeom prst="rect">
              <a:avLst/>
            </a:prstGeom>
          </p:spPr>
          <p:txBody>
            <a:bodyPr lIns="50800" tIns="50800" rIns="50800" bIns="50800" rtlCol="0" anchor="ctr"/>
            <a:lstStyle/>
            <a:p>
              <a:pPr algn="ctr">
                <a:lnSpc>
                  <a:spcPts val="1944"/>
                </a:lnSpc>
              </a:pPr>
              <a:endParaRPr/>
            </a:p>
          </p:txBody>
        </p:sp>
      </p:grpSp>
      <p:grpSp>
        <p:nvGrpSpPr>
          <p:cNvPr id="11" name="Group 11"/>
          <p:cNvGrpSpPr/>
          <p:nvPr/>
        </p:nvGrpSpPr>
        <p:grpSpPr>
          <a:xfrm>
            <a:off x="2633616" y="2705950"/>
            <a:ext cx="1793537" cy="317423"/>
            <a:chOff x="0" y="0"/>
            <a:chExt cx="472372" cy="83601"/>
          </a:xfrm>
        </p:grpSpPr>
        <p:sp>
          <p:nvSpPr>
            <p:cNvPr id="12" name="Freeform 12"/>
            <p:cNvSpPr/>
            <p:nvPr/>
          </p:nvSpPr>
          <p:spPr>
            <a:xfrm>
              <a:off x="0" y="0"/>
              <a:ext cx="472372" cy="83601"/>
            </a:xfrm>
            <a:custGeom>
              <a:avLst/>
              <a:gdLst/>
              <a:ahLst/>
              <a:cxnLst/>
              <a:rect l="l" t="t" r="r" b="b"/>
              <a:pathLst>
                <a:path w="472372" h="83601">
                  <a:moveTo>
                    <a:pt x="41801" y="0"/>
                  </a:moveTo>
                  <a:lnTo>
                    <a:pt x="430571" y="0"/>
                  </a:lnTo>
                  <a:cubicBezTo>
                    <a:pt x="441658" y="0"/>
                    <a:pt x="452290" y="4404"/>
                    <a:pt x="460129" y="12243"/>
                  </a:cubicBezTo>
                  <a:cubicBezTo>
                    <a:pt x="467968" y="20082"/>
                    <a:pt x="472372" y="30714"/>
                    <a:pt x="472372" y="41801"/>
                  </a:cubicBezTo>
                  <a:lnTo>
                    <a:pt x="472372" y="41801"/>
                  </a:lnTo>
                  <a:cubicBezTo>
                    <a:pt x="472372" y="64886"/>
                    <a:pt x="453657" y="83601"/>
                    <a:pt x="430571" y="83601"/>
                  </a:cubicBezTo>
                  <a:lnTo>
                    <a:pt x="41801" y="83601"/>
                  </a:lnTo>
                  <a:cubicBezTo>
                    <a:pt x="30714" y="83601"/>
                    <a:pt x="20082" y="79197"/>
                    <a:pt x="12243" y="71358"/>
                  </a:cubicBezTo>
                  <a:cubicBezTo>
                    <a:pt x="4404" y="63519"/>
                    <a:pt x="0" y="52887"/>
                    <a:pt x="0" y="41801"/>
                  </a:cubicBezTo>
                  <a:lnTo>
                    <a:pt x="0" y="41801"/>
                  </a:lnTo>
                  <a:cubicBezTo>
                    <a:pt x="0" y="30714"/>
                    <a:pt x="4404" y="20082"/>
                    <a:pt x="12243" y="12243"/>
                  </a:cubicBezTo>
                  <a:cubicBezTo>
                    <a:pt x="20082" y="4404"/>
                    <a:pt x="30714" y="0"/>
                    <a:pt x="41801" y="0"/>
                  </a:cubicBezTo>
                  <a:close/>
                </a:path>
              </a:pathLst>
            </a:custGeom>
            <a:solidFill>
              <a:srgbClr val="03578B">
                <a:alpha val="55686"/>
              </a:srgbClr>
            </a:solidFill>
          </p:spPr>
          <p:txBody>
            <a:bodyPr/>
            <a:lstStyle/>
            <a:p>
              <a:endParaRPr lang="en-US"/>
            </a:p>
          </p:txBody>
        </p:sp>
        <p:sp>
          <p:nvSpPr>
            <p:cNvPr id="13" name="TextBox 13"/>
            <p:cNvSpPr txBox="1"/>
            <p:nvPr/>
          </p:nvSpPr>
          <p:spPr>
            <a:xfrm>
              <a:off x="0" y="66675"/>
              <a:ext cx="472372" cy="16926"/>
            </a:xfrm>
            <a:prstGeom prst="rect">
              <a:avLst/>
            </a:prstGeom>
          </p:spPr>
          <p:txBody>
            <a:bodyPr lIns="50800" tIns="50800" rIns="50800" bIns="50800" rtlCol="0" anchor="ctr"/>
            <a:lstStyle/>
            <a:p>
              <a:pPr algn="ctr">
                <a:lnSpc>
                  <a:spcPts val="1944"/>
                </a:lnSpc>
              </a:pPr>
              <a:endParaRPr/>
            </a:p>
          </p:txBody>
        </p:sp>
      </p:grpSp>
      <p:grpSp>
        <p:nvGrpSpPr>
          <p:cNvPr id="14" name="Group 14"/>
          <p:cNvGrpSpPr/>
          <p:nvPr/>
        </p:nvGrpSpPr>
        <p:grpSpPr>
          <a:xfrm>
            <a:off x="7044360" y="4818722"/>
            <a:ext cx="1670808" cy="413225"/>
            <a:chOff x="0" y="0"/>
            <a:chExt cx="440048" cy="108833"/>
          </a:xfrm>
        </p:grpSpPr>
        <p:sp>
          <p:nvSpPr>
            <p:cNvPr id="15" name="Freeform 15"/>
            <p:cNvSpPr/>
            <p:nvPr/>
          </p:nvSpPr>
          <p:spPr>
            <a:xfrm>
              <a:off x="0" y="0"/>
              <a:ext cx="440048" cy="108833"/>
            </a:xfrm>
            <a:custGeom>
              <a:avLst/>
              <a:gdLst/>
              <a:ahLst/>
              <a:cxnLst/>
              <a:rect l="l" t="t" r="r" b="b"/>
              <a:pathLst>
                <a:path w="440048" h="108833">
                  <a:moveTo>
                    <a:pt x="54416" y="0"/>
                  </a:moveTo>
                  <a:lnTo>
                    <a:pt x="385632" y="0"/>
                  </a:lnTo>
                  <a:cubicBezTo>
                    <a:pt x="400064" y="0"/>
                    <a:pt x="413905" y="5733"/>
                    <a:pt x="424110" y="15938"/>
                  </a:cubicBezTo>
                  <a:cubicBezTo>
                    <a:pt x="434315" y="26143"/>
                    <a:pt x="440048" y="39984"/>
                    <a:pt x="440048" y="54416"/>
                  </a:cubicBezTo>
                  <a:lnTo>
                    <a:pt x="440048" y="54416"/>
                  </a:lnTo>
                  <a:cubicBezTo>
                    <a:pt x="440048" y="84470"/>
                    <a:pt x="415685" y="108833"/>
                    <a:pt x="385632" y="108833"/>
                  </a:cubicBezTo>
                  <a:lnTo>
                    <a:pt x="54416" y="108833"/>
                  </a:lnTo>
                  <a:cubicBezTo>
                    <a:pt x="39984" y="108833"/>
                    <a:pt x="26143" y="103100"/>
                    <a:pt x="15938" y="92895"/>
                  </a:cubicBezTo>
                  <a:cubicBezTo>
                    <a:pt x="5733" y="82690"/>
                    <a:pt x="0" y="68849"/>
                    <a:pt x="0" y="54416"/>
                  </a:cubicBezTo>
                  <a:lnTo>
                    <a:pt x="0" y="54416"/>
                  </a:lnTo>
                  <a:cubicBezTo>
                    <a:pt x="0" y="39984"/>
                    <a:pt x="5733" y="26143"/>
                    <a:pt x="15938" y="15938"/>
                  </a:cubicBezTo>
                  <a:cubicBezTo>
                    <a:pt x="26143" y="5733"/>
                    <a:pt x="39984" y="0"/>
                    <a:pt x="54416" y="0"/>
                  </a:cubicBezTo>
                  <a:close/>
                </a:path>
              </a:pathLst>
            </a:custGeom>
            <a:solidFill>
              <a:srgbClr val="03578B">
                <a:alpha val="55686"/>
              </a:srgbClr>
            </a:solidFill>
          </p:spPr>
          <p:txBody>
            <a:bodyPr/>
            <a:lstStyle/>
            <a:p>
              <a:endParaRPr lang="en-US"/>
            </a:p>
          </p:txBody>
        </p:sp>
        <p:sp>
          <p:nvSpPr>
            <p:cNvPr id="16" name="TextBox 16"/>
            <p:cNvSpPr txBox="1"/>
            <p:nvPr/>
          </p:nvSpPr>
          <p:spPr>
            <a:xfrm>
              <a:off x="0" y="66675"/>
              <a:ext cx="440048" cy="42158"/>
            </a:xfrm>
            <a:prstGeom prst="rect">
              <a:avLst/>
            </a:prstGeom>
          </p:spPr>
          <p:txBody>
            <a:bodyPr lIns="50800" tIns="50800" rIns="50800" bIns="50800" rtlCol="0" anchor="ctr"/>
            <a:lstStyle/>
            <a:p>
              <a:pPr algn="ctr">
                <a:lnSpc>
                  <a:spcPts val="1944"/>
                </a:lnSpc>
              </a:pPr>
              <a:endParaRPr/>
            </a:p>
          </p:txBody>
        </p:sp>
      </p:grpSp>
      <p:grpSp>
        <p:nvGrpSpPr>
          <p:cNvPr id="17" name="Group 17"/>
          <p:cNvGrpSpPr/>
          <p:nvPr/>
        </p:nvGrpSpPr>
        <p:grpSpPr>
          <a:xfrm>
            <a:off x="1775455" y="3311317"/>
            <a:ext cx="4668737" cy="740141"/>
            <a:chOff x="0" y="0"/>
            <a:chExt cx="1229626" cy="194934"/>
          </a:xfrm>
        </p:grpSpPr>
        <p:sp>
          <p:nvSpPr>
            <p:cNvPr id="18" name="Freeform 18"/>
            <p:cNvSpPr/>
            <p:nvPr/>
          </p:nvSpPr>
          <p:spPr>
            <a:xfrm>
              <a:off x="0" y="0"/>
              <a:ext cx="1229626" cy="194934"/>
            </a:xfrm>
            <a:custGeom>
              <a:avLst/>
              <a:gdLst/>
              <a:ahLst/>
              <a:cxnLst/>
              <a:rect l="l" t="t" r="r" b="b"/>
              <a:pathLst>
                <a:path w="1229626" h="194934">
                  <a:moveTo>
                    <a:pt x="84571" y="0"/>
                  </a:moveTo>
                  <a:lnTo>
                    <a:pt x="1145055" y="0"/>
                  </a:lnTo>
                  <a:cubicBezTo>
                    <a:pt x="1191763" y="0"/>
                    <a:pt x="1229626" y="37864"/>
                    <a:pt x="1229626" y="84571"/>
                  </a:cubicBezTo>
                  <a:lnTo>
                    <a:pt x="1229626" y="110364"/>
                  </a:lnTo>
                  <a:cubicBezTo>
                    <a:pt x="1229626" y="157071"/>
                    <a:pt x="1191763" y="194934"/>
                    <a:pt x="1145055" y="194934"/>
                  </a:cubicBezTo>
                  <a:lnTo>
                    <a:pt x="84571" y="194934"/>
                  </a:lnTo>
                  <a:cubicBezTo>
                    <a:pt x="37864" y="194934"/>
                    <a:pt x="0" y="157071"/>
                    <a:pt x="0" y="110364"/>
                  </a:cubicBezTo>
                  <a:lnTo>
                    <a:pt x="0" y="84571"/>
                  </a:lnTo>
                  <a:cubicBezTo>
                    <a:pt x="0" y="37864"/>
                    <a:pt x="37864" y="0"/>
                    <a:pt x="84571" y="0"/>
                  </a:cubicBezTo>
                  <a:close/>
                </a:path>
              </a:pathLst>
            </a:custGeom>
            <a:solidFill>
              <a:srgbClr val="03578B">
                <a:alpha val="55686"/>
              </a:srgbClr>
            </a:solidFill>
          </p:spPr>
          <p:txBody>
            <a:bodyPr/>
            <a:lstStyle/>
            <a:p>
              <a:endParaRPr lang="en-US"/>
            </a:p>
          </p:txBody>
        </p:sp>
        <p:sp>
          <p:nvSpPr>
            <p:cNvPr id="19" name="TextBox 19"/>
            <p:cNvSpPr txBox="1"/>
            <p:nvPr/>
          </p:nvSpPr>
          <p:spPr>
            <a:xfrm>
              <a:off x="0" y="66675"/>
              <a:ext cx="1229626" cy="128259"/>
            </a:xfrm>
            <a:prstGeom prst="rect">
              <a:avLst/>
            </a:prstGeom>
          </p:spPr>
          <p:txBody>
            <a:bodyPr lIns="50800" tIns="50800" rIns="50800" bIns="50800" rtlCol="0" anchor="ctr"/>
            <a:lstStyle/>
            <a:p>
              <a:pPr algn="ctr">
                <a:lnSpc>
                  <a:spcPts val="1944"/>
                </a:lnSpc>
              </a:pPr>
              <a:endParaRPr/>
            </a:p>
          </p:txBody>
        </p:sp>
      </p:grpSp>
      <p:grpSp>
        <p:nvGrpSpPr>
          <p:cNvPr id="20" name="Group 20"/>
          <p:cNvGrpSpPr/>
          <p:nvPr/>
        </p:nvGrpSpPr>
        <p:grpSpPr>
          <a:xfrm>
            <a:off x="5018652" y="5565321"/>
            <a:ext cx="9057771" cy="2713422"/>
            <a:chOff x="0" y="0"/>
            <a:chExt cx="2385586" cy="714646"/>
          </a:xfrm>
        </p:grpSpPr>
        <p:sp>
          <p:nvSpPr>
            <p:cNvPr id="21" name="Freeform 21"/>
            <p:cNvSpPr/>
            <p:nvPr/>
          </p:nvSpPr>
          <p:spPr>
            <a:xfrm>
              <a:off x="0" y="0"/>
              <a:ext cx="2385586" cy="714646"/>
            </a:xfrm>
            <a:custGeom>
              <a:avLst/>
              <a:gdLst/>
              <a:ahLst/>
              <a:cxnLst/>
              <a:rect l="l" t="t" r="r" b="b"/>
              <a:pathLst>
                <a:path w="2385586" h="714646">
                  <a:moveTo>
                    <a:pt x="43591" y="0"/>
                  </a:moveTo>
                  <a:lnTo>
                    <a:pt x="2341995" y="0"/>
                  </a:lnTo>
                  <a:cubicBezTo>
                    <a:pt x="2353556" y="0"/>
                    <a:pt x="2364643" y="4593"/>
                    <a:pt x="2372819" y="12768"/>
                  </a:cubicBezTo>
                  <a:cubicBezTo>
                    <a:pt x="2380993" y="20942"/>
                    <a:pt x="2385586" y="32030"/>
                    <a:pt x="2385586" y="43591"/>
                  </a:cubicBezTo>
                  <a:lnTo>
                    <a:pt x="2385586" y="671055"/>
                  </a:lnTo>
                  <a:cubicBezTo>
                    <a:pt x="2385586" y="682616"/>
                    <a:pt x="2380993" y="693704"/>
                    <a:pt x="2372819" y="701879"/>
                  </a:cubicBezTo>
                  <a:cubicBezTo>
                    <a:pt x="2364643" y="710054"/>
                    <a:pt x="2353556" y="714646"/>
                    <a:pt x="2341995" y="714646"/>
                  </a:cubicBezTo>
                  <a:lnTo>
                    <a:pt x="43591" y="714646"/>
                  </a:lnTo>
                  <a:cubicBezTo>
                    <a:pt x="32030" y="714646"/>
                    <a:pt x="20942" y="710054"/>
                    <a:pt x="12768" y="701879"/>
                  </a:cubicBezTo>
                  <a:cubicBezTo>
                    <a:pt x="4593" y="693704"/>
                    <a:pt x="0" y="682616"/>
                    <a:pt x="0" y="671055"/>
                  </a:cubicBezTo>
                  <a:lnTo>
                    <a:pt x="0" y="43591"/>
                  </a:lnTo>
                  <a:cubicBezTo>
                    <a:pt x="0" y="32030"/>
                    <a:pt x="4593" y="20942"/>
                    <a:pt x="12768" y="12768"/>
                  </a:cubicBezTo>
                  <a:cubicBezTo>
                    <a:pt x="20942" y="4593"/>
                    <a:pt x="32030" y="0"/>
                    <a:pt x="43591" y="0"/>
                  </a:cubicBezTo>
                  <a:close/>
                </a:path>
              </a:pathLst>
            </a:custGeom>
            <a:solidFill>
              <a:srgbClr val="03578B">
                <a:alpha val="55686"/>
              </a:srgbClr>
            </a:solidFill>
          </p:spPr>
          <p:txBody>
            <a:bodyPr/>
            <a:lstStyle/>
            <a:p>
              <a:endParaRPr lang="en-US"/>
            </a:p>
          </p:txBody>
        </p:sp>
        <p:sp>
          <p:nvSpPr>
            <p:cNvPr id="22" name="TextBox 22"/>
            <p:cNvSpPr txBox="1"/>
            <p:nvPr/>
          </p:nvSpPr>
          <p:spPr>
            <a:xfrm>
              <a:off x="0" y="66675"/>
              <a:ext cx="2385586" cy="647971"/>
            </a:xfrm>
            <a:prstGeom prst="rect">
              <a:avLst/>
            </a:prstGeom>
          </p:spPr>
          <p:txBody>
            <a:bodyPr lIns="50800" tIns="50800" rIns="50800" bIns="50800" rtlCol="0" anchor="ctr"/>
            <a:lstStyle/>
            <a:p>
              <a:pPr algn="ctr">
                <a:lnSpc>
                  <a:spcPts val="1944"/>
                </a:lnSpc>
              </a:pPr>
              <a:endParaRPr/>
            </a:p>
          </p:txBody>
        </p:sp>
      </p:grpSp>
      <p:grpSp>
        <p:nvGrpSpPr>
          <p:cNvPr id="23" name="Group 23"/>
          <p:cNvGrpSpPr/>
          <p:nvPr/>
        </p:nvGrpSpPr>
        <p:grpSpPr>
          <a:xfrm>
            <a:off x="9810650" y="8535918"/>
            <a:ext cx="5616245" cy="382768"/>
            <a:chOff x="0" y="0"/>
            <a:chExt cx="1479176" cy="100811"/>
          </a:xfrm>
        </p:grpSpPr>
        <p:sp>
          <p:nvSpPr>
            <p:cNvPr id="24" name="Freeform 24"/>
            <p:cNvSpPr/>
            <p:nvPr/>
          </p:nvSpPr>
          <p:spPr>
            <a:xfrm>
              <a:off x="0" y="0"/>
              <a:ext cx="1479176" cy="100811"/>
            </a:xfrm>
            <a:custGeom>
              <a:avLst/>
              <a:gdLst/>
              <a:ahLst/>
              <a:cxnLst/>
              <a:rect l="l" t="t" r="r" b="b"/>
              <a:pathLst>
                <a:path w="1479176" h="100811">
                  <a:moveTo>
                    <a:pt x="50406" y="0"/>
                  </a:moveTo>
                  <a:lnTo>
                    <a:pt x="1428770" y="0"/>
                  </a:lnTo>
                  <a:cubicBezTo>
                    <a:pt x="1456608" y="0"/>
                    <a:pt x="1479176" y="22567"/>
                    <a:pt x="1479176" y="50406"/>
                  </a:cubicBezTo>
                  <a:lnTo>
                    <a:pt x="1479176" y="50406"/>
                  </a:lnTo>
                  <a:cubicBezTo>
                    <a:pt x="1479176" y="78244"/>
                    <a:pt x="1456608" y="100811"/>
                    <a:pt x="1428770" y="100811"/>
                  </a:cubicBezTo>
                  <a:lnTo>
                    <a:pt x="50406" y="100811"/>
                  </a:lnTo>
                  <a:cubicBezTo>
                    <a:pt x="22567" y="100811"/>
                    <a:pt x="0" y="78244"/>
                    <a:pt x="0" y="50406"/>
                  </a:cubicBezTo>
                  <a:lnTo>
                    <a:pt x="0" y="50406"/>
                  </a:lnTo>
                  <a:cubicBezTo>
                    <a:pt x="0" y="22567"/>
                    <a:pt x="22567" y="0"/>
                    <a:pt x="50406" y="0"/>
                  </a:cubicBezTo>
                  <a:close/>
                </a:path>
              </a:pathLst>
            </a:custGeom>
            <a:solidFill>
              <a:srgbClr val="03578B">
                <a:alpha val="55686"/>
              </a:srgbClr>
            </a:solidFill>
          </p:spPr>
          <p:txBody>
            <a:bodyPr/>
            <a:lstStyle/>
            <a:p>
              <a:endParaRPr lang="en-US"/>
            </a:p>
          </p:txBody>
        </p:sp>
        <p:sp>
          <p:nvSpPr>
            <p:cNvPr id="25" name="TextBox 25"/>
            <p:cNvSpPr txBox="1"/>
            <p:nvPr/>
          </p:nvSpPr>
          <p:spPr>
            <a:xfrm>
              <a:off x="0" y="66675"/>
              <a:ext cx="1479176" cy="34136"/>
            </a:xfrm>
            <a:prstGeom prst="rect">
              <a:avLst/>
            </a:prstGeom>
          </p:spPr>
          <p:txBody>
            <a:bodyPr lIns="50800" tIns="50800" rIns="50800" bIns="50800" rtlCol="0" anchor="ctr"/>
            <a:lstStyle/>
            <a:p>
              <a:pPr algn="ctr">
                <a:lnSpc>
                  <a:spcPts val="1944"/>
                </a:lnSpc>
              </a:pPr>
              <a:endParaRPr/>
            </a:p>
          </p:txBody>
        </p:sp>
      </p:grpSp>
      <p:sp>
        <p:nvSpPr>
          <p:cNvPr id="26" name="TextBox 26"/>
          <p:cNvSpPr txBox="1"/>
          <p:nvPr/>
        </p:nvSpPr>
        <p:spPr>
          <a:xfrm>
            <a:off x="922590" y="15919"/>
            <a:ext cx="8699828" cy="679406"/>
          </a:xfrm>
          <a:prstGeom prst="rect">
            <a:avLst/>
          </a:prstGeom>
        </p:spPr>
        <p:txBody>
          <a:bodyPr lIns="0" tIns="0" rIns="0" bIns="0" rtlCol="0" anchor="t">
            <a:spAutoFit/>
          </a:bodyPr>
          <a:lstStyle/>
          <a:p>
            <a:pPr algn="ctr">
              <a:lnSpc>
                <a:spcPts val="5600"/>
              </a:lnSpc>
              <a:spcBef>
                <a:spcPct val="0"/>
              </a:spcBef>
            </a:pPr>
            <a:r>
              <a:rPr lang="en-US" sz="4000" spc="20">
                <a:solidFill>
                  <a:srgbClr val="01426A"/>
                </a:solidFill>
                <a:latin typeface="Playfair Display"/>
                <a:ea typeface="Playfair Display"/>
                <a:cs typeface="Playfair Display"/>
                <a:sym typeface="Playfair Display"/>
              </a:rPr>
              <a:t>Referral Project - Email Example</a:t>
            </a:r>
          </a:p>
        </p:txBody>
      </p:sp>
      <p:sp>
        <p:nvSpPr>
          <p:cNvPr id="27" name="Freeform 27"/>
          <p:cNvSpPr/>
          <p:nvPr/>
        </p:nvSpPr>
        <p:spPr>
          <a:xfrm rot="2227242">
            <a:off x="9228678" y="216715"/>
            <a:ext cx="637720" cy="669522"/>
          </a:xfrm>
          <a:custGeom>
            <a:avLst/>
            <a:gdLst/>
            <a:ahLst/>
            <a:cxnLst/>
            <a:rect l="l" t="t" r="r" b="b"/>
            <a:pathLst>
              <a:path w="637720" h="669522">
                <a:moveTo>
                  <a:pt x="0" y="0"/>
                </a:moveTo>
                <a:lnTo>
                  <a:pt x="637719" y="0"/>
                </a:lnTo>
                <a:lnTo>
                  <a:pt x="637719" y="669522"/>
                </a:lnTo>
                <a:lnTo>
                  <a:pt x="0" y="6695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TextBox 28"/>
          <p:cNvSpPr txBox="1"/>
          <p:nvPr/>
        </p:nvSpPr>
        <p:spPr>
          <a:xfrm>
            <a:off x="17259300" y="9800824"/>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grpSp>
        <p:nvGrpSpPr>
          <p:cNvPr id="3" name="Group 3"/>
          <p:cNvGrpSpPr/>
          <p:nvPr/>
        </p:nvGrpSpPr>
        <p:grpSpPr>
          <a:xfrm>
            <a:off x="915399" y="1028700"/>
            <a:ext cx="14416807" cy="8229600"/>
            <a:chOff x="0" y="0"/>
            <a:chExt cx="3797019" cy="2167467"/>
          </a:xfrm>
        </p:grpSpPr>
        <p:sp>
          <p:nvSpPr>
            <p:cNvPr id="4" name="Freeform 4"/>
            <p:cNvSpPr/>
            <p:nvPr/>
          </p:nvSpPr>
          <p:spPr>
            <a:xfrm>
              <a:off x="0" y="0"/>
              <a:ext cx="3797019" cy="2167467"/>
            </a:xfrm>
            <a:custGeom>
              <a:avLst/>
              <a:gdLst/>
              <a:ahLst/>
              <a:cxnLst/>
              <a:rect l="l" t="t" r="r" b="b"/>
              <a:pathLst>
                <a:path w="3797019" h="2167467">
                  <a:moveTo>
                    <a:pt x="27387" y="0"/>
                  </a:moveTo>
                  <a:lnTo>
                    <a:pt x="3769632" y="0"/>
                  </a:lnTo>
                  <a:cubicBezTo>
                    <a:pt x="3776895" y="0"/>
                    <a:pt x="3783861" y="2885"/>
                    <a:pt x="3788997" y="8022"/>
                  </a:cubicBezTo>
                  <a:cubicBezTo>
                    <a:pt x="3794134" y="13158"/>
                    <a:pt x="3797019" y="20124"/>
                    <a:pt x="3797019" y="27387"/>
                  </a:cubicBezTo>
                  <a:lnTo>
                    <a:pt x="3797019" y="2140079"/>
                  </a:lnTo>
                  <a:cubicBezTo>
                    <a:pt x="3797019" y="2155205"/>
                    <a:pt x="3784757" y="2167467"/>
                    <a:pt x="3769632" y="2167467"/>
                  </a:cubicBezTo>
                  <a:lnTo>
                    <a:pt x="27387" y="2167467"/>
                  </a:lnTo>
                  <a:cubicBezTo>
                    <a:pt x="12262" y="2167467"/>
                    <a:pt x="0" y="2155205"/>
                    <a:pt x="0" y="2140079"/>
                  </a:cubicBezTo>
                  <a:lnTo>
                    <a:pt x="0" y="27387"/>
                  </a:lnTo>
                  <a:cubicBezTo>
                    <a:pt x="0" y="12262"/>
                    <a:pt x="12262" y="0"/>
                    <a:pt x="27387" y="0"/>
                  </a:cubicBezTo>
                  <a:close/>
                </a:path>
              </a:pathLst>
            </a:custGeom>
            <a:solidFill>
              <a:srgbClr val="50799D"/>
            </a:solidFill>
          </p:spPr>
          <p:txBody>
            <a:bodyPr/>
            <a:lstStyle/>
            <a:p>
              <a:endParaRPr lang="en-US"/>
            </a:p>
          </p:txBody>
        </p:sp>
        <p:sp>
          <p:nvSpPr>
            <p:cNvPr id="5" name="TextBox 5"/>
            <p:cNvSpPr txBox="1"/>
            <p:nvPr/>
          </p:nvSpPr>
          <p:spPr>
            <a:xfrm>
              <a:off x="0" y="66675"/>
              <a:ext cx="3797019" cy="2100792"/>
            </a:xfrm>
            <a:prstGeom prst="rect">
              <a:avLst/>
            </a:prstGeom>
          </p:spPr>
          <p:txBody>
            <a:bodyPr lIns="50800" tIns="50800" rIns="50800" bIns="50800" rtlCol="0" anchor="ctr"/>
            <a:lstStyle/>
            <a:p>
              <a:pPr algn="ctr">
                <a:lnSpc>
                  <a:spcPts val="1944"/>
                </a:lnSpc>
              </a:pPr>
              <a:endParaRPr/>
            </a:p>
          </p:txBody>
        </p:sp>
      </p:grpSp>
      <p:sp>
        <p:nvSpPr>
          <p:cNvPr id="6" name="Freeform 6"/>
          <p:cNvSpPr/>
          <p:nvPr/>
        </p:nvSpPr>
        <p:spPr>
          <a:xfrm>
            <a:off x="1351171" y="1457596"/>
            <a:ext cx="13346422" cy="7371808"/>
          </a:xfrm>
          <a:custGeom>
            <a:avLst/>
            <a:gdLst/>
            <a:ahLst/>
            <a:cxnLst/>
            <a:rect l="l" t="t" r="r" b="b"/>
            <a:pathLst>
              <a:path w="13346422" h="7371808">
                <a:moveTo>
                  <a:pt x="0" y="0"/>
                </a:moveTo>
                <a:lnTo>
                  <a:pt x="13346422" y="0"/>
                </a:lnTo>
                <a:lnTo>
                  <a:pt x="13346422" y="7371808"/>
                </a:lnTo>
                <a:lnTo>
                  <a:pt x="0" y="7371808"/>
                </a:lnTo>
                <a:lnTo>
                  <a:pt x="0" y="0"/>
                </a:lnTo>
                <a:close/>
              </a:path>
            </a:pathLst>
          </a:custGeom>
          <a:blipFill>
            <a:blip r:embed="rId2"/>
            <a:stretch>
              <a:fillRect t="-1937" b="-1937"/>
            </a:stretch>
          </a:blipFill>
        </p:spPr>
        <p:txBody>
          <a:bodyPr/>
          <a:lstStyle/>
          <a:p>
            <a:endParaRPr lang="en-US"/>
          </a:p>
        </p:txBody>
      </p:sp>
      <p:sp>
        <p:nvSpPr>
          <p:cNvPr id="7" name="Freeform 7"/>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3"/>
            <a:stretch>
              <a:fillRect/>
            </a:stretch>
          </a:blipFill>
        </p:spPr>
        <p:txBody>
          <a:bodyPr/>
          <a:lstStyle/>
          <a:p>
            <a:endParaRPr lang="en-US"/>
          </a:p>
        </p:txBody>
      </p:sp>
      <p:grpSp>
        <p:nvGrpSpPr>
          <p:cNvPr id="8" name="Group 8"/>
          <p:cNvGrpSpPr/>
          <p:nvPr/>
        </p:nvGrpSpPr>
        <p:grpSpPr>
          <a:xfrm>
            <a:off x="1462493" y="1705951"/>
            <a:ext cx="2193099" cy="461635"/>
            <a:chOff x="0" y="0"/>
            <a:chExt cx="577606" cy="121583"/>
          </a:xfrm>
        </p:grpSpPr>
        <p:sp>
          <p:nvSpPr>
            <p:cNvPr id="9" name="Freeform 9"/>
            <p:cNvSpPr/>
            <p:nvPr/>
          </p:nvSpPr>
          <p:spPr>
            <a:xfrm>
              <a:off x="0" y="0"/>
              <a:ext cx="577606" cy="121583"/>
            </a:xfrm>
            <a:custGeom>
              <a:avLst/>
              <a:gdLst/>
              <a:ahLst/>
              <a:cxnLst/>
              <a:rect l="l" t="t" r="r" b="b"/>
              <a:pathLst>
                <a:path w="577606" h="121583">
                  <a:moveTo>
                    <a:pt x="60791" y="0"/>
                  </a:moveTo>
                  <a:lnTo>
                    <a:pt x="516815" y="0"/>
                  </a:lnTo>
                  <a:cubicBezTo>
                    <a:pt x="550389" y="0"/>
                    <a:pt x="577606" y="27217"/>
                    <a:pt x="577606" y="60791"/>
                  </a:cubicBezTo>
                  <a:lnTo>
                    <a:pt x="577606" y="60791"/>
                  </a:lnTo>
                  <a:cubicBezTo>
                    <a:pt x="577606" y="94366"/>
                    <a:pt x="550389" y="121583"/>
                    <a:pt x="516815" y="121583"/>
                  </a:cubicBezTo>
                  <a:lnTo>
                    <a:pt x="60791" y="121583"/>
                  </a:lnTo>
                  <a:cubicBezTo>
                    <a:pt x="27217" y="121583"/>
                    <a:pt x="0" y="94366"/>
                    <a:pt x="0" y="60791"/>
                  </a:cubicBezTo>
                  <a:lnTo>
                    <a:pt x="0" y="60791"/>
                  </a:lnTo>
                  <a:cubicBezTo>
                    <a:pt x="0" y="27217"/>
                    <a:pt x="27217" y="0"/>
                    <a:pt x="60791" y="0"/>
                  </a:cubicBezTo>
                  <a:close/>
                </a:path>
              </a:pathLst>
            </a:custGeom>
            <a:solidFill>
              <a:srgbClr val="678EB2">
                <a:alpha val="42745"/>
              </a:srgbClr>
            </a:solidFill>
            <a:ln cap="rnd">
              <a:noFill/>
              <a:prstDash val="solid"/>
              <a:round/>
            </a:ln>
          </p:spPr>
          <p:txBody>
            <a:bodyPr/>
            <a:lstStyle/>
            <a:p>
              <a:endParaRPr lang="en-US"/>
            </a:p>
          </p:txBody>
        </p:sp>
        <p:sp>
          <p:nvSpPr>
            <p:cNvPr id="10" name="TextBox 10"/>
            <p:cNvSpPr txBox="1"/>
            <p:nvPr/>
          </p:nvSpPr>
          <p:spPr>
            <a:xfrm>
              <a:off x="0" y="66675"/>
              <a:ext cx="577606" cy="54908"/>
            </a:xfrm>
            <a:prstGeom prst="rect">
              <a:avLst/>
            </a:prstGeom>
          </p:spPr>
          <p:txBody>
            <a:bodyPr lIns="50800" tIns="50800" rIns="50800" bIns="50800" rtlCol="0" anchor="ctr"/>
            <a:lstStyle/>
            <a:p>
              <a:pPr marL="0" lvl="0" indent="0" algn="ctr">
                <a:lnSpc>
                  <a:spcPts val="1944"/>
                </a:lnSpc>
                <a:spcBef>
                  <a:spcPct val="0"/>
                </a:spcBef>
              </a:pPr>
              <a:endParaRPr/>
            </a:p>
          </p:txBody>
        </p:sp>
      </p:grpSp>
      <p:grpSp>
        <p:nvGrpSpPr>
          <p:cNvPr id="11" name="Group 11"/>
          <p:cNvGrpSpPr/>
          <p:nvPr/>
        </p:nvGrpSpPr>
        <p:grpSpPr>
          <a:xfrm>
            <a:off x="1406832" y="2167585"/>
            <a:ext cx="13073617" cy="763544"/>
            <a:chOff x="0" y="0"/>
            <a:chExt cx="3443257" cy="201098"/>
          </a:xfrm>
        </p:grpSpPr>
        <p:sp>
          <p:nvSpPr>
            <p:cNvPr id="12" name="Freeform 12"/>
            <p:cNvSpPr/>
            <p:nvPr/>
          </p:nvSpPr>
          <p:spPr>
            <a:xfrm>
              <a:off x="0" y="0"/>
              <a:ext cx="3443257" cy="201098"/>
            </a:xfrm>
            <a:custGeom>
              <a:avLst/>
              <a:gdLst/>
              <a:ahLst/>
              <a:cxnLst/>
              <a:rect l="l" t="t" r="r" b="b"/>
              <a:pathLst>
                <a:path w="3443257" h="201098">
                  <a:moveTo>
                    <a:pt x="30201" y="0"/>
                  </a:moveTo>
                  <a:lnTo>
                    <a:pt x="3413056" y="0"/>
                  </a:lnTo>
                  <a:cubicBezTo>
                    <a:pt x="3421066" y="0"/>
                    <a:pt x="3428748" y="3182"/>
                    <a:pt x="3434412" y="8846"/>
                  </a:cubicBezTo>
                  <a:cubicBezTo>
                    <a:pt x="3440075" y="14510"/>
                    <a:pt x="3443257" y="22191"/>
                    <a:pt x="3443257" y="30201"/>
                  </a:cubicBezTo>
                  <a:lnTo>
                    <a:pt x="3443257" y="170897"/>
                  </a:lnTo>
                  <a:cubicBezTo>
                    <a:pt x="3443257" y="178907"/>
                    <a:pt x="3440075" y="186588"/>
                    <a:pt x="3434412" y="192252"/>
                  </a:cubicBezTo>
                  <a:cubicBezTo>
                    <a:pt x="3428748" y="197916"/>
                    <a:pt x="3421066" y="201098"/>
                    <a:pt x="3413056" y="201098"/>
                  </a:cubicBezTo>
                  <a:lnTo>
                    <a:pt x="30201" y="201098"/>
                  </a:lnTo>
                  <a:cubicBezTo>
                    <a:pt x="13522" y="201098"/>
                    <a:pt x="0" y="187576"/>
                    <a:pt x="0" y="170897"/>
                  </a:cubicBezTo>
                  <a:lnTo>
                    <a:pt x="0" y="30201"/>
                  </a:lnTo>
                  <a:cubicBezTo>
                    <a:pt x="0" y="13522"/>
                    <a:pt x="13522" y="0"/>
                    <a:pt x="30201" y="0"/>
                  </a:cubicBezTo>
                  <a:close/>
                </a:path>
              </a:pathLst>
            </a:custGeom>
            <a:solidFill>
              <a:srgbClr val="678EB2">
                <a:alpha val="42745"/>
              </a:srgbClr>
            </a:solidFill>
            <a:ln cap="rnd">
              <a:noFill/>
              <a:prstDash val="solid"/>
              <a:round/>
            </a:ln>
          </p:spPr>
          <p:txBody>
            <a:bodyPr/>
            <a:lstStyle/>
            <a:p>
              <a:endParaRPr lang="en-US"/>
            </a:p>
          </p:txBody>
        </p:sp>
        <p:sp>
          <p:nvSpPr>
            <p:cNvPr id="13" name="TextBox 13"/>
            <p:cNvSpPr txBox="1"/>
            <p:nvPr/>
          </p:nvSpPr>
          <p:spPr>
            <a:xfrm>
              <a:off x="0" y="66675"/>
              <a:ext cx="3443257" cy="134423"/>
            </a:xfrm>
            <a:prstGeom prst="rect">
              <a:avLst/>
            </a:prstGeom>
          </p:spPr>
          <p:txBody>
            <a:bodyPr lIns="50800" tIns="50800" rIns="50800" bIns="50800" rtlCol="0" anchor="ctr"/>
            <a:lstStyle/>
            <a:p>
              <a:pPr marL="0" lvl="0" indent="0" algn="ctr">
                <a:lnSpc>
                  <a:spcPts val="1944"/>
                </a:lnSpc>
                <a:spcBef>
                  <a:spcPct val="0"/>
                </a:spcBef>
              </a:pPr>
              <a:endParaRPr/>
            </a:p>
          </p:txBody>
        </p:sp>
      </p:grpSp>
      <p:grpSp>
        <p:nvGrpSpPr>
          <p:cNvPr id="14" name="Group 14"/>
          <p:cNvGrpSpPr/>
          <p:nvPr/>
        </p:nvGrpSpPr>
        <p:grpSpPr>
          <a:xfrm>
            <a:off x="1462493" y="2931129"/>
            <a:ext cx="7959051" cy="357647"/>
            <a:chOff x="0" y="0"/>
            <a:chExt cx="2096211" cy="94195"/>
          </a:xfrm>
        </p:grpSpPr>
        <p:sp>
          <p:nvSpPr>
            <p:cNvPr id="15" name="Freeform 15"/>
            <p:cNvSpPr/>
            <p:nvPr/>
          </p:nvSpPr>
          <p:spPr>
            <a:xfrm>
              <a:off x="0" y="0"/>
              <a:ext cx="2096211" cy="94195"/>
            </a:xfrm>
            <a:custGeom>
              <a:avLst/>
              <a:gdLst/>
              <a:ahLst/>
              <a:cxnLst/>
              <a:rect l="l" t="t" r="r" b="b"/>
              <a:pathLst>
                <a:path w="2096211" h="94195">
                  <a:moveTo>
                    <a:pt x="47097" y="0"/>
                  </a:moveTo>
                  <a:lnTo>
                    <a:pt x="2049113" y="0"/>
                  </a:lnTo>
                  <a:cubicBezTo>
                    <a:pt x="2061605" y="0"/>
                    <a:pt x="2073584" y="4962"/>
                    <a:pt x="2082416" y="13795"/>
                  </a:cubicBezTo>
                  <a:cubicBezTo>
                    <a:pt x="2091249" y="22627"/>
                    <a:pt x="2096211" y="34606"/>
                    <a:pt x="2096211" y="47097"/>
                  </a:cubicBezTo>
                  <a:lnTo>
                    <a:pt x="2096211" y="47097"/>
                  </a:lnTo>
                  <a:cubicBezTo>
                    <a:pt x="2096211" y="59589"/>
                    <a:pt x="2091249" y="71568"/>
                    <a:pt x="2082416" y="80400"/>
                  </a:cubicBezTo>
                  <a:cubicBezTo>
                    <a:pt x="2073584" y="89233"/>
                    <a:pt x="2061605" y="94195"/>
                    <a:pt x="2049113" y="94195"/>
                  </a:cubicBezTo>
                  <a:lnTo>
                    <a:pt x="47097" y="94195"/>
                  </a:lnTo>
                  <a:cubicBezTo>
                    <a:pt x="34606" y="94195"/>
                    <a:pt x="22627" y="89233"/>
                    <a:pt x="13795" y="80400"/>
                  </a:cubicBezTo>
                  <a:cubicBezTo>
                    <a:pt x="4962" y="71568"/>
                    <a:pt x="0" y="59589"/>
                    <a:pt x="0" y="47097"/>
                  </a:cubicBezTo>
                  <a:lnTo>
                    <a:pt x="0" y="47097"/>
                  </a:lnTo>
                  <a:cubicBezTo>
                    <a:pt x="0" y="34606"/>
                    <a:pt x="4962" y="22627"/>
                    <a:pt x="13795" y="13795"/>
                  </a:cubicBezTo>
                  <a:cubicBezTo>
                    <a:pt x="22627" y="4962"/>
                    <a:pt x="34606" y="0"/>
                    <a:pt x="47097" y="0"/>
                  </a:cubicBezTo>
                  <a:close/>
                </a:path>
              </a:pathLst>
            </a:custGeom>
            <a:solidFill>
              <a:srgbClr val="678EB2">
                <a:alpha val="42745"/>
              </a:srgbClr>
            </a:solidFill>
            <a:ln cap="rnd">
              <a:noFill/>
              <a:prstDash val="solid"/>
              <a:round/>
            </a:ln>
          </p:spPr>
          <p:txBody>
            <a:bodyPr/>
            <a:lstStyle/>
            <a:p>
              <a:endParaRPr lang="en-US"/>
            </a:p>
          </p:txBody>
        </p:sp>
        <p:sp>
          <p:nvSpPr>
            <p:cNvPr id="16" name="TextBox 16"/>
            <p:cNvSpPr txBox="1"/>
            <p:nvPr/>
          </p:nvSpPr>
          <p:spPr>
            <a:xfrm>
              <a:off x="0" y="66675"/>
              <a:ext cx="2096211" cy="27520"/>
            </a:xfrm>
            <a:prstGeom prst="rect">
              <a:avLst/>
            </a:prstGeom>
          </p:spPr>
          <p:txBody>
            <a:bodyPr lIns="50800" tIns="50800" rIns="50800" bIns="50800" rtlCol="0" anchor="ctr"/>
            <a:lstStyle/>
            <a:p>
              <a:pPr marL="0" lvl="0" indent="0" algn="ctr">
                <a:lnSpc>
                  <a:spcPts val="1944"/>
                </a:lnSpc>
                <a:spcBef>
                  <a:spcPct val="0"/>
                </a:spcBef>
              </a:pPr>
              <a:endParaRPr/>
            </a:p>
          </p:txBody>
        </p:sp>
      </p:grpSp>
      <p:grpSp>
        <p:nvGrpSpPr>
          <p:cNvPr id="17" name="Group 17"/>
          <p:cNvGrpSpPr/>
          <p:nvPr/>
        </p:nvGrpSpPr>
        <p:grpSpPr>
          <a:xfrm>
            <a:off x="1462493" y="3482999"/>
            <a:ext cx="10896272" cy="439021"/>
            <a:chOff x="0" y="0"/>
            <a:chExt cx="2869800" cy="115627"/>
          </a:xfrm>
        </p:grpSpPr>
        <p:sp>
          <p:nvSpPr>
            <p:cNvPr id="18" name="Freeform 18"/>
            <p:cNvSpPr/>
            <p:nvPr/>
          </p:nvSpPr>
          <p:spPr>
            <a:xfrm>
              <a:off x="0" y="0"/>
              <a:ext cx="2869800" cy="115627"/>
            </a:xfrm>
            <a:custGeom>
              <a:avLst/>
              <a:gdLst/>
              <a:ahLst/>
              <a:cxnLst/>
              <a:rect l="l" t="t" r="r" b="b"/>
              <a:pathLst>
                <a:path w="2869800" h="115627">
                  <a:moveTo>
                    <a:pt x="36236" y="0"/>
                  </a:moveTo>
                  <a:lnTo>
                    <a:pt x="2833564" y="0"/>
                  </a:lnTo>
                  <a:cubicBezTo>
                    <a:pt x="2843175" y="0"/>
                    <a:pt x="2852391" y="3818"/>
                    <a:pt x="2859187" y="10613"/>
                  </a:cubicBezTo>
                  <a:cubicBezTo>
                    <a:pt x="2865982" y="17409"/>
                    <a:pt x="2869800" y="26626"/>
                    <a:pt x="2869800" y="36236"/>
                  </a:cubicBezTo>
                  <a:lnTo>
                    <a:pt x="2869800" y="79391"/>
                  </a:lnTo>
                  <a:cubicBezTo>
                    <a:pt x="2869800" y="99404"/>
                    <a:pt x="2853577" y="115627"/>
                    <a:pt x="2833564" y="115627"/>
                  </a:cubicBezTo>
                  <a:lnTo>
                    <a:pt x="36236" y="115627"/>
                  </a:lnTo>
                  <a:cubicBezTo>
                    <a:pt x="16223" y="115627"/>
                    <a:pt x="0" y="99404"/>
                    <a:pt x="0" y="79391"/>
                  </a:cubicBezTo>
                  <a:lnTo>
                    <a:pt x="0" y="36236"/>
                  </a:lnTo>
                  <a:cubicBezTo>
                    <a:pt x="0" y="16223"/>
                    <a:pt x="16223" y="0"/>
                    <a:pt x="36236" y="0"/>
                  </a:cubicBezTo>
                  <a:close/>
                </a:path>
              </a:pathLst>
            </a:custGeom>
            <a:solidFill>
              <a:srgbClr val="678EB2">
                <a:alpha val="42745"/>
              </a:srgbClr>
            </a:solidFill>
            <a:ln cap="rnd">
              <a:noFill/>
              <a:prstDash val="solid"/>
              <a:round/>
            </a:ln>
          </p:spPr>
          <p:txBody>
            <a:bodyPr/>
            <a:lstStyle/>
            <a:p>
              <a:endParaRPr lang="en-US"/>
            </a:p>
          </p:txBody>
        </p:sp>
        <p:sp>
          <p:nvSpPr>
            <p:cNvPr id="19" name="TextBox 19"/>
            <p:cNvSpPr txBox="1"/>
            <p:nvPr/>
          </p:nvSpPr>
          <p:spPr>
            <a:xfrm>
              <a:off x="0" y="66675"/>
              <a:ext cx="2869800" cy="48952"/>
            </a:xfrm>
            <a:prstGeom prst="rect">
              <a:avLst/>
            </a:prstGeom>
          </p:spPr>
          <p:txBody>
            <a:bodyPr lIns="50800" tIns="50800" rIns="50800" bIns="50800" rtlCol="0" anchor="ctr"/>
            <a:lstStyle/>
            <a:p>
              <a:pPr marL="0" lvl="0" indent="0" algn="ctr">
                <a:lnSpc>
                  <a:spcPts val="1944"/>
                </a:lnSpc>
                <a:spcBef>
                  <a:spcPct val="0"/>
                </a:spcBef>
              </a:pPr>
              <a:endParaRPr/>
            </a:p>
          </p:txBody>
        </p:sp>
      </p:grpSp>
      <p:grpSp>
        <p:nvGrpSpPr>
          <p:cNvPr id="20" name="Group 20"/>
          <p:cNvGrpSpPr/>
          <p:nvPr/>
        </p:nvGrpSpPr>
        <p:grpSpPr>
          <a:xfrm>
            <a:off x="1351171" y="4153503"/>
            <a:ext cx="13014630" cy="2607533"/>
            <a:chOff x="0" y="0"/>
            <a:chExt cx="3427721" cy="686758"/>
          </a:xfrm>
        </p:grpSpPr>
        <p:sp>
          <p:nvSpPr>
            <p:cNvPr id="21" name="Freeform 21"/>
            <p:cNvSpPr/>
            <p:nvPr/>
          </p:nvSpPr>
          <p:spPr>
            <a:xfrm>
              <a:off x="0" y="0"/>
              <a:ext cx="3427721" cy="686758"/>
            </a:xfrm>
            <a:custGeom>
              <a:avLst/>
              <a:gdLst/>
              <a:ahLst/>
              <a:cxnLst/>
              <a:rect l="l" t="t" r="r" b="b"/>
              <a:pathLst>
                <a:path w="3427721" h="686758">
                  <a:moveTo>
                    <a:pt x="30338" y="0"/>
                  </a:moveTo>
                  <a:lnTo>
                    <a:pt x="3397383" y="0"/>
                  </a:lnTo>
                  <a:cubicBezTo>
                    <a:pt x="3405429" y="0"/>
                    <a:pt x="3413146" y="3196"/>
                    <a:pt x="3418836" y="8886"/>
                  </a:cubicBezTo>
                  <a:cubicBezTo>
                    <a:pt x="3424525" y="14575"/>
                    <a:pt x="3427721" y="22292"/>
                    <a:pt x="3427721" y="30338"/>
                  </a:cubicBezTo>
                  <a:lnTo>
                    <a:pt x="3427721" y="656420"/>
                  </a:lnTo>
                  <a:cubicBezTo>
                    <a:pt x="3427721" y="664466"/>
                    <a:pt x="3424525" y="672182"/>
                    <a:pt x="3418836" y="677872"/>
                  </a:cubicBezTo>
                  <a:cubicBezTo>
                    <a:pt x="3413146" y="683561"/>
                    <a:pt x="3405429" y="686758"/>
                    <a:pt x="3397383" y="686758"/>
                  </a:cubicBezTo>
                  <a:lnTo>
                    <a:pt x="30338" y="686758"/>
                  </a:lnTo>
                  <a:cubicBezTo>
                    <a:pt x="22292" y="686758"/>
                    <a:pt x="14575" y="683561"/>
                    <a:pt x="8886" y="677872"/>
                  </a:cubicBezTo>
                  <a:cubicBezTo>
                    <a:pt x="3196" y="672182"/>
                    <a:pt x="0" y="664466"/>
                    <a:pt x="0" y="656420"/>
                  </a:cubicBezTo>
                  <a:lnTo>
                    <a:pt x="0" y="30338"/>
                  </a:lnTo>
                  <a:cubicBezTo>
                    <a:pt x="0" y="22292"/>
                    <a:pt x="3196" y="14575"/>
                    <a:pt x="8886" y="8886"/>
                  </a:cubicBezTo>
                  <a:cubicBezTo>
                    <a:pt x="14575" y="3196"/>
                    <a:pt x="22292" y="0"/>
                    <a:pt x="30338" y="0"/>
                  </a:cubicBezTo>
                  <a:close/>
                </a:path>
              </a:pathLst>
            </a:custGeom>
            <a:solidFill>
              <a:srgbClr val="678EB2">
                <a:alpha val="42745"/>
              </a:srgbClr>
            </a:solidFill>
            <a:ln cap="rnd">
              <a:noFill/>
              <a:prstDash val="solid"/>
              <a:round/>
            </a:ln>
          </p:spPr>
          <p:txBody>
            <a:bodyPr/>
            <a:lstStyle/>
            <a:p>
              <a:endParaRPr lang="en-US"/>
            </a:p>
          </p:txBody>
        </p:sp>
        <p:sp>
          <p:nvSpPr>
            <p:cNvPr id="22" name="TextBox 22"/>
            <p:cNvSpPr txBox="1"/>
            <p:nvPr/>
          </p:nvSpPr>
          <p:spPr>
            <a:xfrm>
              <a:off x="0" y="66675"/>
              <a:ext cx="3427721" cy="620083"/>
            </a:xfrm>
            <a:prstGeom prst="rect">
              <a:avLst/>
            </a:prstGeom>
          </p:spPr>
          <p:txBody>
            <a:bodyPr lIns="50800" tIns="50800" rIns="50800" bIns="50800" rtlCol="0" anchor="ctr"/>
            <a:lstStyle/>
            <a:p>
              <a:pPr marL="0" lvl="0" indent="0" algn="ctr">
                <a:lnSpc>
                  <a:spcPts val="1944"/>
                </a:lnSpc>
                <a:spcBef>
                  <a:spcPct val="0"/>
                </a:spcBef>
              </a:pPr>
              <a:endParaRPr/>
            </a:p>
          </p:txBody>
        </p:sp>
      </p:grpSp>
      <p:grpSp>
        <p:nvGrpSpPr>
          <p:cNvPr id="23" name="Group 23"/>
          <p:cNvGrpSpPr/>
          <p:nvPr/>
        </p:nvGrpSpPr>
        <p:grpSpPr>
          <a:xfrm>
            <a:off x="1462493" y="6951536"/>
            <a:ext cx="2347748" cy="548455"/>
            <a:chOff x="0" y="0"/>
            <a:chExt cx="618337" cy="144449"/>
          </a:xfrm>
        </p:grpSpPr>
        <p:sp>
          <p:nvSpPr>
            <p:cNvPr id="24" name="Freeform 24"/>
            <p:cNvSpPr/>
            <p:nvPr/>
          </p:nvSpPr>
          <p:spPr>
            <a:xfrm>
              <a:off x="0" y="0"/>
              <a:ext cx="618337" cy="144449"/>
            </a:xfrm>
            <a:custGeom>
              <a:avLst/>
              <a:gdLst/>
              <a:ahLst/>
              <a:cxnLst/>
              <a:rect l="l" t="t" r="r" b="b"/>
              <a:pathLst>
                <a:path w="618337" h="144449">
                  <a:moveTo>
                    <a:pt x="72225" y="0"/>
                  </a:moveTo>
                  <a:lnTo>
                    <a:pt x="546112" y="0"/>
                  </a:lnTo>
                  <a:cubicBezTo>
                    <a:pt x="586001" y="0"/>
                    <a:pt x="618337" y="32336"/>
                    <a:pt x="618337" y="72225"/>
                  </a:cubicBezTo>
                  <a:lnTo>
                    <a:pt x="618337" y="72225"/>
                  </a:lnTo>
                  <a:cubicBezTo>
                    <a:pt x="618337" y="112113"/>
                    <a:pt x="586001" y="144449"/>
                    <a:pt x="546112" y="144449"/>
                  </a:cubicBezTo>
                  <a:lnTo>
                    <a:pt x="72225" y="144449"/>
                  </a:lnTo>
                  <a:cubicBezTo>
                    <a:pt x="32336" y="144449"/>
                    <a:pt x="0" y="112113"/>
                    <a:pt x="0" y="72225"/>
                  </a:cubicBezTo>
                  <a:lnTo>
                    <a:pt x="0" y="72225"/>
                  </a:lnTo>
                  <a:cubicBezTo>
                    <a:pt x="0" y="32336"/>
                    <a:pt x="32336" y="0"/>
                    <a:pt x="72225" y="0"/>
                  </a:cubicBezTo>
                  <a:close/>
                </a:path>
              </a:pathLst>
            </a:custGeom>
            <a:solidFill>
              <a:srgbClr val="678EB2">
                <a:alpha val="42745"/>
              </a:srgbClr>
            </a:solidFill>
            <a:ln cap="rnd">
              <a:noFill/>
              <a:prstDash val="solid"/>
              <a:round/>
            </a:ln>
          </p:spPr>
          <p:txBody>
            <a:bodyPr/>
            <a:lstStyle/>
            <a:p>
              <a:endParaRPr lang="en-US"/>
            </a:p>
          </p:txBody>
        </p:sp>
        <p:sp>
          <p:nvSpPr>
            <p:cNvPr id="25" name="TextBox 25"/>
            <p:cNvSpPr txBox="1"/>
            <p:nvPr/>
          </p:nvSpPr>
          <p:spPr>
            <a:xfrm>
              <a:off x="0" y="66675"/>
              <a:ext cx="618337" cy="77774"/>
            </a:xfrm>
            <a:prstGeom prst="rect">
              <a:avLst/>
            </a:prstGeom>
          </p:spPr>
          <p:txBody>
            <a:bodyPr lIns="50800" tIns="50800" rIns="50800" bIns="50800" rtlCol="0" anchor="ctr"/>
            <a:lstStyle/>
            <a:p>
              <a:pPr marL="0" lvl="0" indent="0" algn="ctr">
                <a:lnSpc>
                  <a:spcPts val="1944"/>
                </a:lnSpc>
                <a:spcBef>
                  <a:spcPct val="0"/>
                </a:spcBef>
              </a:pPr>
              <a:endParaRPr/>
            </a:p>
          </p:txBody>
        </p:sp>
      </p:grpSp>
      <p:sp>
        <p:nvSpPr>
          <p:cNvPr id="26" name="Freeform 26"/>
          <p:cNvSpPr/>
          <p:nvPr/>
        </p:nvSpPr>
        <p:spPr>
          <a:xfrm rot="-768018">
            <a:off x="14730929" y="6523915"/>
            <a:ext cx="3122274" cy="2611356"/>
          </a:xfrm>
          <a:custGeom>
            <a:avLst/>
            <a:gdLst/>
            <a:ahLst/>
            <a:cxnLst/>
            <a:rect l="l" t="t" r="r" b="b"/>
            <a:pathLst>
              <a:path w="3122274" h="2611356">
                <a:moveTo>
                  <a:pt x="0" y="0"/>
                </a:moveTo>
                <a:lnTo>
                  <a:pt x="3122274" y="0"/>
                </a:lnTo>
                <a:lnTo>
                  <a:pt x="3122274" y="2611356"/>
                </a:lnTo>
                <a:lnTo>
                  <a:pt x="0" y="2611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TextBox 27"/>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28" name="TextBox 28"/>
          <p:cNvSpPr txBox="1"/>
          <p:nvPr/>
        </p:nvSpPr>
        <p:spPr>
          <a:xfrm>
            <a:off x="915399" y="128246"/>
            <a:ext cx="11206625" cy="679154"/>
          </a:xfrm>
          <a:prstGeom prst="rect">
            <a:avLst/>
          </a:prstGeom>
        </p:spPr>
        <p:txBody>
          <a:bodyPr lIns="0" tIns="0" rIns="0" bIns="0" rtlCol="0" anchor="t">
            <a:spAutoFit/>
          </a:bodyPr>
          <a:lstStyle/>
          <a:p>
            <a:pPr algn="l">
              <a:lnSpc>
                <a:spcPts val="5613"/>
              </a:lnSpc>
              <a:spcBef>
                <a:spcPct val="0"/>
              </a:spcBef>
            </a:pPr>
            <a:r>
              <a:rPr lang="en-US" sz="4009">
                <a:solidFill>
                  <a:srgbClr val="01426A"/>
                </a:solidFill>
                <a:latin typeface="Playfair Display"/>
                <a:ea typeface="Playfair Display"/>
                <a:cs typeface="Playfair Display"/>
                <a:sym typeface="Playfair Display"/>
              </a:rPr>
              <a:t>Referral Packet Cover Page</a:t>
            </a:r>
          </a:p>
        </p:txBody>
      </p:sp>
      <p:grpSp>
        <p:nvGrpSpPr>
          <p:cNvPr id="29" name="Group 29"/>
          <p:cNvGrpSpPr/>
          <p:nvPr/>
        </p:nvGrpSpPr>
        <p:grpSpPr>
          <a:xfrm>
            <a:off x="8485808" y="8027861"/>
            <a:ext cx="3760459" cy="548455"/>
            <a:chOff x="0" y="0"/>
            <a:chExt cx="990409" cy="144449"/>
          </a:xfrm>
        </p:grpSpPr>
        <p:sp>
          <p:nvSpPr>
            <p:cNvPr id="30" name="Freeform 30"/>
            <p:cNvSpPr/>
            <p:nvPr/>
          </p:nvSpPr>
          <p:spPr>
            <a:xfrm>
              <a:off x="0" y="0"/>
              <a:ext cx="990409" cy="144449"/>
            </a:xfrm>
            <a:custGeom>
              <a:avLst/>
              <a:gdLst/>
              <a:ahLst/>
              <a:cxnLst/>
              <a:rect l="l" t="t" r="r" b="b"/>
              <a:pathLst>
                <a:path w="990409" h="144449">
                  <a:moveTo>
                    <a:pt x="72225" y="0"/>
                  </a:moveTo>
                  <a:lnTo>
                    <a:pt x="918184" y="0"/>
                  </a:lnTo>
                  <a:cubicBezTo>
                    <a:pt x="958073" y="0"/>
                    <a:pt x="990409" y="32336"/>
                    <a:pt x="990409" y="72225"/>
                  </a:cubicBezTo>
                  <a:lnTo>
                    <a:pt x="990409" y="72225"/>
                  </a:lnTo>
                  <a:cubicBezTo>
                    <a:pt x="990409" y="112113"/>
                    <a:pt x="958073" y="144449"/>
                    <a:pt x="918184" y="144449"/>
                  </a:cubicBezTo>
                  <a:lnTo>
                    <a:pt x="72225" y="144449"/>
                  </a:lnTo>
                  <a:cubicBezTo>
                    <a:pt x="32336" y="144449"/>
                    <a:pt x="0" y="112113"/>
                    <a:pt x="0" y="72225"/>
                  </a:cubicBezTo>
                  <a:lnTo>
                    <a:pt x="0" y="72225"/>
                  </a:lnTo>
                  <a:cubicBezTo>
                    <a:pt x="0" y="32336"/>
                    <a:pt x="32336" y="0"/>
                    <a:pt x="72225" y="0"/>
                  </a:cubicBezTo>
                  <a:close/>
                </a:path>
              </a:pathLst>
            </a:custGeom>
            <a:solidFill>
              <a:srgbClr val="678EB2">
                <a:alpha val="42745"/>
              </a:srgbClr>
            </a:solidFill>
            <a:ln cap="rnd">
              <a:noFill/>
              <a:prstDash val="solid"/>
              <a:round/>
            </a:ln>
          </p:spPr>
          <p:txBody>
            <a:bodyPr/>
            <a:lstStyle/>
            <a:p>
              <a:endParaRPr lang="en-US"/>
            </a:p>
          </p:txBody>
        </p:sp>
        <p:sp>
          <p:nvSpPr>
            <p:cNvPr id="31" name="TextBox 31"/>
            <p:cNvSpPr txBox="1"/>
            <p:nvPr/>
          </p:nvSpPr>
          <p:spPr>
            <a:xfrm>
              <a:off x="0" y="66675"/>
              <a:ext cx="990409" cy="77774"/>
            </a:xfrm>
            <a:prstGeom prst="rect">
              <a:avLst/>
            </a:prstGeom>
          </p:spPr>
          <p:txBody>
            <a:bodyPr lIns="50800" tIns="50800" rIns="50800" bIns="50800" rtlCol="0" anchor="ctr"/>
            <a:lstStyle/>
            <a:p>
              <a:pPr marL="0" lvl="0" indent="0" algn="ctr">
                <a:lnSpc>
                  <a:spcPts val="1944"/>
                </a:lnSpc>
                <a:spcBef>
                  <a:spcPct val="0"/>
                </a:spcBef>
              </a:pPr>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136266" y="5691030"/>
            <a:ext cx="6158766" cy="4358994"/>
            <a:chOff x="0" y="0"/>
            <a:chExt cx="1622062" cy="1148048"/>
          </a:xfrm>
        </p:grpSpPr>
        <p:sp>
          <p:nvSpPr>
            <p:cNvPr id="5" name="Freeform 5"/>
            <p:cNvSpPr/>
            <p:nvPr/>
          </p:nvSpPr>
          <p:spPr>
            <a:xfrm>
              <a:off x="0" y="0"/>
              <a:ext cx="1622062" cy="1148048"/>
            </a:xfrm>
            <a:custGeom>
              <a:avLst/>
              <a:gdLst/>
              <a:ahLst/>
              <a:cxnLst/>
              <a:rect l="l" t="t" r="r" b="b"/>
              <a:pathLst>
                <a:path w="1622062" h="1148048">
                  <a:moveTo>
                    <a:pt x="64110" y="0"/>
                  </a:moveTo>
                  <a:lnTo>
                    <a:pt x="1557952" y="0"/>
                  </a:lnTo>
                  <a:cubicBezTo>
                    <a:pt x="1593359" y="0"/>
                    <a:pt x="1622062" y="28703"/>
                    <a:pt x="1622062" y="64110"/>
                  </a:cubicBezTo>
                  <a:lnTo>
                    <a:pt x="1622062" y="1083938"/>
                  </a:lnTo>
                  <a:cubicBezTo>
                    <a:pt x="1622062" y="1100941"/>
                    <a:pt x="1615308" y="1117248"/>
                    <a:pt x="1603285" y="1129271"/>
                  </a:cubicBezTo>
                  <a:cubicBezTo>
                    <a:pt x="1591262" y="1141294"/>
                    <a:pt x="1574955" y="1148048"/>
                    <a:pt x="1557952" y="1148048"/>
                  </a:cubicBezTo>
                  <a:lnTo>
                    <a:pt x="64110" y="1148048"/>
                  </a:lnTo>
                  <a:cubicBezTo>
                    <a:pt x="28703" y="1148048"/>
                    <a:pt x="0" y="1119345"/>
                    <a:pt x="0" y="1083938"/>
                  </a:cubicBezTo>
                  <a:lnTo>
                    <a:pt x="0" y="64110"/>
                  </a:lnTo>
                  <a:cubicBezTo>
                    <a:pt x="0" y="28703"/>
                    <a:pt x="28703" y="0"/>
                    <a:pt x="64110" y="0"/>
                  </a:cubicBezTo>
                  <a:close/>
                </a:path>
              </a:pathLst>
            </a:custGeom>
            <a:solidFill>
              <a:srgbClr val="83786F"/>
            </a:solidFill>
          </p:spPr>
          <p:txBody>
            <a:bodyPr/>
            <a:lstStyle/>
            <a:p>
              <a:endParaRPr lang="en-US"/>
            </a:p>
          </p:txBody>
        </p:sp>
        <p:sp>
          <p:nvSpPr>
            <p:cNvPr id="6" name="TextBox 6"/>
            <p:cNvSpPr txBox="1"/>
            <p:nvPr/>
          </p:nvSpPr>
          <p:spPr>
            <a:xfrm>
              <a:off x="0" y="66675"/>
              <a:ext cx="1622062" cy="1081373"/>
            </a:xfrm>
            <a:prstGeom prst="rect">
              <a:avLst/>
            </a:prstGeom>
          </p:spPr>
          <p:txBody>
            <a:bodyPr lIns="50800" tIns="50800" rIns="50800" bIns="50800" rtlCol="0" anchor="ctr"/>
            <a:lstStyle/>
            <a:p>
              <a:pPr algn="ctr">
                <a:lnSpc>
                  <a:spcPts val="1944"/>
                </a:lnSpc>
              </a:pPr>
              <a:endParaRPr/>
            </a:p>
          </p:txBody>
        </p:sp>
      </p:grpSp>
      <p:sp>
        <p:nvSpPr>
          <p:cNvPr id="7" name="Freeform 7"/>
          <p:cNvSpPr/>
          <p:nvPr/>
        </p:nvSpPr>
        <p:spPr>
          <a:xfrm>
            <a:off x="371750" y="5956184"/>
            <a:ext cx="5628007" cy="3828688"/>
          </a:xfrm>
          <a:custGeom>
            <a:avLst/>
            <a:gdLst/>
            <a:ahLst/>
            <a:cxnLst/>
            <a:rect l="l" t="t" r="r" b="b"/>
            <a:pathLst>
              <a:path w="5628007" h="3828688">
                <a:moveTo>
                  <a:pt x="0" y="0"/>
                </a:moveTo>
                <a:lnTo>
                  <a:pt x="5628007" y="0"/>
                </a:lnTo>
                <a:lnTo>
                  <a:pt x="5628007" y="3828688"/>
                </a:lnTo>
                <a:lnTo>
                  <a:pt x="0" y="3828688"/>
                </a:lnTo>
                <a:lnTo>
                  <a:pt x="0" y="0"/>
                </a:lnTo>
                <a:close/>
              </a:path>
            </a:pathLst>
          </a:custGeom>
          <a:blipFill>
            <a:blip r:embed="rId3"/>
            <a:stretch>
              <a:fillRect/>
            </a:stretch>
          </a:blipFill>
        </p:spPr>
        <p:txBody>
          <a:bodyPr/>
          <a:lstStyle/>
          <a:p>
            <a:endParaRPr lang="en-US"/>
          </a:p>
        </p:txBody>
      </p:sp>
      <p:grpSp>
        <p:nvGrpSpPr>
          <p:cNvPr id="8" name="Group 8"/>
          <p:cNvGrpSpPr/>
          <p:nvPr/>
        </p:nvGrpSpPr>
        <p:grpSpPr>
          <a:xfrm>
            <a:off x="12167961" y="3293610"/>
            <a:ext cx="5959679" cy="4460185"/>
            <a:chOff x="0" y="0"/>
            <a:chExt cx="1569627" cy="1174699"/>
          </a:xfrm>
        </p:grpSpPr>
        <p:sp>
          <p:nvSpPr>
            <p:cNvPr id="9" name="Freeform 9"/>
            <p:cNvSpPr/>
            <p:nvPr/>
          </p:nvSpPr>
          <p:spPr>
            <a:xfrm>
              <a:off x="0" y="0"/>
              <a:ext cx="1569627" cy="1174699"/>
            </a:xfrm>
            <a:custGeom>
              <a:avLst/>
              <a:gdLst/>
              <a:ahLst/>
              <a:cxnLst/>
              <a:rect l="l" t="t" r="r" b="b"/>
              <a:pathLst>
                <a:path w="1569627" h="1174699">
                  <a:moveTo>
                    <a:pt x="66252" y="0"/>
                  </a:moveTo>
                  <a:lnTo>
                    <a:pt x="1503376" y="0"/>
                  </a:lnTo>
                  <a:cubicBezTo>
                    <a:pt x="1539966" y="0"/>
                    <a:pt x="1569627" y="29662"/>
                    <a:pt x="1569627" y="66252"/>
                  </a:cubicBezTo>
                  <a:lnTo>
                    <a:pt x="1569627" y="1108447"/>
                  </a:lnTo>
                  <a:cubicBezTo>
                    <a:pt x="1569627" y="1126018"/>
                    <a:pt x="1562647" y="1142870"/>
                    <a:pt x="1550223" y="1155294"/>
                  </a:cubicBezTo>
                  <a:cubicBezTo>
                    <a:pt x="1537798" y="1167719"/>
                    <a:pt x="1520947" y="1174699"/>
                    <a:pt x="1503376" y="1174699"/>
                  </a:cubicBezTo>
                  <a:lnTo>
                    <a:pt x="66252" y="1174699"/>
                  </a:lnTo>
                  <a:cubicBezTo>
                    <a:pt x="29662" y="1174699"/>
                    <a:pt x="0" y="1145037"/>
                    <a:pt x="0" y="1108447"/>
                  </a:cubicBezTo>
                  <a:lnTo>
                    <a:pt x="0" y="66252"/>
                  </a:lnTo>
                  <a:cubicBezTo>
                    <a:pt x="0" y="29662"/>
                    <a:pt x="29662" y="0"/>
                    <a:pt x="66252" y="0"/>
                  </a:cubicBezTo>
                  <a:close/>
                </a:path>
              </a:pathLst>
            </a:custGeom>
            <a:solidFill>
              <a:srgbClr val="83786F"/>
            </a:solidFill>
          </p:spPr>
          <p:txBody>
            <a:bodyPr/>
            <a:lstStyle/>
            <a:p>
              <a:endParaRPr lang="en-US"/>
            </a:p>
          </p:txBody>
        </p:sp>
        <p:sp>
          <p:nvSpPr>
            <p:cNvPr id="10" name="TextBox 10"/>
            <p:cNvSpPr txBox="1"/>
            <p:nvPr/>
          </p:nvSpPr>
          <p:spPr>
            <a:xfrm>
              <a:off x="0" y="66675"/>
              <a:ext cx="1569627" cy="1108024"/>
            </a:xfrm>
            <a:prstGeom prst="rect">
              <a:avLst/>
            </a:prstGeom>
          </p:spPr>
          <p:txBody>
            <a:bodyPr lIns="50800" tIns="50800" rIns="50800" bIns="50800" rtlCol="0" anchor="ctr"/>
            <a:lstStyle/>
            <a:p>
              <a:pPr algn="ctr">
                <a:lnSpc>
                  <a:spcPts val="1944"/>
                </a:lnSpc>
              </a:pPr>
              <a:endParaRPr/>
            </a:p>
          </p:txBody>
        </p:sp>
      </p:grpSp>
      <p:sp>
        <p:nvSpPr>
          <p:cNvPr id="11" name="Freeform 11"/>
          <p:cNvSpPr/>
          <p:nvPr/>
        </p:nvSpPr>
        <p:spPr>
          <a:xfrm>
            <a:off x="12343136" y="3584329"/>
            <a:ext cx="5609329" cy="3756173"/>
          </a:xfrm>
          <a:custGeom>
            <a:avLst/>
            <a:gdLst/>
            <a:ahLst/>
            <a:cxnLst/>
            <a:rect l="l" t="t" r="r" b="b"/>
            <a:pathLst>
              <a:path w="5609329" h="3756173">
                <a:moveTo>
                  <a:pt x="0" y="0"/>
                </a:moveTo>
                <a:lnTo>
                  <a:pt x="5609329" y="0"/>
                </a:lnTo>
                <a:lnTo>
                  <a:pt x="5609329" y="3756173"/>
                </a:lnTo>
                <a:lnTo>
                  <a:pt x="0" y="3756173"/>
                </a:lnTo>
                <a:lnTo>
                  <a:pt x="0" y="0"/>
                </a:lnTo>
                <a:close/>
              </a:path>
            </a:pathLst>
          </a:custGeom>
          <a:blipFill>
            <a:blip r:embed="rId4"/>
            <a:stretch>
              <a:fillRect/>
            </a:stretch>
          </a:blipFill>
        </p:spPr>
        <p:txBody>
          <a:bodyPr/>
          <a:lstStyle/>
          <a:p>
            <a:endParaRPr lang="en-US"/>
          </a:p>
        </p:txBody>
      </p:sp>
      <p:grpSp>
        <p:nvGrpSpPr>
          <p:cNvPr id="12" name="Group 12"/>
          <p:cNvGrpSpPr/>
          <p:nvPr/>
        </p:nvGrpSpPr>
        <p:grpSpPr>
          <a:xfrm>
            <a:off x="6432497" y="2360935"/>
            <a:ext cx="5388639" cy="6660191"/>
            <a:chOff x="0" y="0"/>
            <a:chExt cx="1419230" cy="1754124"/>
          </a:xfrm>
        </p:grpSpPr>
        <p:sp>
          <p:nvSpPr>
            <p:cNvPr id="13" name="Freeform 13"/>
            <p:cNvSpPr/>
            <p:nvPr/>
          </p:nvSpPr>
          <p:spPr>
            <a:xfrm>
              <a:off x="0" y="0"/>
              <a:ext cx="1419230" cy="1754124"/>
            </a:xfrm>
            <a:custGeom>
              <a:avLst/>
              <a:gdLst/>
              <a:ahLst/>
              <a:cxnLst/>
              <a:rect l="l" t="t" r="r" b="b"/>
              <a:pathLst>
                <a:path w="1419230" h="1754124">
                  <a:moveTo>
                    <a:pt x="73272" y="0"/>
                  </a:moveTo>
                  <a:lnTo>
                    <a:pt x="1345958" y="0"/>
                  </a:lnTo>
                  <a:cubicBezTo>
                    <a:pt x="1365391" y="0"/>
                    <a:pt x="1384028" y="7720"/>
                    <a:pt x="1397769" y="21461"/>
                  </a:cubicBezTo>
                  <a:cubicBezTo>
                    <a:pt x="1411510" y="35202"/>
                    <a:pt x="1419230" y="53839"/>
                    <a:pt x="1419230" y="73272"/>
                  </a:cubicBezTo>
                  <a:lnTo>
                    <a:pt x="1419230" y="1680852"/>
                  </a:lnTo>
                  <a:cubicBezTo>
                    <a:pt x="1419230" y="1700285"/>
                    <a:pt x="1411510" y="1718922"/>
                    <a:pt x="1397769" y="1732663"/>
                  </a:cubicBezTo>
                  <a:cubicBezTo>
                    <a:pt x="1384028" y="1746405"/>
                    <a:pt x="1365391" y="1754124"/>
                    <a:pt x="1345958" y="1754124"/>
                  </a:cubicBezTo>
                  <a:lnTo>
                    <a:pt x="73272" y="1754124"/>
                  </a:lnTo>
                  <a:cubicBezTo>
                    <a:pt x="53839" y="1754124"/>
                    <a:pt x="35202" y="1746405"/>
                    <a:pt x="21461" y="1732663"/>
                  </a:cubicBezTo>
                  <a:cubicBezTo>
                    <a:pt x="7720" y="1718922"/>
                    <a:pt x="0" y="1700285"/>
                    <a:pt x="0" y="1680852"/>
                  </a:cubicBezTo>
                  <a:lnTo>
                    <a:pt x="0" y="73272"/>
                  </a:lnTo>
                  <a:cubicBezTo>
                    <a:pt x="0" y="53839"/>
                    <a:pt x="7720" y="35202"/>
                    <a:pt x="21461" y="21461"/>
                  </a:cubicBezTo>
                  <a:cubicBezTo>
                    <a:pt x="35202" y="7720"/>
                    <a:pt x="53839" y="0"/>
                    <a:pt x="73272" y="0"/>
                  </a:cubicBezTo>
                  <a:close/>
                </a:path>
              </a:pathLst>
            </a:custGeom>
            <a:solidFill>
              <a:srgbClr val="83786F"/>
            </a:solidFill>
          </p:spPr>
          <p:txBody>
            <a:bodyPr/>
            <a:lstStyle/>
            <a:p>
              <a:endParaRPr lang="en-US"/>
            </a:p>
          </p:txBody>
        </p:sp>
        <p:sp>
          <p:nvSpPr>
            <p:cNvPr id="14" name="TextBox 14"/>
            <p:cNvSpPr txBox="1"/>
            <p:nvPr/>
          </p:nvSpPr>
          <p:spPr>
            <a:xfrm>
              <a:off x="0" y="66675"/>
              <a:ext cx="1419230" cy="1687449"/>
            </a:xfrm>
            <a:prstGeom prst="rect">
              <a:avLst/>
            </a:prstGeom>
          </p:spPr>
          <p:txBody>
            <a:bodyPr lIns="50800" tIns="50800" rIns="50800" bIns="50800" rtlCol="0" anchor="ctr"/>
            <a:lstStyle/>
            <a:p>
              <a:pPr algn="ctr">
                <a:lnSpc>
                  <a:spcPts val="1944"/>
                </a:lnSpc>
              </a:pPr>
              <a:endParaRPr/>
            </a:p>
          </p:txBody>
        </p:sp>
      </p:grpSp>
      <p:sp>
        <p:nvSpPr>
          <p:cNvPr id="15" name="Freeform 15"/>
          <p:cNvSpPr/>
          <p:nvPr/>
        </p:nvSpPr>
        <p:spPr>
          <a:xfrm>
            <a:off x="6796023" y="2724631"/>
            <a:ext cx="4575672" cy="5932799"/>
          </a:xfrm>
          <a:custGeom>
            <a:avLst/>
            <a:gdLst/>
            <a:ahLst/>
            <a:cxnLst/>
            <a:rect l="l" t="t" r="r" b="b"/>
            <a:pathLst>
              <a:path w="4575672" h="5932799">
                <a:moveTo>
                  <a:pt x="0" y="0"/>
                </a:moveTo>
                <a:lnTo>
                  <a:pt x="4575672" y="0"/>
                </a:lnTo>
                <a:lnTo>
                  <a:pt x="4575672" y="5932799"/>
                </a:lnTo>
                <a:lnTo>
                  <a:pt x="0" y="5932799"/>
                </a:lnTo>
                <a:lnTo>
                  <a:pt x="0" y="0"/>
                </a:lnTo>
                <a:close/>
              </a:path>
            </a:pathLst>
          </a:custGeom>
          <a:blipFill>
            <a:blip r:embed="rId5"/>
            <a:stretch>
              <a:fillRect/>
            </a:stretch>
          </a:blipFill>
        </p:spPr>
        <p:txBody>
          <a:bodyPr/>
          <a:lstStyle/>
          <a:p>
            <a:endParaRPr lang="en-US"/>
          </a:p>
        </p:txBody>
      </p:sp>
      <p:sp>
        <p:nvSpPr>
          <p:cNvPr id="16" name="TextBox 16"/>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17" name="TextBox 17"/>
          <p:cNvSpPr txBox="1"/>
          <p:nvPr/>
        </p:nvSpPr>
        <p:spPr>
          <a:xfrm>
            <a:off x="588908" y="351027"/>
            <a:ext cx="12245898" cy="953092"/>
          </a:xfrm>
          <a:prstGeom prst="rect">
            <a:avLst/>
          </a:prstGeom>
        </p:spPr>
        <p:txBody>
          <a:bodyPr lIns="0" tIns="0" rIns="0" bIns="0" rtlCol="0" anchor="t">
            <a:spAutoFit/>
          </a:bodyPr>
          <a:lstStyle/>
          <a:p>
            <a:pPr algn="ctr">
              <a:lnSpc>
                <a:spcPts val="7840"/>
              </a:lnSpc>
              <a:spcBef>
                <a:spcPct val="0"/>
              </a:spcBef>
            </a:pPr>
            <a:r>
              <a:rPr lang="en-US" sz="5600" spc="28">
                <a:solidFill>
                  <a:srgbClr val="01426A"/>
                </a:solidFill>
                <a:latin typeface="Playfair Display"/>
                <a:ea typeface="Playfair Display"/>
                <a:cs typeface="Playfair Display"/>
                <a:sym typeface="Playfair Display"/>
              </a:rPr>
              <a:t>What does a Referral Packet Include?  </a:t>
            </a:r>
          </a:p>
        </p:txBody>
      </p:sp>
      <p:sp>
        <p:nvSpPr>
          <p:cNvPr id="18" name="TextBox 18"/>
          <p:cNvSpPr txBox="1"/>
          <p:nvPr/>
        </p:nvSpPr>
        <p:spPr>
          <a:xfrm>
            <a:off x="136266" y="1955295"/>
            <a:ext cx="6631726" cy="630941"/>
          </a:xfrm>
          <a:prstGeom prst="rect">
            <a:avLst/>
          </a:prstGeom>
        </p:spPr>
        <p:txBody>
          <a:bodyPr lIns="0" tIns="0" rIns="0" bIns="0" rtlCol="0" anchor="t">
            <a:spAutoFit/>
          </a:bodyPr>
          <a:lstStyle/>
          <a:p>
            <a:pPr marL="690881" lvl="1" indent="-345440" algn="just">
              <a:lnSpc>
                <a:spcPts val="5472"/>
              </a:lnSpc>
              <a:buFont typeface="Arial"/>
              <a:buChar char="•"/>
            </a:pPr>
            <a:r>
              <a:rPr lang="en-US" sz="3200" spc="16">
                <a:solidFill>
                  <a:srgbClr val="01426A"/>
                </a:solidFill>
                <a:latin typeface="Playfair Display"/>
                <a:ea typeface="Playfair Display"/>
                <a:cs typeface="Playfair Display"/>
                <a:sym typeface="Playfair Display"/>
              </a:rPr>
              <a:t>Land Use Application</a:t>
            </a:r>
          </a:p>
        </p:txBody>
      </p:sp>
      <p:sp>
        <p:nvSpPr>
          <p:cNvPr id="19" name="TextBox 19"/>
          <p:cNvSpPr txBox="1"/>
          <p:nvPr/>
        </p:nvSpPr>
        <p:spPr>
          <a:xfrm>
            <a:off x="136266" y="3402678"/>
            <a:ext cx="3597534" cy="537829"/>
          </a:xfrm>
          <a:prstGeom prst="rect">
            <a:avLst/>
          </a:prstGeom>
        </p:spPr>
        <p:txBody>
          <a:bodyPr wrap="square" lIns="0" tIns="0" rIns="0" bIns="0" rtlCol="0" anchor="t">
            <a:spAutoFit/>
          </a:bodyPr>
          <a:lstStyle/>
          <a:p>
            <a:pPr marL="690881" lvl="1" indent="-345440" algn="l">
              <a:lnSpc>
                <a:spcPts val="4480"/>
              </a:lnSpc>
              <a:buFont typeface="Arial"/>
              <a:buChar char="•"/>
            </a:pPr>
            <a:r>
              <a:rPr lang="en-US" sz="3200" spc="16" dirty="0">
                <a:solidFill>
                  <a:srgbClr val="01426A"/>
                </a:solidFill>
                <a:latin typeface="Playfair Display"/>
                <a:ea typeface="Playfair Display"/>
                <a:cs typeface="Playfair Display"/>
                <a:sym typeface="Playfair Display"/>
              </a:rPr>
              <a:t>Parcel Report</a:t>
            </a:r>
          </a:p>
        </p:txBody>
      </p:sp>
      <p:sp>
        <p:nvSpPr>
          <p:cNvPr id="20" name="TextBox 20"/>
          <p:cNvSpPr txBox="1"/>
          <p:nvPr/>
        </p:nvSpPr>
        <p:spPr>
          <a:xfrm>
            <a:off x="136266" y="4045282"/>
            <a:ext cx="3039567" cy="537829"/>
          </a:xfrm>
          <a:prstGeom prst="rect">
            <a:avLst/>
          </a:prstGeom>
        </p:spPr>
        <p:txBody>
          <a:bodyPr lIns="0" tIns="0" rIns="0" bIns="0" rtlCol="0" anchor="t">
            <a:spAutoFit/>
          </a:bodyPr>
          <a:lstStyle/>
          <a:p>
            <a:pPr marL="690881" lvl="1" indent="-345440" algn="l">
              <a:lnSpc>
                <a:spcPts val="4480"/>
              </a:lnSpc>
              <a:buFont typeface="Arial"/>
              <a:buChar char="•"/>
            </a:pPr>
            <a:r>
              <a:rPr lang="en-US" sz="3200" spc="16" dirty="0">
                <a:solidFill>
                  <a:srgbClr val="01426A"/>
                </a:solidFill>
                <a:latin typeface="Playfair Display"/>
                <a:ea typeface="Playfair Display"/>
                <a:cs typeface="Playfair Display"/>
                <a:sym typeface="Playfair Display"/>
              </a:rPr>
              <a:t>GIS Aerial </a:t>
            </a:r>
          </a:p>
        </p:txBody>
      </p:sp>
      <p:sp>
        <p:nvSpPr>
          <p:cNvPr id="21" name="TextBox 21"/>
          <p:cNvSpPr txBox="1"/>
          <p:nvPr/>
        </p:nvSpPr>
        <p:spPr>
          <a:xfrm>
            <a:off x="136266" y="4687886"/>
            <a:ext cx="4682143" cy="537829"/>
          </a:xfrm>
          <a:prstGeom prst="rect">
            <a:avLst/>
          </a:prstGeom>
        </p:spPr>
        <p:txBody>
          <a:bodyPr lIns="0" tIns="0" rIns="0" bIns="0" rtlCol="0" anchor="t">
            <a:spAutoFit/>
          </a:bodyPr>
          <a:lstStyle/>
          <a:p>
            <a:pPr marL="690881" lvl="1" indent="-345440" algn="l">
              <a:lnSpc>
                <a:spcPts val="4480"/>
              </a:lnSpc>
              <a:buFont typeface="Arial"/>
              <a:buChar char="•"/>
            </a:pPr>
            <a:r>
              <a:rPr lang="en-US" sz="3200" spc="16">
                <a:solidFill>
                  <a:srgbClr val="01426A"/>
                </a:solidFill>
                <a:latin typeface="Playfair Display"/>
                <a:ea typeface="Playfair Display"/>
                <a:cs typeface="Playfair Display"/>
                <a:sym typeface="Playfair Display"/>
              </a:rPr>
              <a:t>Assessor Parcel Maps</a:t>
            </a:r>
          </a:p>
        </p:txBody>
      </p:sp>
      <p:sp>
        <p:nvSpPr>
          <p:cNvPr id="22" name="TextBox 22"/>
          <p:cNvSpPr txBox="1"/>
          <p:nvPr/>
        </p:nvSpPr>
        <p:spPr>
          <a:xfrm>
            <a:off x="136266" y="2690535"/>
            <a:ext cx="5000522" cy="537829"/>
          </a:xfrm>
          <a:prstGeom prst="rect">
            <a:avLst/>
          </a:prstGeom>
        </p:spPr>
        <p:txBody>
          <a:bodyPr lIns="0" tIns="0" rIns="0" bIns="0" rtlCol="0" anchor="t">
            <a:spAutoFit/>
          </a:bodyPr>
          <a:lstStyle/>
          <a:p>
            <a:pPr marL="690881" lvl="1" indent="-345440" algn="l">
              <a:lnSpc>
                <a:spcPts val="4480"/>
              </a:lnSpc>
              <a:spcBef>
                <a:spcPct val="0"/>
              </a:spcBef>
              <a:buFont typeface="Arial"/>
              <a:buChar char="•"/>
            </a:pPr>
            <a:r>
              <a:rPr lang="en-US" sz="3200" spc="16">
                <a:solidFill>
                  <a:srgbClr val="01426A"/>
                </a:solidFill>
                <a:latin typeface="Playfair Display"/>
                <a:ea typeface="Playfair Display"/>
                <a:cs typeface="Playfair Display"/>
                <a:sym typeface="Playfair Display"/>
              </a:rPr>
              <a:t>Supporting Documents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Freeform 4"/>
          <p:cNvSpPr/>
          <p:nvPr/>
        </p:nvSpPr>
        <p:spPr>
          <a:xfrm>
            <a:off x="3439368" y="2657371"/>
            <a:ext cx="12842375" cy="4874751"/>
          </a:xfrm>
          <a:custGeom>
            <a:avLst/>
            <a:gdLst/>
            <a:ahLst/>
            <a:cxnLst/>
            <a:rect l="l" t="t" r="r" b="b"/>
            <a:pathLst>
              <a:path w="12842375" h="4874751">
                <a:moveTo>
                  <a:pt x="0" y="0"/>
                </a:moveTo>
                <a:lnTo>
                  <a:pt x="12842375" y="0"/>
                </a:lnTo>
                <a:lnTo>
                  <a:pt x="12842375" y="4874751"/>
                </a:lnTo>
                <a:lnTo>
                  <a:pt x="0" y="48747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5" name="Picture 5"/>
          <p:cNvPicPr>
            <a:picLocks noChangeAspect="1"/>
          </p:cNvPicPr>
          <p:nvPr/>
        </p:nvPicPr>
        <p:blipFill>
          <a:blip r:embed="rId5"/>
          <a:srcRect/>
          <a:stretch>
            <a:fillRect/>
          </a:stretch>
        </p:blipFill>
        <p:spPr>
          <a:xfrm>
            <a:off x="339639" y="4606658"/>
            <a:ext cx="4156234" cy="5328505"/>
          </a:xfrm>
          <a:prstGeom prst="rect">
            <a:avLst/>
          </a:prstGeom>
        </p:spPr>
      </p:pic>
      <p:sp>
        <p:nvSpPr>
          <p:cNvPr id="6" name="TextBox 6"/>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7" name="TextBox 7"/>
          <p:cNvSpPr txBox="1"/>
          <p:nvPr/>
        </p:nvSpPr>
        <p:spPr>
          <a:xfrm>
            <a:off x="4690991" y="4602679"/>
            <a:ext cx="10446096" cy="912494"/>
          </a:xfrm>
          <a:prstGeom prst="rect">
            <a:avLst/>
          </a:prstGeom>
        </p:spPr>
        <p:txBody>
          <a:bodyPr wrap="square" lIns="0" tIns="0" rIns="0" bIns="0" rtlCol="0" anchor="t">
            <a:spAutoFit/>
          </a:bodyPr>
          <a:lstStyle/>
          <a:p>
            <a:pPr algn="ctr">
              <a:lnSpc>
                <a:spcPts val="7840"/>
              </a:lnSpc>
              <a:spcBef>
                <a:spcPct val="0"/>
              </a:spcBef>
            </a:pPr>
            <a:r>
              <a:rPr lang="en-US" sz="5600" u="sng" spc="28" dirty="0">
                <a:solidFill>
                  <a:schemeClr val="bg1"/>
                </a:solidFill>
                <a:latin typeface="Playfair Display"/>
                <a:ea typeface="Playfair Display"/>
                <a:cs typeface="Playfair Display"/>
                <a:sym typeface="Playfair Display"/>
                <a:hlinkClick r:id="rId6" tooltip="https://forms.office.com/Pages/ResponsePage.aspx?id=dMfDhN9_4kClkCey5w-BJjygm2aB1BpKu5XgLxkiWoZUREU0T1daUDhJNFhESE9ZSDRLTU03SzdNSyQlQCN0PWcu">
                  <a:extLst>
                    <a:ext uri="{A12FA001-AC4F-418D-AE19-62706E023703}">
                      <ahyp:hlinkClr xmlns:ahyp="http://schemas.microsoft.com/office/drawing/2018/hyperlinkcolor" val="tx"/>
                    </a:ext>
                  </a:extLst>
                </a:hlinkClick>
              </a:rPr>
              <a:t>CAC Standard Comment Form</a:t>
            </a:r>
          </a:p>
        </p:txBody>
      </p:sp>
      <p:sp>
        <p:nvSpPr>
          <p:cNvPr id="8" name="TextBox 8"/>
          <p:cNvSpPr txBox="1"/>
          <p:nvPr/>
        </p:nvSpPr>
        <p:spPr>
          <a:xfrm>
            <a:off x="339639" y="170810"/>
            <a:ext cx="11206625" cy="695749"/>
          </a:xfrm>
          <a:prstGeom prst="rect">
            <a:avLst/>
          </a:prstGeom>
        </p:spPr>
        <p:txBody>
          <a:bodyPr lIns="0" tIns="0" rIns="0" bIns="0" rtlCol="0" anchor="t">
            <a:spAutoFit/>
          </a:bodyPr>
          <a:lstStyle/>
          <a:p>
            <a:pPr algn="l">
              <a:lnSpc>
                <a:spcPts val="5753"/>
              </a:lnSpc>
              <a:spcBef>
                <a:spcPct val="0"/>
              </a:spcBef>
            </a:pPr>
            <a:r>
              <a:rPr lang="en-US" sz="4109">
                <a:solidFill>
                  <a:srgbClr val="01426A"/>
                </a:solidFill>
                <a:latin typeface="Playfair Display"/>
                <a:ea typeface="Playfair Display"/>
                <a:cs typeface="Playfair Display"/>
                <a:sym typeface="Playfair Display"/>
              </a:rPr>
              <a:t>CAC Standard Comment Form Overview</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4472484" y="4732559"/>
            <a:ext cx="9343033" cy="4702634"/>
            <a:chOff x="0" y="0"/>
            <a:chExt cx="2460716" cy="1238554"/>
          </a:xfrm>
        </p:grpSpPr>
        <p:sp>
          <p:nvSpPr>
            <p:cNvPr id="5" name="Freeform 5"/>
            <p:cNvSpPr/>
            <p:nvPr/>
          </p:nvSpPr>
          <p:spPr>
            <a:xfrm>
              <a:off x="0" y="0"/>
              <a:ext cx="2460716" cy="1238554"/>
            </a:xfrm>
            <a:custGeom>
              <a:avLst/>
              <a:gdLst/>
              <a:ahLst/>
              <a:cxnLst/>
              <a:rect l="l" t="t" r="r" b="b"/>
              <a:pathLst>
                <a:path w="2460716" h="1238554">
                  <a:moveTo>
                    <a:pt x="42260" y="0"/>
                  </a:moveTo>
                  <a:lnTo>
                    <a:pt x="2418456" y="0"/>
                  </a:lnTo>
                  <a:cubicBezTo>
                    <a:pt x="2441796" y="0"/>
                    <a:pt x="2460716" y="18921"/>
                    <a:pt x="2460716" y="42260"/>
                  </a:cubicBezTo>
                  <a:lnTo>
                    <a:pt x="2460716" y="1196294"/>
                  </a:lnTo>
                  <a:cubicBezTo>
                    <a:pt x="2460716" y="1219633"/>
                    <a:pt x="2441796" y="1238554"/>
                    <a:pt x="2418456" y="1238554"/>
                  </a:cubicBezTo>
                  <a:lnTo>
                    <a:pt x="42260" y="1238554"/>
                  </a:lnTo>
                  <a:cubicBezTo>
                    <a:pt x="18921" y="1238554"/>
                    <a:pt x="0" y="1219633"/>
                    <a:pt x="0" y="1196294"/>
                  </a:cubicBezTo>
                  <a:lnTo>
                    <a:pt x="0" y="42260"/>
                  </a:lnTo>
                  <a:cubicBezTo>
                    <a:pt x="0" y="18921"/>
                    <a:pt x="18921" y="0"/>
                    <a:pt x="42260" y="0"/>
                  </a:cubicBezTo>
                  <a:close/>
                </a:path>
              </a:pathLst>
            </a:custGeom>
            <a:solidFill>
              <a:srgbClr val="83786F"/>
            </a:solidFill>
          </p:spPr>
          <p:txBody>
            <a:bodyPr/>
            <a:lstStyle/>
            <a:p>
              <a:endParaRPr lang="en-US"/>
            </a:p>
          </p:txBody>
        </p:sp>
        <p:sp>
          <p:nvSpPr>
            <p:cNvPr id="6" name="TextBox 6"/>
            <p:cNvSpPr txBox="1"/>
            <p:nvPr/>
          </p:nvSpPr>
          <p:spPr>
            <a:xfrm>
              <a:off x="0" y="66675"/>
              <a:ext cx="2460716" cy="1171879"/>
            </a:xfrm>
            <a:prstGeom prst="rect">
              <a:avLst/>
            </a:prstGeom>
          </p:spPr>
          <p:txBody>
            <a:bodyPr lIns="50800" tIns="50800" rIns="50800" bIns="50800" rtlCol="0" anchor="ctr"/>
            <a:lstStyle/>
            <a:p>
              <a:pPr algn="ctr">
                <a:lnSpc>
                  <a:spcPts val="1944"/>
                </a:lnSpc>
              </a:pPr>
              <a:endParaRPr/>
            </a:p>
          </p:txBody>
        </p:sp>
      </p:grpSp>
      <p:sp>
        <p:nvSpPr>
          <p:cNvPr id="7" name="AutoShape 7"/>
          <p:cNvSpPr/>
          <p:nvPr/>
        </p:nvSpPr>
        <p:spPr>
          <a:xfrm>
            <a:off x="5897880" y="4334775"/>
            <a:ext cx="6492240" cy="0"/>
          </a:xfrm>
          <a:prstGeom prst="line">
            <a:avLst/>
          </a:prstGeom>
          <a:ln w="38100" cap="flat">
            <a:solidFill>
              <a:srgbClr val="83786F"/>
            </a:solidFill>
            <a:prstDash val="solid"/>
            <a:headEnd type="none" w="sm" len="sm"/>
            <a:tailEnd type="none" w="sm" len="sm"/>
          </a:ln>
        </p:spPr>
        <p:txBody>
          <a:bodyPr/>
          <a:lstStyle/>
          <a:p>
            <a:endParaRPr lang="en-US"/>
          </a:p>
        </p:txBody>
      </p:sp>
      <p:sp>
        <p:nvSpPr>
          <p:cNvPr id="8" name="Freeform 8"/>
          <p:cNvSpPr/>
          <p:nvPr/>
        </p:nvSpPr>
        <p:spPr>
          <a:xfrm>
            <a:off x="4793471" y="5389737"/>
            <a:ext cx="8701058" cy="3388278"/>
          </a:xfrm>
          <a:custGeom>
            <a:avLst/>
            <a:gdLst/>
            <a:ahLst/>
            <a:cxnLst/>
            <a:rect l="l" t="t" r="r" b="b"/>
            <a:pathLst>
              <a:path w="8701058" h="3388278">
                <a:moveTo>
                  <a:pt x="0" y="0"/>
                </a:moveTo>
                <a:lnTo>
                  <a:pt x="8701058" y="0"/>
                </a:lnTo>
                <a:lnTo>
                  <a:pt x="8701058" y="3388278"/>
                </a:lnTo>
                <a:lnTo>
                  <a:pt x="0" y="3388278"/>
                </a:lnTo>
                <a:lnTo>
                  <a:pt x="0" y="0"/>
                </a:lnTo>
                <a:close/>
              </a:path>
            </a:pathLst>
          </a:custGeom>
          <a:blipFill>
            <a:blip r:embed="rId3"/>
            <a:stretch>
              <a:fillRect l="-4084" r="-4084"/>
            </a:stretch>
          </a:blipFill>
        </p:spPr>
        <p:txBody>
          <a:bodyPr/>
          <a:lstStyle/>
          <a:p>
            <a:endParaRPr lang="en-US"/>
          </a:p>
        </p:txBody>
      </p:sp>
      <p:sp>
        <p:nvSpPr>
          <p:cNvPr id="9" name="Freeform 9"/>
          <p:cNvSpPr/>
          <p:nvPr/>
        </p:nvSpPr>
        <p:spPr>
          <a:xfrm>
            <a:off x="15222668" y="312594"/>
            <a:ext cx="1585342" cy="1688030"/>
          </a:xfrm>
          <a:custGeom>
            <a:avLst/>
            <a:gdLst/>
            <a:ahLst/>
            <a:cxnLst/>
            <a:rect l="l" t="t" r="r" b="b"/>
            <a:pathLst>
              <a:path w="1585342" h="1688030">
                <a:moveTo>
                  <a:pt x="0" y="0"/>
                </a:moveTo>
                <a:lnTo>
                  <a:pt x="1585342" y="0"/>
                </a:lnTo>
                <a:lnTo>
                  <a:pt x="1585342" y="1688030"/>
                </a:lnTo>
                <a:lnTo>
                  <a:pt x="0" y="1688030"/>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11" name="TextBox 11"/>
          <p:cNvSpPr txBox="1"/>
          <p:nvPr/>
        </p:nvSpPr>
        <p:spPr>
          <a:xfrm>
            <a:off x="3253676" y="627675"/>
            <a:ext cx="11616461" cy="953092"/>
          </a:xfrm>
          <a:prstGeom prst="rect">
            <a:avLst/>
          </a:prstGeom>
        </p:spPr>
        <p:txBody>
          <a:bodyPr lIns="0" tIns="0" rIns="0" bIns="0" rtlCol="0" anchor="t">
            <a:spAutoFit/>
          </a:bodyPr>
          <a:lstStyle/>
          <a:p>
            <a:pPr algn="ctr">
              <a:lnSpc>
                <a:spcPts val="7840"/>
              </a:lnSpc>
              <a:spcBef>
                <a:spcPct val="0"/>
              </a:spcBef>
            </a:pPr>
            <a:r>
              <a:rPr lang="en-US" sz="5600" spc="28">
                <a:solidFill>
                  <a:srgbClr val="01426A"/>
                </a:solidFill>
                <a:latin typeface="Playfair Display"/>
                <a:ea typeface="Playfair Display"/>
                <a:cs typeface="Playfair Display"/>
                <a:sym typeface="Playfair Display"/>
              </a:rPr>
              <a:t>What is the Best Way to Contact Us ?</a:t>
            </a:r>
          </a:p>
        </p:txBody>
      </p:sp>
      <p:sp>
        <p:nvSpPr>
          <p:cNvPr id="12" name="TextBox 12"/>
          <p:cNvSpPr txBox="1"/>
          <p:nvPr/>
        </p:nvSpPr>
        <p:spPr>
          <a:xfrm>
            <a:off x="109048" y="2172890"/>
            <a:ext cx="17744155" cy="1464988"/>
          </a:xfrm>
          <a:prstGeom prst="rect">
            <a:avLst/>
          </a:prstGeom>
        </p:spPr>
        <p:txBody>
          <a:bodyPr lIns="0" tIns="0" rIns="0" bIns="0" rtlCol="0" anchor="t">
            <a:spAutoFit/>
          </a:bodyPr>
          <a:lstStyle/>
          <a:p>
            <a:pPr marL="906780" lvl="1" indent="-453390" algn="l">
              <a:lnSpc>
                <a:spcPts val="5880"/>
              </a:lnSpc>
              <a:buFont typeface="Arial"/>
              <a:buChar char="•"/>
            </a:pPr>
            <a:r>
              <a:rPr lang="en-US" sz="4200" spc="21">
                <a:solidFill>
                  <a:srgbClr val="01426A"/>
                </a:solidFill>
                <a:latin typeface="Public Sans"/>
                <a:ea typeface="Public Sans"/>
                <a:cs typeface="Public Sans"/>
                <a:sym typeface="Public Sans"/>
              </a:rPr>
              <a:t>Reach out Directly to the Project Manager listed on the Cover Page</a:t>
            </a:r>
          </a:p>
          <a:p>
            <a:pPr marL="906780" lvl="1" indent="-453390" algn="l">
              <a:lnSpc>
                <a:spcPts val="5880"/>
              </a:lnSpc>
              <a:buFont typeface="Arial"/>
              <a:buChar char="•"/>
            </a:pPr>
            <a:r>
              <a:rPr lang="en-US" sz="4200" spc="21">
                <a:solidFill>
                  <a:srgbClr val="01426A"/>
                </a:solidFill>
                <a:latin typeface="Public Sans"/>
                <a:ea typeface="Public Sans"/>
                <a:cs typeface="Public Sans"/>
                <a:sym typeface="Public Sans"/>
              </a:rPr>
              <a:t>Use the ‘Contact Us’ page on the Department Website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2669392" y="1418192"/>
            <a:ext cx="13345948" cy="7746374"/>
            <a:chOff x="0" y="0"/>
            <a:chExt cx="3514982" cy="2040197"/>
          </a:xfrm>
        </p:grpSpPr>
        <p:sp>
          <p:nvSpPr>
            <p:cNvPr id="5" name="Freeform 5"/>
            <p:cNvSpPr/>
            <p:nvPr/>
          </p:nvSpPr>
          <p:spPr>
            <a:xfrm>
              <a:off x="0" y="0"/>
              <a:ext cx="3514982" cy="2040197"/>
            </a:xfrm>
            <a:custGeom>
              <a:avLst/>
              <a:gdLst/>
              <a:ahLst/>
              <a:cxnLst/>
              <a:rect l="l" t="t" r="r" b="b"/>
              <a:pathLst>
                <a:path w="3514982" h="2040197">
                  <a:moveTo>
                    <a:pt x="29585" y="0"/>
                  </a:moveTo>
                  <a:lnTo>
                    <a:pt x="3485397" y="0"/>
                  </a:lnTo>
                  <a:cubicBezTo>
                    <a:pt x="3501736" y="0"/>
                    <a:pt x="3514982" y="13246"/>
                    <a:pt x="3514982" y="29585"/>
                  </a:cubicBezTo>
                  <a:lnTo>
                    <a:pt x="3514982" y="2010612"/>
                  </a:lnTo>
                  <a:cubicBezTo>
                    <a:pt x="3514982" y="2018459"/>
                    <a:pt x="3511865" y="2025984"/>
                    <a:pt x="3506317" y="2031532"/>
                  </a:cubicBezTo>
                  <a:cubicBezTo>
                    <a:pt x="3500768" y="2037080"/>
                    <a:pt x="3493243" y="2040197"/>
                    <a:pt x="3485397" y="2040197"/>
                  </a:cubicBezTo>
                  <a:lnTo>
                    <a:pt x="29585" y="2040197"/>
                  </a:lnTo>
                  <a:cubicBezTo>
                    <a:pt x="13246" y="2040197"/>
                    <a:pt x="0" y="2026952"/>
                    <a:pt x="0" y="2010612"/>
                  </a:cubicBezTo>
                  <a:lnTo>
                    <a:pt x="0" y="29585"/>
                  </a:lnTo>
                  <a:cubicBezTo>
                    <a:pt x="0" y="13246"/>
                    <a:pt x="13246" y="0"/>
                    <a:pt x="29585" y="0"/>
                  </a:cubicBezTo>
                  <a:close/>
                </a:path>
              </a:pathLst>
            </a:custGeom>
            <a:solidFill>
              <a:srgbClr val="A0A0A0"/>
            </a:solidFill>
          </p:spPr>
          <p:txBody>
            <a:bodyPr/>
            <a:lstStyle/>
            <a:p>
              <a:endParaRPr lang="en-US"/>
            </a:p>
          </p:txBody>
        </p:sp>
        <p:sp>
          <p:nvSpPr>
            <p:cNvPr id="6" name="TextBox 6"/>
            <p:cNvSpPr txBox="1"/>
            <p:nvPr/>
          </p:nvSpPr>
          <p:spPr>
            <a:xfrm>
              <a:off x="0" y="66675"/>
              <a:ext cx="3514982" cy="1973522"/>
            </a:xfrm>
            <a:prstGeom prst="rect">
              <a:avLst/>
            </a:prstGeom>
          </p:spPr>
          <p:txBody>
            <a:bodyPr lIns="50800" tIns="50800" rIns="50800" bIns="50800" rtlCol="0" anchor="ctr"/>
            <a:lstStyle/>
            <a:p>
              <a:pPr algn="ctr">
                <a:lnSpc>
                  <a:spcPts val="1944"/>
                </a:lnSpc>
              </a:pPr>
              <a:endParaRPr/>
            </a:p>
          </p:txBody>
        </p:sp>
      </p:grpSp>
      <p:sp>
        <p:nvSpPr>
          <p:cNvPr id="7" name="Freeform 7"/>
          <p:cNvSpPr/>
          <p:nvPr/>
        </p:nvSpPr>
        <p:spPr>
          <a:xfrm>
            <a:off x="3424638" y="1861922"/>
            <a:ext cx="11601751" cy="6852027"/>
          </a:xfrm>
          <a:custGeom>
            <a:avLst/>
            <a:gdLst/>
            <a:ahLst/>
            <a:cxnLst/>
            <a:rect l="l" t="t" r="r" b="b"/>
            <a:pathLst>
              <a:path w="11601751" h="6852027">
                <a:moveTo>
                  <a:pt x="0" y="0"/>
                </a:moveTo>
                <a:lnTo>
                  <a:pt x="11601751" y="0"/>
                </a:lnTo>
                <a:lnTo>
                  <a:pt x="11601751" y="6852027"/>
                </a:lnTo>
                <a:lnTo>
                  <a:pt x="0" y="6852027"/>
                </a:lnTo>
                <a:lnTo>
                  <a:pt x="0" y="0"/>
                </a:lnTo>
                <a:close/>
              </a:path>
            </a:pathLst>
          </a:custGeom>
          <a:blipFill>
            <a:blip r:embed="rId3"/>
            <a:stretch>
              <a:fillRect l="-12576" t="-9356" r="-12744" b="-10001"/>
            </a:stretch>
          </a:blipFill>
        </p:spPr>
        <p:txBody>
          <a:bodyPr/>
          <a:lstStyle/>
          <a:p>
            <a:endParaRPr lang="en-US"/>
          </a:p>
        </p:txBody>
      </p:sp>
      <p:sp>
        <p:nvSpPr>
          <p:cNvPr id="8" name="TextBox 8"/>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9" name="TextBox 9"/>
          <p:cNvSpPr txBox="1"/>
          <p:nvPr/>
        </p:nvSpPr>
        <p:spPr>
          <a:xfrm>
            <a:off x="1847937" y="117372"/>
            <a:ext cx="8881536" cy="620098"/>
          </a:xfrm>
          <a:prstGeom prst="rect">
            <a:avLst/>
          </a:prstGeom>
        </p:spPr>
        <p:txBody>
          <a:bodyPr lIns="0" tIns="0" rIns="0" bIns="0" rtlCol="0" anchor="t">
            <a:spAutoFit/>
          </a:bodyPr>
          <a:lstStyle/>
          <a:p>
            <a:pPr algn="l">
              <a:lnSpc>
                <a:spcPts val="5194"/>
              </a:lnSpc>
              <a:spcBef>
                <a:spcPct val="0"/>
              </a:spcBef>
            </a:pPr>
            <a:r>
              <a:rPr lang="en-US" sz="3710">
                <a:solidFill>
                  <a:srgbClr val="83786F"/>
                </a:solidFill>
                <a:latin typeface="Playfair Display"/>
                <a:ea typeface="Playfair Display"/>
                <a:cs typeface="Playfair Display"/>
                <a:sym typeface="Playfair Display"/>
              </a:rPr>
              <a:t> Community Advisory Council Resources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86953" y="886693"/>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TextBox 3"/>
          <p:cNvSpPr txBox="1"/>
          <p:nvPr/>
        </p:nvSpPr>
        <p:spPr>
          <a:xfrm>
            <a:off x="522495" y="7141256"/>
            <a:ext cx="17428559" cy="2894074"/>
          </a:xfrm>
          <a:prstGeom prst="rect">
            <a:avLst/>
          </a:prstGeom>
        </p:spPr>
        <p:txBody>
          <a:bodyPr lIns="0" tIns="0" rIns="0" bIns="0" rtlCol="0" anchor="t">
            <a:spAutoFit/>
          </a:bodyPr>
          <a:lstStyle/>
          <a:p>
            <a:pPr algn="ctr">
              <a:lnSpc>
                <a:spcPts val="3411"/>
              </a:lnSpc>
              <a:spcBef>
                <a:spcPct val="0"/>
              </a:spcBef>
            </a:pPr>
            <a:endParaRPr/>
          </a:p>
          <a:p>
            <a:pPr algn="ctr">
              <a:lnSpc>
                <a:spcPts val="3411"/>
              </a:lnSpc>
              <a:spcBef>
                <a:spcPct val="0"/>
              </a:spcBef>
            </a:pPr>
            <a:r>
              <a:rPr lang="en-US" sz="2436" spc="12">
                <a:solidFill>
                  <a:srgbClr val="7A654C"/>
                </a:solidFill>
                <a:latin typeface="Playfair Display"/>
                <a:ea typeface="Playfair Display"/>
                <a:cs typeface="Playfair Display"/>
                <a:sym typeface="Playfair Display"/>
              </a:rPr>
              <a:t> </a:t>
            </a:r>
          </a:p>
          <a:p>
            <a:pPr algn="ctr">
              <a:lnSpc>
                <a:spcPts val="4111"/>
              </a:lnSpc>
              <a:spcBef>
                <a:spcPct val="0"/>
              </a:spcBef>
            </a:pPr>
            <a:r>
              <a:rPr lang="en-US" sz="2936" spc="14">
                <a:solidFill>
                  <a:srgbClr val="432B22"/>
                </a:solidFill>
                <a:latin typeface="Playfair Display"/>
                <a:ea typeface="Playfair Display"/>
                <a:cs typeface="Playfair Display"/>
                <a:sym typeface="Playfair Display"/>
              </a:rPr>
              <a:t>Liaisons play an integral role in bridging our unincorporated communities’ input on local planning decisions. Their role is to foster a productive relationship between the CAC and the County </a:t>
            </a:r>
          </a:p>
          <a:p>
            <a:pPr algn="ctr">
              <a:lnSpc>
                <a:spcPts val="4111"/>
              </a:lnSpc>
              <a:spcBef>
                <a:spcPct val="0"/>
              </a:spcBef>
            </a:pPr>
            <a:r>
              <a:rPr lang="en-US" sz="2936" spc="14">
                <a:solidFill>
                  <a:srgbClr val="432B22"/>
                </a:solidFill>
                <a:latin typeface="Playfair Display"/>
                <a:ea typeface="Playfair Display"/>
                <a:cs typeface="Playfair Display"/>
                <a:sym typeface="Playfair Display"/>
              </a:rPr>
              <a:t>at their monthly meetings by guiding the discussions around responsible</a:t>
            </a:r>
          </a:p>
          <a:p>
            <a:pPr algn="ctr">
              <a:lnSpc>
                <a:spcPts val="4111"/>
              </a:lnSpc>
              <a:spcBef>
                <a:spcPct val="0"/>
              </a:spcBef>
            </a:pPr>
            <a:r>
              <a:rPr lang="en-US" sz="2936" spc="14">
                <a:solidFill>
                  <a:srgbClr val="432B22"/>
                </a:solidFill>
                <a:latin typeface="Playfair Display"/>
                <a:ea typeface="Playfair Display"/>
                <a:cs typeface="Playfair Display"/>
                <a:sym typeface="Playfair Display"/>
              </a:rPr>
              <a:t> land use processing  and fostering informed project recommendations. </a:t>
            </a:r>
          </a:p>
        </p:txBody>
      </p:sp>
      <p:sp>
        <p:nvSpPr>
          <p:cNvPr id="4" name="Freeform 4"/>
          <p:cNvSpPr/>
          <p:nvPr/>
        </p:nvSpPr>
        <p:spPr>
          <a:xfrm>
            <a:off x="4356006" y="1427086"/>
            <a:ext cx="8253453" cy="5761795"/>
          </a:xfrm>
          <a:custGeom>
            <a:avLst/>
            <a:gdLst/>
            <a:ahLst/>
            <a:cxnLst/>
            <a:rect l="l" t="t" r="r" b="b"/>
            <a:pathLst>
              <a:path w="8253453" h="5761795">
                <a:moveTo>
                  <a:pt x="0" y="0"/>
                </a:moveTo>
                <a:lnTo>
                  <a:pt x="8253453" y="0"/>
                </a:lnTo>
                <a:lnTo>
                  <a:pt x="8253453" y="5761795"/>
                </a:lnTo>
                <a:lnTo>
                  <a:pt x="0" y="5761795"/>
                </a:lnTo>
                <a:lnTo>
                  <a:pt x="0" y="0"/>
                </a:lnTo>
                <a:close/>
              </a:path>
            </a:pathLst>
          </a:custGeom>
          <a:blipFill>
            <a:blip r:embed="rId2"/>
            <a:stretch>
              <a:fillRect l="-12053" t="-18813" r="-12562" b="-13950"/>
            </a:stretch>
          </a:blipFill>
        </p:spPr>
        <p:txBody>
          <a:bodyPr/>
          <a:lstStyle/>
          <a:p>
            <a:endParaRPr lang="en-US"/>
          </a:p>
        </p:txBody>
      </p:sp>
      <p:sp>
        <p:nvSpPr>
          <p:cNvPr id="5" name="Freeform 5"/>
          <p:cNvSpPr/>
          <p:nvPr/>
        </p:nvSpPr>
        <p:spPr>
          <a:xfrm>
            <a:off x="3104624" y="451944"/>
            <a:ext cx="7175857" cy="3273985"/>
          </a:xfrm>
          <a:custGeom>
            <a:avLst/>
            <a:gdLst/>
            <a:ahLst/>
            <a:cxnLst/>
            <a:rect l="l" t="t" r="r" b="b"/>
            <a:pathLst>
              <a:path w="7175857" h="3273985">
                <a:moveTo>
                  <a:pt x="0" y="0"/>
                </a:moveTo>
                <a:lnTo>
                  <a:pt x="7175857" y="0"/>
                </a:lnTo>
                <a:lnTo>
                  <a:pt x="7175857" y="3273984"/>
                </a:lnTo>
                <a:lnTo>
                  <a:pt x="0" y="3273984"/>
                </a:lnTo>
                <a:lnTo>
                  <a:pt x="0" y="0"/>
                </a:lnTo>
                <a:close/>
              </a:path>
            </a:pathLst>
          </a:custGeom>
          <a:blipFill>
            <a:blip r:embed="rId3">
              <a:alphaModFix amt="7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186953" y="83547"/>
            <a:ext cx="16230600" cy="651067"/>
          </a:xfrm>
          <a:prstGeom prst="rect">
            <a:avLst/>
          </a:prstGeom>
        </p:spPr>
        <p:txBody>
          <a:bodyPr lIns="0" tIns="0" rIns="0" bIns="0" rtlCol="0" anchor="t">
            <a:spAutoFit/>
          </a:bodyPr>
          <a:lstStyle/>
          <a:p>
            <a:pPr algn="l">
              <a:lnSpc>
                <a:spcPts val="5200"/>
              </a:lnSpc>
              <a:spcBef>
                <a:spcPct val="0"/>
              </a:spcBef>
            </a:pPr>
            <a:r>
              <a:rPr lang="en-US" sz="3714" b="1" spc="843">
                <a:solidFill>
                  <a:srgbClr val="83786F"/>
                </a:solidFill>
                <a:latin typeface="Public Sans Bold"/>
                <a:ea typeface="Public Sans Bold"/>
                <a:cs typeface="Public Sans Bold"/>
                <a:sym typeface="Public Sans Bold"/>
              </a:rPr>
              <a:t>THE P&amp;B LIAISON TEAM</a:t>
            </a:r>
          </a:p>
        </p:txBody>
      </p:sp>
      <p:sp>
        <p:nvSpPr>
          <p:cNvPr id="7" name="Freeform 7"/>
          <p:cNvSpPr/>
          <p:nvPr/>
        </p:nvSpPr>
        <p:spPr>
          <a:xfrm rot="-10800000">
            <a:off x="6799024" y="4998780"/>
            <a:ext cx="6962914" cy="3176829"/>
          </a:xfrm>
          <a:custGeom>
            <a:avLst/>
            <a:gdLst/>
            <a:ahLst/>
            <a:cxnLst/>
            <a:rect l="l" t="t" r="r" b="b"/>
            <a:pathLst>
              <a:path w="6962914" h="3176829">
                <a:moveTo>
                  <a:pt x="0" y="0"/>
                </a:moveTo>
                <a:lnTo>
                  <a:pt x="6962914" y="0"/>
                </a:lnTo>
                <a:lnTo>
                  <a:pt x="6962914" y="3176830"/>
                </a:lnTo>
                <a:lnTo>
                  <a:pt x="0" y="3176830"/>
                </a:lnTo>
                <a:lnTo>
                  <a:pt x="0" y="0"/>
                </a:lnTo>
                <a:close/>
              </a:path>
            </a:pathLst>
          </a:custGeom>
          <a:blipFill>
            <a:blip r:embed="rId3">
              <a:alphaModFix amt="79000"/>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p:wip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2339850" y="1153137"/>
            <a:ext cx="12098833" cy="8442413"/>
            <a:chOff x="0" y="0"/>
            <a:chExt cx="3186524" cy="2223516"/>
          </a:xfrm>
        </p:grpSpPr>
        <p:sp>
          <p:nvSpPr>
            <p:cNvPr id="5" name="Freeform 5"/>
            <p:cNvSpPr/>
            <p:nvPr/>
          </p:nvSpPr>
          <p:spPr>
            <a:xfrm>
              <a:off x="0" y="0"/>
              <a:ext cx="3186524" cy="2223516"/>
            </a:xfrm>
            <a:custGeom>
              <a:avLst/>
              <a:gdLst/>
              <a:ahLst/>
              <a:cxnLst/>
              <a:rect l="l" t="t" r="r" b="b"/>
              <a:pathLst>
                <a:path w="3186524" h="2223516">
                  <a:moveTo>
                    <a:pt x="32634" y="0"/>
                  </a:moveTo>
                  <a:lnTo>
                    <a:pt x="3153889" y="0"/>
                  </a:lnTo>
                  <a:cubicBezTo>
                    <a:pt x="3162545" y="0"/>
                    <a:pt x="3170845" y="3438"/>
                    <a:pt x="3176966" y="9558"/>
                  </a:cubicBezTo>
                  <a:cubicBezTo>
                    <a:pt x="3183086" y="15679"/>
                    <a:pt x="3186524" y="23979"/>
                    <a:pt x="3186524" y="32634"/>
                  </a:cubicBezTo>
                  <a:lnTo>
                    <a:pt x="3186524" y="2190882"/>
                  </a:lnTo>
                  <a:cubicBezTo>
                    <a:pt x="3186524" y="2199537"/>
                    <a:pt x="3183086" y="2207838"/>
                    <a:pt x="3176966" y="2213958"/>
                  </a:cubicBezTo>
                  <a:cubicBezTo>
                    <a:pt x="3170845" y="2220078"/>
                    <a:pt x="3162545" y="2223516"/>
                    <a:pt x="3153889" y="2223516"/>
                  </a:cubicBezTo>
                  <a:lnTo>
                    <a:pt x="32634" y="2223516"/>
                  </a:lnTo>
                  <a:cubicBezTo>
                    <a:pt x="23979" y="2223516"/>
                    <a:pt x="15679" y="2220078"/>
                    <a:pt x="9558" y="2213958"/>
                  </a:cubicBezTo>
                  <a:cubicBezTo>
                    <a:pt x="3438" y="2207838"/>
                    <a:pt x="0" y="2199537"/>
                    <a:pt x="0" y="2190882"/>
                  </a:cubicBezTo>
                  <a:lnTo>
                    <a:pt x="0" y="32634"/>
                  </a:lnTo>
                  <a:cubicBezTo>
                    <a:pt x="0" y="23979"/>
                    <a:pt x="3438" y="15679"/>
                    <a:pt x="9558" y="9558"/>
                  </a:cubicBezTo>
                  <a:cubicBezTo>
                    <a:pt x="15679" y="3438"/>
                    <a:pt x="23979" y="0"/>
                    <a:pt x="32634" y="0"/>
                  </a:cubicBezTo>
                  <a:close/>
                </a:path>
              </a:pathLst>
            </a:custGeom>
            <a:solidFill>
              <a:srgbClr val="939B9C"/>
            </a:solidFill>
          </p:spPr>
          <p:txBody>
            <a:bodyPr/>
            <a:lstStyle/>
            <a:p>
              <a:endParaRPr lang="en-US"/>
            </a:p>
          </p:txBody>
        </p:sp>
        <p:sp>
          <p:nvSpPr>
            <p:cNvPr id="6" name="TextBox 6"/>
            <p:cNvSpPr txBox="1"/>
            <p:nvPr/>
          </p:nvSpPr>
          <p:spPr>
            <a:xfrm>
              <a:off x="0" y="66675"/>
              <a:ext cx="3186524" cy="2156841"/>
            </a:xfrm>
            <a:prstGeom prst="rect">
              <a:avLst/>
            </a:prstGeom>
          </p:spPr>
          <p:txBody>
            <a:bodyPr lIns="50800" tIns="50800" rIns="50800" bIns="50800" rtlCol="0" anchor="ctr"/>
            <a:lstStyle/>
            <a:p>
              <a:pPr algn="ctr">
                <a:lnSpc>
                  <a:spcPts val="1944"/>
                </a:lnSpc>
              </a:pPr>
              <a:endParaRPr/>
            </a:p>
          </p:txBody>
        </p:sp>
      </p:grpSp>
      <p:sp>
        <p:nvSpPr>
          <p:cNvPr id="7" name="Freeform 7"/>
          <p:cNvSpPr/>
          <p:nvPr/>
        </p:nvSpPr>
        <p:spPr>
          <a:xfrm>
            <a:off x="2748395" y="1360042"/>
            <a:ext cx="11137323" cy="8075151"/>
          </a:xfrm>
          <a:custGeom>
            <a:avLst/>
            <a:gdLst/>
            <a:ahLst/>
            <a:cxnLst/>
            <a:rect l="l" t="t" r="r" b="b"/>
            <a:pathLst>
              <a:path w="11137323" h="8075151">
                <a:moveTo>
                  <a:pt x="0" y="0"/>
                </a:moveTo>
                <a:lnTo>
                  <a:pt x="11137323" y="0"/>
                </a:lnTo>
                <a:lnTo>
                  <a:pt x="11137323" y="8075151"/>
                </a:lnTo>
                <a:lnTo>
                  <a:pt x="0" y="8075151"/>
                </a:lnTo>
                <a:lnTo>
                  <a:pt x="0" y="0"/>
                </a:lnTo>
                <a:close/>
              </a:path>
            </a:pathLst>
          </a:custGeom>
          <a:blipFill>
            <a:blip r:embed="rId3"/>
            <a:stretch>
              <a:fillRect l="-90" r="-90"/>
            </a:stretch>
          </a:blipFill>
        </p:spPr>
        <p:txBody>
          <a:bodyPr/>
          <a:lstStyle/>
          <a:p>
            <a:endParaRPr lang="en-US"/>
          </a:p>
        </p:txBody>
      </p:sp>
      <p:sp>
        <p:nvSpPr>
          <p:cNvPr id="8" name="TextBox 8"/>
          <p:cNvSpPr txBox="1"/>
          <p:nvPr/>
        </p:nvSpPr>
        <p:spPr>
          <a:xfrm>
            <a:off x="3405268" y="210951"/>
            <a:ext cx="8881536" cy="620098"/>
          </a:xfrm>
          <a:prstGeom prst="rect">
            <a:avLst/>
          </a:prstGeom>
        </p:spPr>
        <p:txBody>
          <a:bodyPr lIns="0" tIns="0" rIns="0" bIns="0" rtlCol="0" anchor="t">
            <a:spAutoFit/>
          </a:bodyPr>
          <a:lstStyle/>
          <a:p>
            <a:pPr algn="l">
              <a:lnSpc>
                <a:spcPts val="5194"/>
              </a:lnSpc>
              <a:spcBef>
                <a:spcPct val="0"/>
              </a:spcBef>
            </a:pPr>
            <a:r>
              <a:rPr lang="en-US" sz="3710">
                <a:solidFill>
                  <a:srgbClr val="83786F"/>
                </a:solidFill>
                <a:latin typeface="Playfair Display"/>
                <a:ea typeface="Playfair Display"/>
                <a:cs typeface="Playfair Display"/>
                <a:sym typeface="Playfair Display"/>
              </a:rPr>
              <a:t> Community Advisory Council Resources</a:t>
            </a:r>
          </a:p>
        </p:txBody>
      </p:sp>
      <p:pic>
        <p:nvPicPr>
          <p:cNvPr id="9" name="Picture 9"/>
          <p:cNvPicPr>
            <a:picLocks noChangeAspect="1"/>
          </p:cNvPicPr>
          <p:nvPr/>
        </p:nvPicPr>
        <p:blipFill>
          <a:blip r:embed="rId4"/>
          <a:srcRect/>
          <a:stretch>
            <a:fillRect/>
          </a:stretch>
        </p:blipFill>
        <p:spPr>
          <a:xfrm>
            <a:off x="7064846" y="5475892"/>
            <a:ext cx="875011" cy="612507"/>
          </a:xfrm>
          <a:prstGeom prst="rect">
            <a:avLst/>
          </a:prstGeom>
        </p:spPr>
      </p:pic>
      <p:sp>
        <p:nvSpPr>
          <p:cNvPr id="10" name="TextBox 10"/>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7567204" y="7565971"/>
            <a:ext cx="2690665" cy="2572949"/>
          </a:xfrm>
          <a:custGeom>
            <a:avLst/>
            <a:gdLst/>
            <a:ahLst/>
            <a:cxnLst/>
            <a:rect l="l" t="t" r="r" b="b"/>
            <a:pathLst>
              <a:path w="2690665" h="2572949">
                <a:moveTo>
                  <a:pt x="0" y="0"/>
                </a:moveTo>
                <a:lnTo>
                  <a:pt x="2690666" y="0"/>
                </a:lnTo>
                <a:lnTo>
                  <a:pt x="2690666" y="2572949"/>
                </a:lnTo>
                <a:lnTo>
                  <a:pt x="0" y="2572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3555400" y="2430661"/>
            <a:ext cx="10999480" cy="2084104"/>
          </a:xfrm>
          <a:prstGeom prst="rect">
            <a:avLst/>
          </a:prstGeom>
        </p:spPr>
        <p:txBody>
          <a:bodyPr lIns="0" tIns="0" rIns="0" bIns="0" rtlCol="0" anchor="t">
            <a:spAutoFit/>
          </a:bodyPr>
          <a:lstStyle/>
          <a:p>
            <a:pPr algn="l">
              <a:lnSpc>
                <a:spcPts val="15250"/>
              </a:lnSpc>
            </a:pPr>
            <a:r>
              <a:rPr lang="en-US" sz="16758" spc="83">
                <a:solidFill>
                  <a:srgbClr val="7A654C"/>
                </a:solidFill>
                <a:latin typeface="Playfair Display"/>
                <a:ea typeface="Playfair Display"/>
                <a:cs typeface="Playfair Display"/>
                <a:sym typeface="Playfair Display"/>
              </a:rPr>
              <a:t>Thank you!</a:t>
            </a:r>
          </a:p>
        </p:txBody>
      </p:sp>
      <p:sp>
        <p:nvSpPr>
          <p:cNvPr id="4" name="TextBox 4"/>
          <p:cNvSpPr txBox="1"/>
          <p:nvPr/>
        </p:nvSpPr>
        <p:spPr>
          <a:xfrm>
            <a:off x="2883439" y="5358013"/>
            <a:ext cx="12521123" cy="691215"/>
          </a:xfrm>
          <a:prstGeom prst="rect">
            <a:avLst/>
          </a:prstGeom>
        </p:spPr>
        <p:txBody>
          <a:bodyPr lIns="0" tIns="0" rIns="0" bIns="0" rtlCol="0" anchor="t">
            <a:spAutoFit/>
          </a:bodyPr>
          <a:lstStyle/>
          <a:p>
            <a:pPr algn="ctr">
              <a:lnSpc>
                <a:spcPts val="5880"/>
              </a:lnSpc>
            </a:pPr>
            <a:r>
              <a:rPr lang="en-US" sz="4200" spc="21" dirty="0">
                <a:solidFill>
                  <a:srgbClr val="7A654C"/>
                </a:solidFill>
                <a:latin typeface="Public Sans"/>
                <a:ea typeface="Public Sans"/>
                <a:cs typeface="Public Sans"/>
                <a:sym typeface="Public Sans"/>
              </a:rPr>
              <a:t>Thank you for Attending and Participating!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838200" y="5143500"/>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4" name="AutoShape 4"/>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7" name="TextBox 7"/>
          <p:cNvSpPr txBox="1"/>
          <p:nvPr/>
        </p:nvSpPr>
        <p:spPr>
          <a:xfrm>
            <a:off x="1371600" y="4497515"/>
            <a:ext cx="16230600" cy="666849"/>
          </a:xfrm>
          <a:prstGeom prst="rect">
            <a:avLst/>
          </a:prstGeom>
        </p:spPr>
        <p:txBody>
          <a:bodyPr lIns="0" tIns="0" rIns="0" bIns="0" rtlCol="0" anchor="t">
            <a:spAutoFit/>
          </a:bodyPr>
          <a:lstStyle/>
          <a:p>
            <a:pPr algn="l">
              <a:lnSpc>
                <a:spcPts val="5180"/>
              </a:lnSpc>
              <a:spcBef>
                <a:spcPct val="0"/>
              </a:spcBef>
            </a:pPr>
            <a:r>
              <a:rPr lang="en-US" sz="3700" b="1" spc="839" dirty="0">
                <a:solidFill>
                  <a:srgbClr val="83786F"/>
                </a:solidFill>
                <a:latin typeface="Public Sans Bold"/>
                <a:ea typeface="Public Sans Bold"/>
                <a:cs typeface="Public Sans Bold"/>
                <a:sym typeface="Public Sans Bold"/>
              </a:rPr>
              <a:t> </a:t>
            </a:r>
            <a:r>
              <a:rPr lang="en-US" sz="5400" b="1" spc="839" dirty="0">
                <a:solidFill>
                  <a:srgbClr val="83786F"/>
                </a:solidFill>
                <a:latin typeface="Public Sans Bold"/>
                <a:ea typeface="Public Sans Bold"/>
                <a:cs typeface="Public Sans Bold"/>
                <a:sym typeface="Public Sans Bold"/>
              </a:rPr>
              <a:t>COUNTY COUNSEL DISCUSSION</a:t>
            </a:r>
          </a:p>
        </p:txBody>
      </p:sp>
      <p:sp>
        <p:nvSpPr>
          <p:cNvPr id="8" name="TextBox 8"/>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4" name="TextBox 4"/>
          <p:cNvSpPr txBox="1"/>
          <p:nvPr/>
        </p:nvSpPr>
        <p:spPr>
          <a:xfrm>
            <a:off x="627852" y="2543741"/>
            <a:ext cx="16631448" cy="5694403"/>
          </a:xfrm>
          <a:prstGeom prst="rect">
            <a:avLst/>
          </a:prstGeom>
        </p:spPr>
        <p:txBody>
          <a:bodyPr lIns="0" tIns="0" rIns="0" bIns="0" rtlCol="0" anchor="t">
            <a:spAutoFit/>
          </a:bodyPr>
          <a:lstStyle/>
          <a:p>
            <a:pPr algn="l">
              <a:lnSpc>
                <a:spcPts val="5052"/>
              </a:lnSpc>
              <a:spcBef>
                <a:spcPct val="0"/>
              </a:spcBef>
            </a:pPr>
            <a:r>
              <a:rPr lang="en-US" sz="3608">
                <a:solidFill>
                  <a:srgbClr val="01426A"/>
                </a:solidFill>
                <a:latin typeface="Playfair Display"/>
                <a:ea typeface="Playfair Display"/>
                <a:cs typeface="Playfair Display"/>
                <a:sym typeface="Playfair Display"/>
              </a:rPr>
              <a:t>Derived by the police power established in the State Constitution:</a:t>
            </a:r>
          </a:p>
          <a:p>
            <a:pPr algn="just">
              <a:lnSpc>
                <a:spcPts val="5052"/>
              </a:lnSpc>
              <a:spcBef>
                <a:spcPct val="0"/>
              </a:spcBef>
            </a:pPr>
            <a:r>
              <a:rPr lang="en-US" sz="3608">
                <a:solidFill>
                  <a:srgbClr val="01426A"/>
                </a:solidFill>
                <a:latin typeface="Playfair Display"/>
                <a:ea typeface="Playfair Display"/>
                <a:cs typeface="Playfair Display"/>
                <a:sym typeface="Playfair Display"/>
              </a:rPr>
              <a:t>“A county or city may make and enforce within its limits all local, police, sanitary, and other ordinances and regulations not in conflict with general laws.” Cal. Const. at. XI, section 7.</a:t>
            </a:r>
          </a:p>
          <a:p>
            <a:pPr algn="just">
              <a:lnSpc>
                <a:spcPts val="5052"/>
              </a:lnSpc>
              <a:spcBef>
                <a:spcPct val="0"/>
              </a:spcBef>
            </a:pPr>
            <a:endParaRPr lang="en-US" sz="3608">
              <a:solidFill>
                <a:srgbClr val="01426A"/>
              </a:solidFill>
              <a:latin typeface="Playfair Display"/>
              <a:ea typeface="Playfair Display"/>
              <a:cs typeface="Playfair Display"/>
              <a:sym typeface="Playfair Display"/>
            </a:endParaRPr>
          </a:p>
          <a:p>
            <a:pPr algn="just">
              <a:lnSpc>
                <a:spcPts val="5052"/>
              </a:lnSpc>
              <a:spcBef>
                <a:spcPct val="0"/>
              </a:spcBef>
            </a:pPr>
            <a:r>
              <a:rPr lang="en-US" sz="3608">
                <a:solidFill>
                  <a:srgbClr val="01426A"/>
                </a:solidFill>
                <a:latin typeface="Playfair Display"/>
                <a:ea typeface="Playfair Display"/>
                <a:cs typeface="Playfair Display"/>
                <a:sym typeface="Playfair Display"/>
              </a:rPr>
              <a:t>“The police power is not confined to elimination of filth, stench and unhealthy places. It is ample to lay out zones where family values, youth values, and the blessings of quiet seclusion and clean air make the area a sanctuary for people.” </a:t>
            </a:r>
          </a:p>
          <a:p>
            <a:pPr algn="l">
              <a:lnSpc>
                <a:spcPts val="5052"/>
              </a:lnSpc>
              <a:spcBef>
                <a:spcPct val="0"/>
              </a:spcBef>
            </a:pPr>
            <a:r>
              <a:rPr lang="en-US" sz="3608" i="1">
                <a:solidFill>
                  <a:srgbClr val="01426A"/>
                </a:solidFill>
                <a:latin typeface="Playfair Display Italics"/>
                <a:ea typeface="Playfair Display Italics"/>
                <a:cs typeface="Playfair Display Italics"/>
                <a:sym typeface="Playfair Display Italics"/>
              </a:rPr>
              <a:t> Village of Belle Terre v. Boraas, </a:t>
            </a:r>
            <a:r>
              <a:rPr lang="en-US" sz="3608">
                <a:solidFill>
                  <a:srgbClr val="01426A"/>
                </a:solidFill>
                <a:latin typeface="Playfair Display"/>
                <a:ea typeface="Playfair Display"/>
                <a:cs typeface="Playfair Display"/>
                <a:sym typeface="Playfair Display"/>
              </a:rPr>
              <a:t>(1974) 416 U.S. 1</a:t>
            </a:r>
          </a:p>
        </p:txBody>
      </p:sp>
      <p:sp>
        <p:nvSpPr>
          <p:cNvPr id="5" name="Freeform 5"/>
          <p:cNvSpPr/>
          <p:nvPr/>
        </p:nvSpPr>
        <p:spPr>
          <a:xfrm>
            <a:off x="8208764" y="548530"/>
            <a:ext cx="1465058" cy="1249295"/>
          </a:xfrm>
          <a:custGeom>
            <a:avLst/>
            <a:gdLst/>
            <a:ahLst/>
            <a:cxnLst/>
            <a:rect l="l" t="t" r="r" b="b"/>
            <a:pathLst>
              <a:path w="1465058" h="1249295">
                <a:moveTo>
                  <a:pt x="0" y="0"/>
                </a:moveTo>
                <a:lnTo>
                  <a:pt x="1465058" y="0"/>
                </a:lnTo>
                <a:lnTo>
                  <a:pt x="1465058" y="1249294"/>
                </a:lnTo>
                <a:lnTo>
                  <a:pt x="0" y="12492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
        <p:nvSpPr>
          <p:cNvPr id="7" name="TextBox 7"/>
          <p:cNvSpPr txBox="1"/>
          <p:nvPr/>
        </p:nvSpPr>
        <p:spPr>
          <a:xfrm>
            <a:off x="742546" y="558554"/>
            <a:ext cx="7195415" cy="845042"/>
          </a:xfrm>
          <a:prstGeom prst="rect">
            <a:avLst/>
          </a:prstGeom>
        </p:spPr>
        <p:txBody>
          <a:bodyPr lIns="0" tIns="0" rIns="0" bIns="0" rtlCol="0" anchor="t">
            <a:spAutoFit/>
          </a:bodyPr>
          <a:lstStyle/>
          <a:p>
            <a:pPr algn="ctr">
              <a:lnSpc>
                <a:spcPts val="6971"/>
              </a:lnSpc>
              <a:spcBef>
                <a:spcPct val="0"/>
              </a:spcBef>
            </a:pPr>
            <a:r>
              <a:rPr lang="en-US" sz="4979">
                <a:solidFill>
                  <a:srgbClr val="83786F"/>
                </a:solidFill>
                <a:latin typeface="Playfair Display"/>
                <a:ea typeface="Playfair Display"/>
                <a:cs typeface="Playfair Display"/>
                <a:sym typeface="Playfair Display"/>
              </a:rPr>
              <a:t>Planning and Zoning Law</a:t>
            </a:r>
          </a:p>
        </p:txBody>
      </p:sp>
    </p:spTree>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a:off x="15332206" y="9322934"/>
            <a:ext cx="1366267" cy="999707"/>
          </a:xfrm>
          <a:custGeom>
            <a:avLst/>
            <a:gdLst/>
            <a:ahLst/>
            <a:cxnLst/>
            <a:rect l="l" t="t" r="r" b="b"/>
            <a:pathLst>
              <a:path w="1366267" h="999707">
                <a:moveTo>
                  <a:pt x="0" y="0"/>
                </a:moveTo>
                <a:lnTo>
                  <a:pt x="1366267" y="0"/>
                </a:lnTo>
                <a:lnTo>
                  <a:pt x="1366267" y="999707"/>
                </a:lnTo>
                <a:lnTo>
                  <a:pt x="0" y="999707"/>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6698473" y="9435193"/>
            <a:ext cx="0" cy="734381"/>
          </a:xfrm>
          <a:prstGeom prst="line">
            <a:avLst/>
          </a:prstGeom>
          <a:ln w="38100" cap="flat">
            <a:solidFill>
              <a:srgbClr val="83786F"/>
            </a:solidFill>
            <a:prstDash val="solid"/>
            <a:headEnd type="none" w="sm" len="sm"/>
            <a:tailEnd type="none" w="sm" len="sm"/>
          </a:ln>
        </p:spPr>
        <p:txBody>
          <a:bodyPr/>
          <a:lstStyle/>
          <a:p>
            <a:endParaRPr lang="en-US"/>
          </a:p>
        </p:txBody>
      </p:sp>
      <p:sp>
        <p:nvSpPr>
          <p:cNvPr id="4" name="Freeform 4"/>
          <p:cNvSpPr/>
          <p:nvPr/>
        </p:nvSpPr>
        <p:spPr>
          <a:xfrm>
            <a:off x="10577164" y="578364"/>
            <a:ext cx="1576970" cy="1576970"/>
          </a:xfrm>
          <a:custGeom>
            <a:avLst/>
            <a:gdLst/>
            <a:ahLst/>
            <a:cxnLst/>
            <a:rect l="l" t="t" r="r" b="b"/>
            <a:pathLst>
              <a:path w="1576970" h="1576970">
                <a:moveTo>
                  <a:pt x="0" y="0"/>
                </a:moveTo>
                <a:lnTo>
                  <a:pt x="1576970" y="0"/>
                </a:lnTo>
                <a:lnTo>
                  <a:pt x="1576970" y="1576970"/>
                </a:lnTo>
                <a:lnTo>
                  <a:pt x="0" y="15769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851813" y="3058950"/>
            <a:ext cx="16724847" cy="4427094"/>
          </a:xfrm>
          <a:prstGeom prst="rect">
            <a:avLst/>
          </a:prstGeom>
        </p:spPr>
        <p:txBody>
          <a:bodyPr lIns="0" tIns="0" rIns="0" bIns="0" rtlCol="0" anchor="t">
            <a:spAutoFit/>
          </a:bodyPr>
          <a:lstStyle/>
          <a:p>
            <a:pPr algn="l">
              <a:lnSpc>
                <a:spcPts val="5893"/>
              </a:lnSpc>
              <a:spcBef>
                <a:spcPct val="0"/>
              </a:spcBef>
            </a:pPr>
            <a:r>
              <a:rPr lang="en-US" sz="4209">
                <a:solidFill>
                  <a:srgbClr val="01426A"/>
                </a:solidFill>
                <a:latin typeface="Playfair Display"/>
                <a:ea typeface="Playfair Display"/>
                <a:cs typeface="Playfair Display"/>
                <a:sym typeface="Playfair Display"/>
              </a:rPr>
              <a:t>A conflict exists between a local ordinance and state law if the ordinance “duplicates, contradicts or enters an area fully occupied by general law, either expressly or by legislative implication.” Viacom Outdoor Inc. v. City of Arcata, (2006)140 Cal. App. 4th 230, 236.</a:t>
            </a:r>
          </a:p>
          <a:p>
            <a:pPr algn="l">
              <a:lnSpc>
                <a:spcPts val="5893"/>
              </a:lnSpc>
              <a:spcBef>
                <a:spcPct val="0"/>
              </a:spcBef>
            </a:pPr>
            <a:endParaRPr lang="en-US" sz="4209">
              <a:solidFill>
                <a:srgbClr val="01426A"/>
              </a:solidFill>
              <a:latin typeface="Playfair Display"/>
              <a:ea typeface="Playfair Display"/>
              <a:cs typeface="Playfair Display"/>
              <a:sym typeface="Playfair Display"/>
            </a:endParaRPr>
          </a:p>
          <a:p>
            <a:pPr algn="l">
              <a:lnSpc>
                <a:spcPts val="5893"/>
              </a:lnSpc>
              <a:spcBef>
                <a:spcPct val="0"/>
              </a:spcBef>
            </a:pPr>
            <a:endParaRPr lang="en-US" sz="4209">
              <a:solidFill>
                <a:srgbClr val="01426A"/>
              </a:solidFill>
              <a:latin typeface="Playfair Display"/>
              <a:ea typeface="Playfair Display"/>
              <a:cs typeface="Playfair Display"/>
              <a:sym typeface="Playfair Display"/>
            </a:endParaRPr>
          </a:p>
        </p:txBody>
      </p:sp>
      <p:sp>
        <p:nvSpPr>
          <p:cNvPr id="6" name="Freeform 6"/>
          <p:cNvSpPr/>
          <p:nvPr/>
        </p:nvSpPr>
        <p:spPr>
          <a:xfrm rot="-218854">
            <a:off x="5015543" y="7098490"/>
            <a:ext cx="3287137" cy="1873668"/>
          </a:xfrm>
          <a:custGeom>
            <a:avLst/>
            <a:gdLst/>
            <a:ahLst/>
            <a:cxnLst/>
            <a:rect l="l" t="t" r="r" b="b"/>
            <a:pathLst>
              <a:path w="3287137" h="1873668">
                <a:moveTo>
                  <a:pt x="0" y="0"/>
                </a:moveTo>
                <a:lnTo>
                  <a:pt x="3287138" y="0"/>
                </a:lnTo>
                <a:lnTo>
                  <a:pt x="3287138" y="1873668"/>
                </a:lnTo>
                <a:lnTo>
                  <a:pt x="0" y="18736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556285" y="7240743"/>
            <a:ext cx="1175962" cy="1757552"/>
          </a:xfrm>
          <a:custGeom>
            <a:avLst/>
            <a:gdLst/>
            <a:ahLst/>
            <a:cxnLst/>
            <a:rect l="l" t="t" r="r" b="b"/>
            <a:pathLst>
              <a:path w="1175962" h="1757552">
                <a:moveTo>
                  <a:pt x="0" y="0"/>
                </a:moveTo>
                <a:lnTo>
                  <a:pt x="1175962" y="0"/>
                </a:lnTo>
                <a:lnTo>
                  <a:pt x="1175962" y="1757552"/>
                </a:lnTo>
                <a:lnTo>
                  <a:pt x="0" y="17575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277330" y="942975"/>
            <a:ext cx="9872726" cy="844573"/>
          </a:xfrm>
          <a:prstGeom prst="rect">
            <a:avLst/>
          </a:prstGeom>
        </p:spPr>
        <p:txBody>
          <a:bodyPr lIns="0" tIns="0" rIns="0" bIns="0" rtlCol="0" anchor="t">
            <a:spAutoFit/>
          </a:bodyPr>
          <a:lstStyle/>
          <a:p>
            <a:pPr algn="ctr">
              <a:lnSpc>
                <a:spcPts val="6999"/>
              </a:lnSpc>
              <a:spcBef>
                <a:spcPct val="0"/>
              </a:spcBef>
            </a:pPr>
            <a:r>
              <a:rPr lang="en-US" sz="4999">
                <a:solidFill>
                  <a:srgbClr val="83786F"/>
                </a:solidFill>
                <a:latin typeface="Playfair Display"/>
                <a:ea typeface="Playfair Display"/>
                <a:cs typeface="Playfair Display"/>
                <a:sym typeface="Playfair Display"/>
              </a:rPr>
              <a:t>…not in conflict with general laws?</a:t>
            </a:r>
          </a:p>
        </p:txBody>
      </p:sp>
      <p:sp>
        <p:nvSpPr>
          <p:cNvPr id="9" name="TextBox 9"/>
          <p:cNvSpPr txBox="1"/>
          <p:nvPr/>
        </p:nvSpPr>
        <p:spPr>
          <a:xfrm>
            <a:off x="16917548" y="9681275"/>
            <a:ext cx="935656" cy="368769"/>
          </a:xfrm>
          <a:prstGeom prst="rect">
            <a:avLst/>
          </a:prstGeom>
        </p:spPr>
        <p:txBody>
          <a:bodyPr lIns="0" tIns="0" rIns="0" bIns="0" rtlCol="0" anchor="t">
            <a:spAutoFit/>
          </a:bodyPr>
          <a:lstStyle/>
          <a:p>
            <a:pPr algn="l">
              <a:lnSpc>
                <a:spcPts val="2717"/>
              </a:lnSpc>
            </a:pPr>
            <a:r>
              <a:rPr lang="en-US" sz="2986" spc="14">
                <a:solidFill>
                  <a:srgbClr val="01426A"/>
                </a:solidFill>
                <a:latin typeface="Playfair Display"/>
                <a:ea typeface="Playfair Display"/>
                <a:cs typeface="Playfair Display"/>
                <a:sym typeface="Playfair Display"/>
              </a:rPr>
              <a:t>P&amp;B</a:t>
            </a:r>
          </a:p>
        </p:txBody>
      </p:sp>
    </p:spTree>
  </p:cSld>
  <p:clrMapOvr>
    <a:masterClrMapping/>
  </p:clrMapOvr>
  <p:transition>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9F73C0A4C733438B96E21D30B7F937" ma:contentTypeVersion="14" ma:contentTypeDescription="Create a new document." ma:contentTypeScope="" ma:versionID="b9806f9ef22dfe2d1f8a8845420007e1">
  <xsd:schema xmlns:xsd="http://www.w3.org/2001/XMLSchema" xmlns:xs="http://www.w3.org/2001/XMLSchema" xmlns:p="http://schemas.microsoft.com/office/2006/metadata/properties" xmlns:ns2="b84ef6bd-9dd7-4001-baa7-9ac25f3a3117" xmlns:ns3="7dfd4cdc-4355-49f7-9c03-8441222a9a60" targetNamespace="http://schemas.microsoft.com/office/2006/metadata/properties" ma:root="true" ma:fieldsID="f86f42ab1191fd8e32d8f73dcde0daf6" ns2:_="" ns3:_="">
    <xsd:import namespace="b84ef6bd-9dd7-4001-baa7-9ac25f3a3117"/>
    <xsd:import namespace="7dfd4cdc-4355-49f7-9c03-8441222a9a6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_dlc_DocId" minOccurs="0"/>
                <xsd:element ref="ns3:_dlc_DocIdUrl" minOccurs="0"/>
                <xsd:element ref="ns3:_dlc_DocIdPersistI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4ef6bd-9dd7-4001-baa7-9ac25f3a31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d8f4cf8-70f0-4f4d-9fbb-9dd7eb11f25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fd4cdc-4355-49f7-9c03-8441222a9a6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3de21d-5b8b-4f7f-aaab-46ced86816c9}" ma:internalName="TaxCatchAll" ma:showField="CatchAllData" ma:web="7dfd4cdc-4355-49f7-9c03-8441222a9a60">
      <xsd:complexType>
        <xsd:complexContent>
          <xsd:extension base="dms:MultiChoiceLookup">
            <xsd:sequence>
              <xsd:element name="Value" type="dms:Lookup" maxOccurs="unbounded" minOccurs="0" nillable="true"/>
            </xsd:sequence>
          </xsd:extension>
        </xsd:complexContent>
      </xsd:complexType>
    </xsd:element>
    <xsd:element name="_dlc_DocId" ma:index="21" nillable="true" ma:displayName="Document ID Value" ma:description="The value of the document ID assigned to this item." ma:indexed="true"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7dfd4cdc-4355-49f7-9c03-8441222a9a60">Q5AYJ56J7HPE-900221469-373125</_dlc_DocId>
    <_dlc_DocIdUrl xmlns="7dfd4cdc-4355-49f7-9c03-8441222a9a60">
      <Url>https://o365gcoslo.sharepoint.com/sites/PL-Site-PlanningBuilding/_layouts/15/DocIdRedir.aspx?ID=Q5AYJ56J7HPE-900221469-373125</Url>
      <Description>Q5AYJ56J7HPE-900221469-373125</Description>
    </_dlc_DocIdUrl>
    <TaxCatchAll xmlns="7dfd4cdc-4355-49f7-9c03-8441222a9a60" xsi:nil="true"/>
    <lcf76f155ced4ddcb4097134ff3c332f xmlns="b84ef6bd-9dd7-4001-baa7-9ac25f3a3117">
      <Terms xmlns="http://schemas.microsoft.com/office/infopath/2007/PartnerControls"/>
    </lcf76f155ced4ddcb4097134ff3c332f>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C18A795-F656-4C68-8C8F-11153A186EB9}">
  <ds:schemaRefs>
    <ds:schemaRef ds:uri="http://schemas.microsoft.com/sharepoint/v3/contenttype/forms"/>
  </ds:schemaRefs>
</ds:datastoreItem>
</file>

<file path=customXml/itemProps2.xml><?xml version="1.0" encoding="utf-8"?>
<ds:datastoreItem xmlns:ds="http://schemas.openxmlformats.org/officeDocument/2006/customXml" ds:itemID="{50831FFD-7C3B-4057-AC54-4862B1636D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4ef6bd-9dd7-4001-baa7-9ac25f3a3117"/>
    <ds:schemaRef ds:uri="7dfd4cdc-4355-49f7-9c03-8441222a9a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5D6F10-262F-4B3E-8BBF-5173981552A4}">
  <ds:schemaRefs>
    <ds:schemaRef ds:uri="http://purl.org/dc/elements/1.1/"/>
    <ds:schemaRef ds:uri="http://schemas.openxmlformats.org/package/2006/metadata/core-properties"/>
    <ds:schemaRef ds:uri="http://schemas.microsoft.com/office/infopath/2007/PartnerControls"/>
    <ds:schemaRef ds:uri="http://purl.org/dc/terms/"/>
    <ds:schemaRef ds:uri="b84ef6bd-9dd7-4001-baa7-9ac25f3a3117"/>
    <ds:schemaRef ds:uri="http://schemas.microsoft.com/office/2006/documentManagement/types"/>
    <ds:schemaRef ds:uri="7dfd4cdc-4355-49f7-9c03-8441222a9a60"/>
    <ds:schemaRef ds:uri="http://schemas.microsoft.com/office/2006/metadata/properties"/>
    <ds:schemaRef ds:uri="http://www.w3.org/XML/1998/namespace"/>
    <ds:schemaRef ds:uri="http://purl.org/dc/dcmitype/"/>
  </ds:schemaRefs>
</ds:datastoreItem>
</file>

<file path=customXml/itemProps4.xml><?xml version="1.0" encoding="utf-8"?>
<ds:datastoreItem xmlns:ds="http://schemas.openxmlformats.org/officeDocument/2006/customXml" ds:itemID="{E63E06AE-9B95-491B-BAC1-B905E49E9B5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17</TotalTime>
  <Words>3054</Words>
  <Application>Microsoft Office PowerPoint</Application>
  <PresentationFormat>Custom</PresentationFormat>
  <Paragraphs>513</Paragraphs>
  <Slides>61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Playfair Display Bold Italics</vt:lpstr>
      <vt:lpstr>Playfair Display</vt:lpstr>
      <vt:lpstr>Public Sans Italics</vt:lpstr>
      <vt:lpstr>Arial</vt:lpstr>
      <vt:lpstr>Playfair Display Bold</vt:lpstr>
      <vt:lpstr>Calibri</vt:lpstr>
      <vt:lpstr>Playfair Display Italics</vt:lpstr>
      <vt:lpstr>Public Sans</vt:lpstr>
      <vt:lpstr>Public Sans Bold Italics</vt:lpstr>
      <vt:lpstr>Arimo</vt:lpstr>
      <vt:lpstr>Public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 CAC Orientation Presentation</dc:title>
  <cp:lastModifiedBy>Shea Gainer</cp:lastModifiedBy>
  <cp:revision>1</cp:revision>
  <dcterms:created xsi:type="dcterms:W3CDTF">2006-08-16T00:00:00Z</dcterms:created>
  <dcterms:modified xsi:type="dcterms:W3CDTF">2025-04-17T20:52:50Z</dcterms:modified>
  <dc:identifier>DAGiSYQfDtg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0x0101004F9F73C0A4C733438B96E21D30B7F937</vt:lpwstr>
  </property>
  <property fmtid="{D5CDD505-2E9C-101B-9397-08002B2CF9AE}" pid="3" name="_dlc_DocIdItemGuid">
    <vt:lpwstr>8ac0f76c-f9d2-49af-8d7c-268d39d68ea2</vt:lpwstr>
  </property>
  <property fmtid="{D5CDD505-2E9C-101B-9397-08002B2CF9AE}" pid="4" name="MediaServiceImageTags">
    <vt:lpwstr/>
  </property>
</Properties>
</file>